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63" r:id="rId2"/>
    <p:sldId id="319" r:id="rId3"/>
    <p:sldId id="264" r:id="rId4"/>
    <p:sldId id="265" r:id="rId5"/>
    <p:sldId id="256" r:id="rId6"/>
    <p:sldId id="261" r:id="rId7"/>
    <p:sldId id="262" r:id="rId8"/>
    <p:sldId id="257" r:id="rId9"/>
    <p:sldId id="321" r:id="rId10"/>
    <p:sldId id="324" r:id="rId11"/>
    <p:sldId id="266" r:id="rId12"/>
    <p:sldId id="267" r:id="rId13"/>
    <p:sldId id="333" r:id="rId14"/>
    <p:sldId id="268" r:id="rId15"/>
    <p:sldId id="271" r:id="rId16"/>
    <p:sldId id="405" r:id="rId17"/>
    <p:sldId id="406" r:id="rId18"/>
    <p:sldId id="407" r:id="rId19"/>
    <p:sldId id="269" r:id="rId20"/>
    <p:sldId id="273" r:id="rId21"/>
    <p:sldId id="356" r:id="rId22"/>
    <p:sldId id="397" r:id="rId23"/>
    <p:sldId id="258" r:id="rId24"/>
    <p:sldId id="259" r:id="rId25"/>
    <p:sldId id="274" r:id="rId26"/>
    <p:sldId id="275" r:id="rId27"/>
    <p:sldId id="276" r:id="rId28"/>
    <p:sldId id="260" r:id="rId29"/>
    <p:sldId id="398" r:id="rId30"/>
    <p:sldId id="417" r:id="rId31"/>
    <p:sldId id="277" r:id="rId32"/>
    <p:sldId id="278" r:id="rId33"/>
    <p:sldId id="390" r:id="rId34"/>
    <p:sldId id="399" r:id="rId35"/>
    <p:sldId id="280" r:id="rId36"/>
    <p:sldId id="400" r:id="rId37"/>
    <p:sldId id="402" r:id="rId38"/>
    <p:sldId id="386" r:id="rId39"/>
    <p:sldId id="387" r:id="rId40"/>
    <p:sldId id="337" r:id="rId41"/>
    <p:sldId id="338" r:id="rId42"/>
    <p:sldId id="403" r:id="rId43"/>
    <p:sldId id="404" r:id="rId44"/>
    <p:sldId id="281" r:id="rId45"/>
    <p:sldId id="285" r:id="rId46"/>
    <p:sldId id="408" r:id="rId47"/>
    <p:sldId id="282" r:id="rId48"/>
    <p:sldId id="418" r:id="rId49"/>
    <p:sldId id="283" r:id="rId50"/>
    <p:sldId id="284" r:id="rId51"/>
    <p:sldId id="286" r:id="rId52"/>
    <p:sldId id="287" r:id="rId53"/>
    <p:sldId id="288" r:id="rId54"/>
    <p:sldId id="289" r:id="rId55"/>
    <p:sldId id="419" r:id="rId56"/>
    <p:sldId id="290" r:id="rId57"/>
    <p:sldId id="291" r:id="rId58"/>
    <p:sldId id="292" r:id="rId59"/>
    <p:sldId id="409" r:id="rId60"/>
    <p:sldId id="293" r:id="rId61"/>
    <p:sldId id="410" r:id="rId62"/>
    <p:sldId id="294" r:id="rId63"/>
    <p:sldId id="295" r:id="rId64"/>
    <p:sldId id="296" r:id="rId65"/>
    <p:sldId id="297" r:id="rId66"/>
    <p:sldId id="420" r:id="rId67"/>
    <p:sldId id="298" r:id="rId68"/>
    <p:sldId id="299" r:id="rId69"/>
    <p:sldId id="411" r:id="rId70"/>
    <p:sldId id="412" r:id="rId71"/>
    <p:sldId id="300" r:id="rId72"/>
    <p:sldId id="413" r:id="rId73"/>
    <p:sldId id="302" r:id="rId74"/>
    <p:sldId id="421" r:id="rId75"/>
    <p:sldId id="305" r:id="rId76"/>
    <p:sldId id="306" r:id="rId77"/>
    <p:sldId id="307" r:id="rId78"/>
    <p:sldId id="308" r:id="rId79"/>
    <p:sldId id="414" r:id="rId80"/>
    <p:sldId id="309" r:id="rId81"/>
    <p:sldId id="310" r:id="rId82"/>
    <p:sldId id="415" r:id="rId83"/>
    <p:sldId id="422" r:id="rId84"/>
    <p:sldId id="311" r:id="rId85"/>
    <p:sldId id="312" r:id="rId86"/>
    <p:sldId id="314" r:id="rId87"/>
    <p:sldId id="391" r:id="rId88"/>
    <p:sldId id="392" r:id="rId89"/>
    <p:sldId id="340" r:id="rId90"/>
    <p:sldId id="393" r:id="rId91"/>
    <p:sldId id="388" r:id="rId92"/>
    <p:sldId id="389" r:id="rId93"/>
    <p:sldId id="416" r:id="rId94"/>
    <p:sldId id="315" r:id="rId95"/>
    <p:sldId id="316" r:id="rId96"/>
    <p:sldId id="317" r:id="rId97"/>
    <p:sldId id="31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B92D"/>
    <a:srgbClr val="0B0B9D"/>
    <a:srgbClr val="0000FF"/>
    <a:srgbClr val="F6F5EE"/>
    <a:srgbClr val="FF0000"/>
    <a:srgbClr val="FF3399"/>
    <a:srgbClr val="E5E8EB"/>
    <a:srgbClr val="DFEAED"/>
    <a:srgbClr val="EDEDED"/>
    <a:srgbClr val="641A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8" autoAdjust="0"/>
    <p:restoredTop sz="94660"/>
  </p:normalViewPr>
  <p:slideViewPr>
    <p:cSldViewPr snapToGrid="0">
      <p:cViewPr varScale="1">
        <p:scale>
          <a:sx n="99" d="100"/>
          <a:sy n="99" d="100"/>
        </p:scale>
        <p:origin x="10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0C40E-0D27-4F86-849E-985ED2759396}"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7B14-708B-48B3-9B00-27E0578D6A61}" type="slidenum">
              <a:rPr lang="en-US" smtClean="0"/>
              <a:t>‹#›</a:t>
            </a:fld>
            <a:endParaRPr lang="en-US"/>
          </a:p>
        </p:txBody>
      </p:sp>
    </p:spTree>
    <p:extLst>
      <p:ext uri="{BB962C8B-B14F-4D97-AF65-F5344CB8AC3E}">
        <p14:creationId xmlns:p14="http://schemas.microsoft.com/office/powerpoint/2010/main" val="1361276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Outbreak detection</a:t>
            </a:r>
            <a:r>
              <a:rPr lang="ko-KR" altLang="en-US" dirty="0"/>
              <a:t>은 왜 </a:t>
            </a:r>
            <a:r>
              <a:rPr lang="en-US" altLang="ko-KR" dirty="0"/>
              <a:t>WGS</a:t>
            </a:r>
            <a:r>
              <a:rPr lang="ko-KR" altLang="en-US" dirty="0"/>
              <a:t>가 좋은가</a:t>
            </a:r>
          </a:p>
        </p:txBody>
      </p:sp>
      <p:sp>
        <p:nvSpPr>
          <p:cNvPr id="4" name="슬라이드 번호 개체 틀 3"/>
          <p:cNvSpPr>
            <a:spLocks noGrp="1"/>
          </p:cNvSpPr>
          <p:nvPr>
            <p:ph type="sldNum" sz="quarter" idx="5"/>
          </p:nvPr>
        </p:nvSpPr>
        <p:spPr/>
        <p:txBody>
          <a:bodyPr/>
          <a:lstStyle/>
          <a:p>
            <a:fld id="{239C7D15-A4A2-43D1-B42C-643726A2D436}" type="slidenum">
              <a:rPr lang="en-US" smtClean="0"/>
              <a:t>38</a:t>
            </a:fld>
            <a:endParaRPr lang="en-US"/>
          </a:p>
        </p:txBody>
      </p:sp>
    </p:spTree>
    <p:extLst>
      <p:ext uri="{BB962C8B-B14F-4D97-AF65-F5344CB8AC3E}">
        <p14:creationId xmlns:p14="http://schemas.microsoft.com/office/powerpoint/2010/main" val="257223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천랩에서도</a:t>
            </a:r>
            <a:r>
              <a:rPr lang="ko-KR" altLang="en-US" dirty="0"/>
              <a:t> </a:t>
            </a:r>
            <a:r>
              <a:rPr lang="en-US" altLang="ko-KR" dirty="0"/>
              <a:t>outbreak </a:t>
            </a:r>
            <a:r>
              <a:rPr lang="ko-KR" altLang="en-US" dirty="0"/>
              <a:t>검출을 위한 분석법 및 데이터베이스 준비중</a:t>
            </a:r>
          </a:p>
        </p:txBody>
      </p:sp>
      <p:sp>
        <p:nvSpPr>
          <p:cNvPr id="4" name="슬라이드 번호 개체 틀 3"/>
          <p:cNvSpPr>
            <a:spLocks noGrp="1"/>
          </p:cNvSpPr>
          <p:nvPr>
            <p:ph type="sldNum" sz="quarter" idx="5"/>
          </p:nvPr>
        </p:nvSpPr>
        <p:spPr/>
        <p:txBody>
          <a:bodyPr/>
          <a:lstStyle/>
          <a:p>
            <a:fld id="{239C7D15-A4A2-43D1-B42C-643726A2D436}" type="slidenum">
              <a:rPr lang="en-US" smtClean="0"/>
              <a:t>39</a:t>
            </a:fld>
            <a:endParaRPr lang="en-US"/>
          </a:p>
        </p:txBody>
      </p:sp>
    </p:spTree>
    <p:extLst>
      <p:ext uri="{BB962C8B-B14F-4D97-AF65-F5344CB8AC3E}">
        <p14:creationId xmlns:p14="http://schemas.microsoft.com/office/powerpoint/2010/main" val="126283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다음으로 </a:t>
            </a:r>
            <a:r>
              <a:rPr lang="en-US" altLang="ko-KR" dirty="0"/>
              <a:t>outbreak detection </a:t>
            </a:r>
            <a:r>
              <a:rPr lang="ko-KR" altLang="en-US" dirty="0"/>
              <a:t>살펴봄</a:t>
            </a:r>
            <a:endParaRPr lang="en-US" altLang="ko-KR" dirty="0"/>
          </a:p>
          <a:p>
            <a:r>
              <a:rPr lang="en-US" altLang="ko-KR" dirty="0"/>
              <a:t>Outbreak detection </a:t>
            </a:r>
            <a:r>
              <a:rPr lang="ko-KR" altLang="en-US" dirty="0"/>
              <a:t>가장 활발하게 이루어지는 영역은 </a:t>
            </a:r>
            <a:r>
              <a:rPr lang="en-US" altLang="ko-KR" dirty="0"/>
              <a:t>GI infection. Food borne.</a:t>
            </a:r>
          </a:p>
          <a:p>
            <a:r>
              <a:rPr lang="ko-KR" altLang="en-US" dirty="0"/>
              <a:t>그 이유는 </a:t>
            </a:r>
            <a:r>
              <a:rPr lang="en-US" altLang="ko-KR" dirty="0"/>
              <a:t>outbreak unit detection</a:t>
            </a:r>
            <a:r>
              <a:rPr lang="ko-KR" altLang="en-US" dirty="0"/>
              <a:t>하면 </a:t>
            </a:r>
            <a:r>
              <a:rPr lang="en-US" altLang="ko-KR" dirty="0"/>
              <a:t>actionable</a:t>
            </a:r>
            <a:r>
              <a:rPr lang="ko-KR" altLang="en-US" dirty="0"/>
              <a:t>하기 때문 </a:t>
            </a:r>
            <a:r>
              <a:rPr lang="en-US" altLang="ko-KR" dirty="0"/>
              <a:t>– </a:t>
            </a:r>
            <a:r>
              <a:rPr lang="ko-KR" altLang="en-US" dirty="0"/>
              <a:t>식품 공급 경로 추적하여 공급 차단 및 </a:t>
            </a:r>
            <a:r>
              <a:rPr lang="ko-KR" altLang="en-US" dirty="0" err="1"/>
              <a:t>패널티</a:t>
            </a:r>
            <a:r>
              <a:rPr lang="ko-KR" altLang="en-US" dirty="0"/>
              <a:t> 조치</a:t>
            </a:r>
            <a:endParaRPr lang="en-US" altLang="ko-KR" dirty="0"/>
          </a:p>
          <a:p>
            <a:r>
              <a:rPr lang="ko-KR" altLang="en-US" dirty="0"/>
              <a:t>먼저 미국의 사례</a:t>
            </a:r>
            <a:endParaRPr lang="en-US" altLang="ko-KR" dirty="0"/>
          </a:p>
          <a:p>
            <a:r>
              <a:rPr lang="ko-KR" altLang="en-US" dirty="0"/>
              <a:t>미국 </a:t>
            </a:r>
            <a:r>
              <a:rPr lang="en-US" altLang="ko-KR" dirty="0"/>
              <a:t>CDC FDA NCBI </a:t>
            </a:r>
            <a:r>
              <a:rPr lang="ko-KR" altLang="en-US" dirty="0"/>
              <a:t>등의 협력체는 매당 </a:t>
            </a:r>
            <a:r>
              <a:rPr lang="en-US" altLang="ko-KR" dirty="0"/>
              <a:t>1</a:t>
            </a:r>
            <a:r>
              <a:rPr lang="ko-KR" altLang="en-US" dirty="0"/>
              <a:t>만 </a:t>
            </a:r>
            <a:r>
              <a:rPr lang="en-US" altLang="ko-KR" dirty="0"/>
              <a:t>2</a:t>
            </a:r>
            <a:r>
              <a:rPr lang="ko-KR" altLang="en-US" dirty="0"/>
              <a:t>천건 </a:t>
            </a:r>
            <a:r>
              <a:rPr lang="en-US" altLang="ko-KR" dirty="0"/>
              <a:t>WGS </a:t>
            </a:r>
            <a:r>
              <a:rPr lang="ko-KR" altLang="en-US" dirty="0"/>
              <a:t>진행중</a:t>
            </a:r>
            <a:r>
              <a:rPr lang="en-US" altLang="ko-KR" dirty="0"/>
              <a:t>.</a:t>
            </a:r>
          </a:p>
          <a:p>
            <a:r>
              <a:rPr lang="ko-KR" altLang="en-US" dirty="0"/>
              <a:t>소스 </a:t>
            </a:r>
            <a:r>
              <a:rPr lang="ko-KR" altLang="en-US" dirty="0" err="1"/>
              <a:t>트래킹에</a:t>
            </a:r>
            <a:r>
              <a:rPr lang="ko-KR" altLang="en-US" dirty="0"/>
              <a:t> 따라 최소 </a:t>
            </a:r>
            <a:r>
              <a:rPr lang="en-US" altLang="ko-KR" dirty="0"/>
              <a:t>709</a:t>
            </a:r>
            <a:r>
              <a:rPr lang="ko-KR" altLang="en-US" dirty="0"/>
              <a:t>건의 액션을 취함</a:t>
            </a:r>
          </a:p>
        </p:txBody>
      </p:sp>
      <p:sp>
        <p:nvSpPr>
          <p:cNvPr id="4" name="슬라이드 번호 개체 틀 3"/>
          <p:cNvSpPr>
            <a:spLocks noGrp="1"/>
          </p:cNvSpPr>
          <p:nvPr>
            <p:ph type="sldNum" sz="quarter" idx="5"/>
          </p:nvPr>
        </p:nvSpPr>
        <p:spPr/>
        <p:txBody>
          <a:bodyPr/>
          <a:lstStyle/>
          <a:p>
            <a:fld id="{239C7D15-A4A2-43D1-B42C-643726A2D436}" type="slidenum">
              <a:rPr lang="en-US" smtClean="0"/>
              <a:t>40</a:t>
            </a:fld>
            <a:endParaRPr lang="en-US"/>
          </a:p>
        </p:txBody>
      </p:sp>
    </p:spTree>
    <p:extLst>
      <p:ext uri="{BB962C8B-B14F-4D97-AF65-F5344CB8AC3E}">
        <p14:creationId xmlns:p14="http://schemas.microsoft.com/office/powerpoint/2010/main" val="367543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영국 </a:t>
            </a:r>
            <a:r>
              <a:rPr lang="en-US" altLang="ko-KR" dirty="0"/>
              <a:t>PHE</a:t>
            </a:r>
            <a:r>
              <a:rPr lang="ko-KR" altLang="en-US" dirty="0"/>
              <a:t>에서도 유사함</a:t>
            </a:r>
            <a:endParaRPr lang="en-US" altLang="ko-KR" dirty="0"/>
          </a:p>
          <a:p>
            <a:r>
              <a:rPr lang="ko-KR" altLang="en-US" dirty="0"/>
              <a:t>잉글랜드 전역의 </a:t>
            </a:r>
            <a:r>
              <a:rPr lang="en-US" altLang="ko-KR" dirty="0"/>
              <a:t>GI infection</a:t>
            </a:r>
            <a:r>
              <a:rPr lang="ko-KR" altLang="en-US" dirty="0"/>
              <a:t>을 그들 말에 따름 전수검사</a:t>
            </a:r>
            <a:r>
              <a:rPr lang="en-US" altLang="ko-KR" dirty="0"/>
              <a:t>. </a:t>
            </a:r>
          </a:p>
          <a:p>
            <a:r>
              <a:rPr lang="en-US" altLang="ko-KR" dirty="0"/>
              <a:t>7</a:t>
            </a:r>
            <a:r>
              <a:rPr lang="ko-KR" altLang="en-US" dirty="0"/>
              <a:t>일 안에 </a:t>
            </a:r>
            <a:r>
              <a:rPr lang="en-US" altLang="ko-KR" dirty="0"/>
              <a:t>WGS </a:t>
            </a:r>
            <a:r>
              <a:rPr lang="ko-KR" altLang="en-US" dirty="0"/>
              <a:t>분석까지 완료 후 액션까지 후속조치 이루어짐</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239C7D15-A4A2-43D1-B42C-643726A2D436}" type="slidenum">
              <a:rPr lang="en-US" smtClean="0"/>
              <a:t>41</a:t>
            </a:fld>
            <a:endParaRPr lang="en-US"/>
          </a:p>
        </p:txBody>
      </p:sp>
    </p:spTree>
    <p:extLst>
      <p:ext uri="{BB962C8B-B14F-4D97-AF65-F5344CB8AC3E}">
        <p14:creationId xmlns:p14="http://schemas.microsoft.com/office/powerpoint/2010/main" val="14662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Carbapenem resistant E. </a:t>
            </a:r>
            <a:r>
              <a:rPr lang="en-US" dirty="0" err="1"/>
              <a:t>hormachei</a:t>
            </a:r>
            <a:r>
              <a:rPr lang="en-US" dirty="0"/>
              <a:t> outbreak;  </a:t>
            </a:r>
          </a:p>
        </p:txBody>
      </p:sp>
      <p:sp>
        <p:nvSpPr>
          <p:cNvPr id="4" name="Slide Number Placeholder 3"/>
          <p:cNvSpPr>
            <a:spLocks noGrp="1"/>
          </p:cNvSpPr>
          <p:nvPr>
            <p:ph type="sldNum" sz="quarter" idx="5"/>
          </p:nvPr>
        </p:nvSpPr>
        <p:spPr/>
        <p:txBody>
          <a:bodyPr/>
          <a:lstStyle/>
          <a:p>
            <a:fld id="{239C7D15-A4A2-43D1-B42C-643726A2D436}" type="slidenum">
              <a:rPr lang="en-US" smtClean="0"/>
              <a:t>89</a:t>
            </a:fld>
            <a:endParaRPr lang="en-US"/>
          </a:p>
        </p:txBody>
      </p:sp>
    </p:spTree>
    <p:extLst>
      <p:ext uri="{BB962C8B-B14F-4D97-AF65-F5344CB8AC3E}">
        <p14:creationId xmlns:p14="http://schemas.microsoft.com/office/powerpoint/2010/main" val="428067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F051A-E84D-4C8F-B90B-E0978724AF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A20F21-2C6C-4AB5-85E0-FEAB4C012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49AD3E-1394-49FA-83AE-D0D5289E26DF}"/>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5" name="Footer Placeholder 4">
            <a:extLst>
              <a:ext uri="{FF2B5EF4-FFF2-40B4-BE49-F238E27FC236}">
                <a16:creationId xmlns:a16="http://schemas.microsoft.com/office/drawing/2014/main" id="{A3DC1D18-D7B2-46E4-82BE-E4820701A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9426F-AE7C-4232-87E2-FF46C045D152}"/>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2021026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E2FA-6397-44A9-B11A-1BF147CE9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5DE7A-681F-4A6B-B5AB-0D374142BE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C0A95-49BB-4F9B-91D1-F1026EE3C90C}"/>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5" name="Footer Placeholder 4">
            <a:extLst>
              <a:ext uri="{FF2B5EF4-FFF2-40B4-BE49-F238E27FC236}">
                <a16:creationId xmlns:a16="http://schemas.microsoft.com/office/drawing/2014/main" id="{6E539D88-7B7C-4CFA-962E-ED6FF09AF2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82497-4C4D-4483-A918-6E62DBBDF027}"/>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231094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3F940-7086-47C6-99AF-3D92C5646A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030263-F3BB-4FB4-A083-209D48E89F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F63C1-64DB-4ADE-9DC0-F8EDBC4EF8A0}"/>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5" name="Footer Placeholder 4">
            <a:extLst>
              <a:ext uri="{FF2B5EF4-FFF2-40B4-BE49-F238E27FC236}">
                <a16:creationId xmlns:a16="http://schemas.microsoft.com/office/drawing/2014/main" id="{ADCE528A-D9F9-40F9-BA46-8F5E8B0E4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C77D2-0185-465F-9B7A-461BE352D409}"/>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222167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BBD8-D640-4E08-8DA4-C46B359B0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313EA-38D4-46F1-B9A2-1A61512BAF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F3F08-84A0-4B51-974E-52B7FD6B49AF}"/>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5" name="Footer Placeholder 4">
            <a:extLst>
              <a:ext uri="{FF2B5EF4-FFF2-40B4-BE49-F238E27FC236}">
                <a16:creationId xmlns:a16="http://schemas.microsoft.com/office/drawing/2014/main" id="{60FB1608-4FE3-4BBB-B319-1E771701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79-7D62-4CF5-8E5C-8F4FF44B28AC}"/>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3321066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5907-D096-491E-B114-F28C2B169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7CFCC5-E522-449E-8573-F58AC9AA40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E3BE72-39C2-4732-AE10-39E6B9626590}"/>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5" name="Footer Placeholder 4">
            <a:extLst>
              <a:ext uri="{FF2B5EF4-FFF2-40B4-BE49-F238E27FC236}">
                <a16:creationId xmlns:a16="http://schemas.microsoft.com/office/drawing/2014/main" id="{8FF318A5-0674-4BA1-946E-6AF18409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5262B-476D-4C5E-9900-9A1122F8F116}"/>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147591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2D2F-A1AF-4253-AFD5-24F794EDF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2C461-3EB1-4A35-A14B-355091E669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A81DF-A071-4F1D-A1DA-469F399F5C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52B6CF-DC0B-448E-BBAD-C0C6BD450856}"/>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6" name="Footer Placeholder 5">
            <a:extLst>
              <a:ext uri="{FF2B5EF4-FFF2-40B4-BE49-F238E27FC236}">
                <a16:creationId xmlns:a16="http://schemas.microsoft.com/office/drawing/2014/main" id="{4499AA11-C462-4960-84C2-6C51A8130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B71E56-74DE-4A38-8CDC-239CA403DB70}"/>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10140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BDF1-6664-4A77-B1FB-C0460BB6F0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9B47A5-79CA-4396-A030-709E027E7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606ACF-ECB3-48E8-8499-272F8C84F6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0205CA-8B95-4F16-8C6F-298C72FC05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97244D-E5B5-4D96-BEA7-2406CC13F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96F3DB-2656-44AE-A2CE-39C2667FD3DF}"/>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8" name="Footer Placeholder 7">
            <a:extLst>
              <a:ext uri="{FF2B5EF4-FFF2-40B4-BE49-F238E27FC236}">
                <a16:creationId xmlns:a16="http://schemas.microsoft.com/office/drawing/2014/main" id="{625CBA8E-8E2C-4E76-961C-923A68760B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C3D45C-B5CB-4F9F-8CDF-25E999E38B07}"/>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176599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52D1-A7C0-4BFF-BA01-4B394F10E7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5C1C07-F582-4628-991C-B6261A9E3137}"/>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4" name="Footer Placeholder 3">
            <a:extLst>
              <a:ext uri="{FF2B5EF4-FFF2-40B4-BE49-F238E27FC236}">
                <a16:creationId xmlns:a16="http://schemas.microsoft.com/office/drawing/2014/main" id="{615FD36E-16B4-40F1-9B7D-52B58AC188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73D2BA-0D87-491D-BE67-6964DA1F86FE}"/>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419295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605A1-ADB6-45E0-8829-E46BDCEC14CF}"/>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3" name="Footer Placeholder 2">
            <a:extLst>
              <a:ext uri="{FF2B5EF4-FFF2-40B4-BE49-F238E27FC236}">
                <a16:creationId xmlns:a16="http://schemas.microsoft.com/office/drawing/2014/main" id="{8E448926-222F-45CF-99E5-7272061A5F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0B6FB1-5022-4261-8107-3FE75693E498}"/>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319811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92A5-CE00-46B9-B273-94C6265AE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DAEF5-F272-4335-A871-776D28350D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8E3A98-E0E2-4F9A-B4E7-CFF32B1F7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24FDF-1392-4AEA-9091-67C01BBD8AA4}"/>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6" name="Footer Placeholder 5">
            <a:extLst>
              <a:ext uri="{FF2B5EF4-FFF2-40B4-BE49-F238E27FC236}">
                <a16:creationId xmlns:a16="http://schemas.microsoft.com/office/drawing/2014/main" id="{D635716F-3B6E-4352-A837-04396073F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A4015-C675-48F7-BA0B-27196B382C30}"/>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134417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C4E7-D581-42DB-8BFB-BB5C929FD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1DFCD1-9DE0-49A1-9B26-35EC01184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B9C3A-1876-4F39-A13D-BE6EE4ABD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692CA-504F-4BBD-A05F-BD18CFAD73CB}"/>
              </a:ext>
            </a:extLst>
          </p:cNvPr>
          <p:cNvSpPr>
            <a:spLocks noGrp="1"/>
          </p:cNvSpPr>
          <p:nvPr>
            <p:ph type="dt" sz="half" idx="10"/>
          </p:nvPr>
        </p:nvSpPr>
        <p:spPr/>
        <p:txBody>
          <a:bodyPr/>
          <a:lstStyle/>
          <a:p>
            <a:fld id="{24C5D090-BB34-4C15-9E60-A8BADCEC578E}" type="datetimeFigureOut">
              <a:rPr lang="en-US" smtClean="0"/>
              <a:t>12/1/2021</a:t>
            </a:fld>
            <a:endParaRPr lang="en-US"/>
          </a:p>
        </p:txBody>
      </p:sp>
      <p:sp>
        <p:nvSpPr>
          <p:cNvPr id="6" name="Footer Placeholder 5">
            <a:extLst>
              <a:ext uri="{FF2B5EF4-FFF2-40B4-BE49-F238E27FC236}">
                <a16:creationId xmlns:a16="http://schemas.microsoft.com/office/drawing/2014/main" id="{07692F85-245D-47C7-96D1-623BADDEF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B66D7-50BC-40EE-B715-A5A3C693215E}"/>
              </a:ext>
            </a:extLst>
          </p:cNvPr>
          <p:cNvSpPr>
            <a:spLocks noGrp="1"/>
          </p:cNvSpPr>
          <p:nvPr>
            <p:ph type="sldNum" sz="quarter" idx="12"/>
          </p:nvPr>
        </p:nvSpPr>
        <p:spPr/>
        <p:txBody>
          <a:bodyPr/>
          <a:lstStyle/>
          <a:p>
            <a:fld id="{A5A08EFB-D8D5-4D9C-8CC5-35896AF746BF}" type="slidenum">
              <a:rPr lang="en-US" smtClean="0"/>
              <a:t>‹#›</a:t>
            </a:fld>
            <a:endParaRPr lang="en-US"/>
          </a:p>
        </p:txBody>
      </p:sp>
    </p:spTree>
    <p:extLst>
      <p:ext uri="{BB962C8B-B14F-4D97-AF65-F5344CB8AC3E}">
        <p14:creationId xmlns:p14="http://schemas.microsoft.com/office/powerpoint/2010/main" val="162337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80D08-3225-4938-ABF6-FBEFFED4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E35E9C-3238-4B41-90BE-D2E67567F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C2141-520F-4FD9-8571-5E07E1C9D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5D090-BB34-4C15-9E60-A8BADCEC578E}" type="datetimeFigureOut">
              <a:rPr lang="en-US" smtClean="0"/>
              <a:t>12/1/2021</a:t>
            </a:fld>
            <a:endParaRPr lang="en-US"/>
          </a:p>
        </p:txBody>
      </p:sp>
      <p:sp>
        <p:nvSpPr>
          <p:cNvPr id="5" name="Footer Placeholder 4">
            <a:extLst>
              <a:ext uri="{FF2B5EF4-FFF2-40B4-BE49-F238E27FC236}">
                <a16:creationId xmlns:a16="http://schemas.microsoft.com/office/drawing/2014/main" id="{DEFF6215-7B18-41CF-A818-17F20A9750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C40D29-2107-42DE-A5D0-C2B715B1B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08EFB-D8D5-4D9C-8CC5-35896AF746BF}" type="slidenum">
              <a:rPr lang="en-US" smtClean="0"/>
              <a:t>‹#›</a:t>
            </a:fld>
            <a:endParaRPr lang="en-US"/>
          </a:p>
        </p:txBody>
      </p:sp>
    </p:spTree>
    <p:extLst>
      <p:ext uri="{BB962C8B-B14F-4D97-AF65-F5344CB8AC3E}">
        <p14:creationId xmlns:p14="http://schemas.microsoft.com/office/powerpoint/2010/main" val="3783803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kihyunee/genomics_tutorial_repo/blob/main/0_installations.md"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kihyunee/genomics_tutorial_repo/blob/main/2_explore_WGS_public_resources.md"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kihyunee/genomics_tutorial_repo/blob/main/2_create_file_structure.md"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ncbi.nlm.nih.gov/bioproject/PRJNA420753" TargetMode="External"/><Relationship Id="rId2" Type="http://schemas.openxmlformats.org/officeDocument/2006/relationships/hyperlink" Target="https://github.com/kihyunee/genomics_tutorial_repo/blob/main/2_explore_giddins_data.md" TargetMode="External"/><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hyperlink" Target="https://doi.org/10.1128/AAC.02101-1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kihyunee/genomics_tutorial_repo/blob/main/3_download_SRA_fastq.md"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kihyunee/genomics_tutorial_repo/blob/main/3_download_NCBI_assembly.md"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ncbi.nlm.nih.gov/genbank/genomesubmit/" TargetMode="External"/><Relationship Id="rId2" Type="http://schemas.openxmlformats.org/officeDocument/2006/relationships/hyperlink" Target="https://www.ncbi.nlm.nih.gov/sra/docs/submit/"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doi.org/10.1093/bioinformatics/bty560" TargetMode="External"/><Relationship Id="rId1" Type="http://schemas.openxmlformats.org/officeDocument/2006/relationships/slideLayout" Target="../slideLayouts/slideLayout1.xml"/><Relationship Id="rId4" Type="http://schemas.openxmlformats.org/officeDocument/2006/relationships/hyperlink" Target="https://github.com/OpenGene/fastp" TargetMode="Externa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kihyunee/genomics_tutorial_repo/blob/main/4_short_read_assembly.md"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ithub.com/ablab/spades"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rrwick/Unicycler"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rrwick.github.io/Bandage/"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Ecogenomics/CheckM" TargetMode="External"/><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kihyunee/genomics_tutorial_repo/blob/main/5_long_hybrid_assembly.md"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fenderglass/Flye" TargetMode="External"/><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broadinstitute/pilon" TargetMode="External"/><Relationship Id="rId2" Type="http://schemas.openxmlformats.org/officeDocument/2006/relationships/hyperlink" Target="https://github.com/nanoporetech/medaka" TargetMode="Externa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hyperlink" Target="https://github.com/rrwick/Polypolish"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rrwick/Trycycler"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arpcard/rgi" TargetMode="External"/><Relationship Id="rId2" Type="http://schemas.openxmlformats.org/officeDocument/2006/relationships/hyperlink" Target="https://card.mcmaster.ca/" TargetMode="External"/><Relationship Id="rId1" Type="http://schemas.openxmlformats.org/officeDocument/2006/relationships/slideLayout" Target="../slideLayouts/slideLayout1.xml"/><Relationship Id="rId6" Type="http://schemas.openxmlformats.org/officeDocument/2006/relationships/hyperlink" Target="https://bitbucket.org/genomicepidemiology/resfinder/" TargetMode="External"/><Relationship Id="rId5" Type="http://schemas.openxmlformats.org/officeDocument/2006/relationships/hyperlink" Target="https://github.com/ncbi/amr" TargetMode="External"/><Relationship Id="rId4" Type="http://schemas.openxmlformats.org/officeDocument/2006/relationships/hyperlink" Target="https://www.ncbi.nlm.nih.gov/pathogens/antimicrobial-resistance/AMRFinde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tseemann/prokka"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hyperlink" Target="https://github.com/kihyunee/genomics_tutorial_repo/blob/main/6_annotation_class.md"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kihyunee/genomics_tutorial_repo/blob/main/6_annotation_class.md"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oschwengers/platon" TargetMode="External"/><Relationship Id="rId2" Type="http://schemas.openxmlformats.org/officeDocument/2006/relationships/hyperlink" Target="https://bitbucket.org/genomicepidemiology/plasmidfinder/src/master/" TargetMode="External"/><Relationship Id="rId1" Type="http://schemas.openxmlformats.org/officeDocument/2006/relationships/slideLayout" Target="../slideLayouts/slideLayout1.xml"/><Relationship Id="rId5" Type="http://schemas.openxmlformats.org/officeDocument/2006/relationships/hyperlink" Target="https://github.com/gem-pasteur/Integron_Finder" TargetMode="External"/><Relationship Id="rId4" Type="http://schemas.openxmlformats.org/officeDocument/2006/relationships/hyperlink" Target="https://github.com/xiezhq/ISEScan" TargetMode="Externa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kihyunee/genomics_tutorial_repo/blob/main/6_annotation_class.md" TargetMode="Externa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kihyunee/genomics_tutorial_repo/blob/main/7_genomic_epi_class.md"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1.jpeg"/></Relationships>
</file>

<file path=ppt/slides/_rels/slide8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png"/><Relationship Id="rId9"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kihyunee/genomics_tutorial_repo/blob/main/7_genomic_epi_class.md" TargetMode="External"/><Relationship Id="rId2" Type="http://schemas.openxmlformats.org/officeDocument/2006/relationships/hyperlink" Target="https://github.com/tseemann/mlst"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kihyunee/genomics_tutorial_repo/blob/main/7_genomic_epi_class.md" TargetMode="External"/><Relationship Id="rId2" Type="http://schemas.openxmlformats.org/officeDocument/2006/relationships/hyperlink" Target="https://github.com/lbobay/CoreCruncher"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xavierdidelot/ClonalFrameML" TargetMode="External"/><Relationship Id="rId2" Type="http://schemas.openxmlformats.org/officeDocument/2006/relationships/hyperlink" Target="https://www.drive5.com/muscle/" TargetMode="External"/><Relationship Id="rId1" Type="http://schemas.openxmlformats.org/officeDocument/2006/relationships/slideLayout" Target="../slideLayouts/slideLayout1.xml"/><Relationship Id="rId4" Type="http://schemas.openxmlformats.org/officeDocument/2006/relationships/hyperlink" Target="https://github.com/kihyunee/genomics_tutorial_repo/blob/main/7_genomic_epi_class.m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EC5C-D520-4376-B9CC-C8CA3B364CDC}"/>
              </a:ext>
            </a:extLst>
          </p:cNvPr>
          <p:cNvSpPr>
            <a:spLocks noGrp="1"/>
          </p:cNvSpPr>
          <p:nvPr>
            <p:ph type="ctrTitle"/>
          </p:nvPr>
        </p:nvSpPr>
        <p:spPr>
          <a:xfrm>
            <a:off x="1524000" y="1715677"/>
            <a:ext cx="9144000" cy="1794285"/>
          </a:xfrm>
        </p:spPr>
        <p:txBody>
          <a:bodyPr anchor="t">
            <a:normAutofit/>
          </a:bodyPr>
          <a:lstStyle/>
          <a:p>
            <a:r>
              <a:rPr lang="en-US" sz="4800" b="1" dirty="0">
                <a:solidFill>
                  <a:schemeClr val="bg2">
                    <a:lumMod val="25000"/>
                  </a:schemeClr>
                </a:solidFill>
              </a:rPr>
              <a:t>WGS analysis of AMR pathogens</a:t>
            </a:r>
            <a:br>
              <a:rPr lang="en-US" sz="4800" b="1" dirty="0">
                <a:solidFill>
                  <a:srgbClr val="0B0B9D"/>
                </a:solidFill>
              </a:rPr>
            </a:br>
            <a:r>
              <a:rPr lang="en-US" sz="4000" b="1" dirty="0">
                <a:solidFill>
                  <a:srgbClr val="0B0B9D"/>
                </a:solidFill>
              </a:rPr>
              <a:t>practical tutorials</a:t>
            </a:r>
            <a:endParaRPr lang="en-US" sz="4800" b="1" dirty="0">
              <a:solidFill>
                <a:srgbClr val="0B0B9D"/>
              </a:solidFill>
            </a:endParaRPr>
          </a:p>
        </p:txBody>
      </p:sp>
      <p:sp>
        <p:nvSpPr>
          <p:cNvPr id="3" name="Subtitle 2">
            <a:extLst>
              <a:ext uri="{FF2B5EF4-FFF2-40B4-BE49-F238E27FC236}">
                <a16:creationId xmlns:a16="http://schemas.microsoft.com/office/drawing/2014/main" id="{FEA44F70-0A2C-4E60-AD9C-E7123C717DB4}"/>
              </a:ext>
            </a:extLst>
          </p:cNvPr>
          <p:cNvSpPr>
            <a:spLocks noGrp="1"/>
          </p:cNvSpPr>
          <p:nvPr>
            <p:ph type="subTitle" idx="1"/>
          </p:nvPr>
        </p:nvSpPr>
        <p:spPr>
          <a:xfrm>
            <a:off x="4124037" y="4092232"/>
            <a:ext cx="3943926" cy="1655762"/>
          </a:xfrm>
        </p:spPr>
        <p:txBody>
          <a:bodyPr>
            <a:normAutofit/>
          </a:bodyPr>
          <a:lstStyle/>
          <a:p>
            <a:r>
              <a:rPr lang="en-US" sz="2000" dirty="0">
                <a:solidFill>
                  <a:schemeClr val="bg2">
                    <a:lumMod val="25000"/>
                  </a:schemeClr>
                </a:solidFill>
                <a:latin typeface="+mj-lt"/>
              </a:rPr>
              <a:t>Kihyun Lee (</a:t>
            </a:r>
            <a:r>
              <a:rPr lang="en-US" sz="2000" dirty="0" err="1">
                <a:solidFill>
                  <a:schemeClr val="bg2">
                    <a:lumMod val="25000"/>
                  </a:schemeClr>
                </a:solidFill>
                <a:latin typeface="+mj-lt"/>
              </a:rPr>
              <a:t>Chunlab</a:t>
            </a:r>
            <a:r>
              <a:rPr lang="en-US" sz="2000" dirty="0">
                <a:solidFill>
                  <a:schemeClr val="bg2">
                    <a:lumMod val="25000"/>
                  </a:schemeClr>
                </a:solidFill>
                <a:latin typeface="+mj-lt"/>
              </a:rPr>
              <a:t>)</a:t>
            </a:r>
          </a:p>
          <a:p>
            <a:r>
              <a:rPr lang="en-US" sz="2000" dirty="0">
                <a:solidFill>
                  <a:schemeClr val="bg2">
                    <a:lumMod val="25000"/>
                  </a:schemeClr>
                </a:solidFill>
                <a:latin typeface="+mj-lt"/>
              </a:rPr>
              <a:t>2021-12-03</a:t>
            </a:r>
          </a:p>
          <a:p>
            <a:r>
              <a:rPr lang="en-US" sz="2000" dirty="0">
                <a:solidFill>
                  <a:schemeClr val="bg2">
                    <a:lumMod val="25000"/>
                  </a:schemeClr>
                </a:solidFill>
                <a:latin typeface="+mj-lt"/>
              </a:rPr>
              <a:t>One-day Workshop at KCDA</a:t>
            </a:r>
          </a:p>
        </p:txBody>
      </p:sp>
    </p:spTree>
    <p:extLst>
      <p:ext uri="{BB962C8B-B14F-4D97-AF65-F5344CB8AC3E}">
        <p14:creationId xmlns:p14="http://schemas.microsoft.com/office/powerpoint/2010/main" val="675906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37F77F4-4306-41A8-B60D-F66390827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129" y="935141"/>
            <a:ext cx="9979742" cy="39217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53D33F1-1AB4-4B29-98A0-F7AE59AEA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546" y="4137583"/>
            <a:ext cx="4028328" cy="23855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21C5C5-EB9A-4091-9CBE-DD97A9BE9F5C}"/>
              </a:ext>
            </a:extLst>
          </p:cNvPr>
          <p:cNvSpPr txBox="1"/>
          <p:nvPr/>
        </p:nvSpPr>
        <p:spPr>
          <a:xfrm>
            <a:off x="1106129" y="5084122"/>
            <a:ext cx="2846437"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Baker et al. 2016 10.1126/science.aar3777</a:t>
            </a:r>
          </a:p>
        </p:txBody>
      </p:sp>
      <p:sp>
        <p:nvSpPr>
          <p:cNvPr id="7" name="TextBox 6">
            <a:extLst>
              <a:ext uri="{FF2B5EF4-FFF2-40B4-BE49-F238E27FC236}">
                <a16:creationId xmlns:a16="http://schemas.microsoft.com/office/drawing/2014/main" id="{E7867A9A-927A-4E05-AADF-7B2DA42FE438}"/>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Silent pandemic of AMR – population dynamics at microevolutionary scale</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TextBox 7">
            <a:extLst>
              <a:ext uri="{FF2B5EF4-FFF2-40B4-BE49-F238E27FC236}">
                <a16:creationId xmlns:a16="http://schemas.microsoft.com/office/drawing/2014/main" id="{3F59E1B1-A20A-465B-8977-50F944677343}"/>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9" name="Rectangle: Rounded Corners 8">
            <a:extLst>
              <a:ext uri="{FF2B5EF4-FFF2-40B4-BE49-F238E27FC236}">
                <a16:creationId xmlns:a16="http://schemas.microsoft.com/office/drawing/2014/main" id="{64E7F688-7C4A-473F-ABD0-38A2051A0ACF}"/>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A4FA8B61-E040-40C8-A71F-D61DAEE7A678}"/>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1551F163-E10E-4725-9A10-AD9284827F32}"/>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F755BB77-45A7-4960-86A4-DFDC1933C785}"/>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066E3F98-F755-4167-AE47-7660269CA2E9}"/>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74E753C2-4A6D-4142-9562-A191A5196108}"/>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65DF1915-7F73-499B-AD62-1899B990B1D6}"/>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Tree>
    <p:extLst>
      <p:ext uri="{BB962C8B-B14F-4D97-AF65-F5344CB8AC3E}">
        <p14:creationId xmlns:p14="http://schemas.microsoft.com/office/powerpoint/2010/main" val="288821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항생제 내성의 메커니즘과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determinants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 여러</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형태</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7" name="Arrow: Down 16">
            <a:extLst>
              <a:ext uri="{FF2B5EF4-FFF2-40B4-BE49-F238E27FC236}">
                <a16:creationId xmlns:a16="http://schemas.microsoft.com/office/drawing/2014/main" id="{B77D0985-DAAD-4271-9CB5-8E87AC02A02A}"/>
              </a:ext>
            </a:extLst>
          </p:cNvPr>
          <p:cNvSpPr/>
          <p:nvPr/>
        </p:nvSpPr>
        <p:spPr>
          <a:xfrm>
            <a:off x="9338103" y="2613962"/>
            <a:ext cx="724201" cy="312331"/>
          </a:xfrm>
          <a:prstGeom prst="downArrow">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375987C-B57D-4228-9A3E-44754C7F081C}"/>
              </a:ext>
            </a:extLst>
          </p:cNvPr>
          <p:cNvCxnSpPr>
            <a:cxnSpLocks/>
            <a:endCxn id="223" idx="3"/>
          </p:cNvCxnSpPr>
          <p:nvPr/>
        </p:nvCxnSpPr>
        <p:spPr>
          <a:xfrm flipV="1">
            <a:off x="2030001" y="2836939"/>
            <a:ext cx="1762055" cy="2243386"/>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8B6CA-F91E-4CC8-8B0A-8F60D83856D5}"/>
              </a:ext>
            </a:extLst>
          </p:cNvPr>
          <p:cNvCxnSpPr>
            <a:cxnSpLocks/>
            <a:endCxn id="224" idx="4"/>
          </p:cNvCxnSpPr>
          <p:nvPr/>
        </p:nvCxnSpPr>
        <p:spPr>
          <a:xfrm flipV="1">
            <a:off x="2030001" y="2854816"/>
            <a:ext cx="2403844" cy="222550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349C42-F3AA-4679-A85E-60BF2CB819C2}"/>
              </a:ext>
            </a:extLst>
          </p:cNvPr>
          <p:cNvCxnSpPr>
            <a:cxnSpLocks/>
            <a:endCxn id="227" idx="3"/>
          </p:cNvCxnSpPr>
          <p:nvPr/>
        </p:nvCxnSpPr>
        <p:spPr>
          <a:xfrm flipV="1">
            <a:off x="2039329" y="2836939"/>
            <a:ext cx="4147241" cy="2234061"/>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53E809-11BF-4445-8B1A-1C98860C7401}"/>
              </a:ext>
            </a:extLst>
          </p:cNvPr>
          <p:cNvCxnSpPr>
            <a:endCxn id="225" idx="3"/>
          </p:cNvCxnSpPr>
          <p:nvPr/>
        </p:nvCxnSpPr>
        <p:spPr>
          <a:xfrm flipV="1">
            <a:off x="2030001" y="2836939"/>
            <a:ext cx="2959313" cy="2243384"/>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B163A8-8615-408D-9854-BB6C30040CF6}"/>
              </a:ext>
            </a:extLst>
          </p:cNvPr>
          <p:cNvCxnSpPr>
            <a:endCxn id="223" idx="3"/>
          </p:cNvCxnSpPr>
          <p:nvPr/>
        </p:nvCxnSpPr>
        <p:spPr>
          <a:xfrm flipV="1">
            <a:off x="2415876" y="2836939"/>
            <a:ext cx="1376180" cy="2243384"/>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96F6A9-B822-4FB7-887E-23C63CEEA4B4}"/>
              </a:ext>
            </a:extLst>
          </p:cNvPr>
          <p:cNvCxnSpPr>
            <a:cxnSpLocks/>
            <a:stCxn id="221" idx="4"/>
          </p:cNvCxnSpPr>
          <p:nvPr/>
        </p:nvCxnSpPr>
        <p:spPr>
          <a:xfrm flipH="1">
            <a:off x="2413246" y="2854816"/>
            <a:ext cx="224712" cy="2216184"/>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5913AE-F2C5-4E97-85B4-14F7B717EEC1}"/>
              </a:ext>
            </a:extLst>
          </p:cNvPr>
          <p:cNvCxnSpPr>
            <a:cxnSpLocks/>
            <a:endCxn id="222" idx="4"/>
          </p:cNvCxnSpPr>
          <p:nvPr/>
        </p:nvCxnSpPr>
        <p:spPr>
          <a:xfrm flipV="1">
            <a:off x="2969243" y="2854816"/>
            <a:ext cx="267344" cy="2268000"/>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A96ABA-C606-4044-A70E-09A032B9D14E}"/>
              </a:ext>
            </a:extLst>
          </p:cNvPr>
          <p:cNvCxnSpPr>
            <a:cxnSpLocks/>
            <a:endCxn id="225" idx="3"/>
          </p:cNvCxnSpPr>
          <p:nvPr/>
        </p:nvCxnSpPr>
        <p:spPr>
          <a:xfrm flipV="1">
            <a:off x="4057376" y="2836939"/>
            <a:ext cx="931938" cy="2273690"/>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81E609-3725-4837-B529-3B0CB28662F6}"/>
              </a:ext>
            </a:extLst>
          </p:cNvPr>
          <p:cNvCxnSpPr>
            <a:cxnSpLocks/>
            <a:endCxn id="224" idx="4"/>
          </p:cNvCxnSpPr>
          <p:nvPr/>
        </p:nvCxnSpPr>
        <p:spPr>
          <a:xfrm flipV="1">
            <a:off x="4057376" y="2854816"/>
            <a:ext cx="376469" cy="2255812"/>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199767-EFEC-4138-972C-F75051E30715}"/>
              </a:ext>
            </a:extLst>
          </p:cNvPr>
          <p:cNvCxnSpPr>
            <a:cxnSpLocks/>
            <a:endCxn id="220" idx="4"/>
          </p:cNvCxnSpPr>
          <p:nvPr/>
        </p:nvCxnSpPr>
        <p:spPr>
          <a:xfrm flipV="1">
            <a:off x="2039329" y="2854816"/>
            <a:ext cx="0" cy="2216184"/>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6D4827-85CE-403F-B38C-B2F372D31E61}"/>
              </a:ext>
            </a:extLst>
          </p:cNvPr>
          <p:cNvCxnSpPr>
            <a:cxnSpLocks/>
            <a:stCxn id="65" idx="0"/>
            <a:endCxn id="221" idx="4"/>
          </p:cNvCxnSpPr>
          <p:nvPr/>
        </p:nvCxnSpPr>
        <p:spPr>
          <a:xfrm flipH="1" flipV="1">
            <a:off x="2637958" y="2854816"/>
            <a:ext cx="2519047" cy="243126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26BA83-AB0C-4A30-988A-12186B5BBBB2}"/>
              </a:ext>
            </a:extLst>
          </p:cNvPr>
          <p:cNvCxnSpPr>
            <a:cxnSpLocks/>
            <a:stCxn id="78" idx="0"/>
            <a:endCxn id="222" idx="4"/>
          </p:cNvCxnSpPr>
          <p:nvPr/>
        </p:nvCxnSpPr>
        <p:spPr>
          <a:xfrm flipH="1" flipV="1">
            <a:off x="3236587" y="2854816"/>
            <a:ext cx="2451852" cy="241962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314F01-4C3F-4E53-B0AF-7D75C3C179FF}"/>
              </a:ext>
            </a:extLst>
          </p:cNvPr>
          <p:cNvCxnSpPr>
            <a:cxnSpLocks/>
            <a:stCxn id="78" idx="0"/>
            <a:endCxn id="224" idx="4"/>
          </p:cNvCxnSpPr>
          <p:nvPr/>
        </p:nvCxnSpPr>
        <p:spPr>
          <a:xfrm flipH="1" flipV="1">
            <a:off x="4433845" y="2854816"/>
            <a:ext cx="1254594" cy="241962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98FBD0-B291-41D4-AFA6-C5A48CE14840}"/>
              </a:ext>
            </a:extLst>
          </p:cNvPr>
          <p:cNvCxnSpPr>
            <a:cxnSpLocks/>
            <a:stCxn id="63" idx="0"/>
            <a:endCxn id="224" idx="4"/>
          </p:cNvCxnSpPr>
          <p:nvPr/>
        </p:nvCxnSpPr>
        <p:spPr>
          <a:xfrm flipH="1" flipV="1">
            <a:off x="4433845" y="2854816"/>
            <a:ext cx="1832619" cy="181534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448E48-3402-4633-A8EA-D9054BCAA3ED}"/>
              </a:ext>
            </a:extLst>
          </p:cNvPr>
          <p:cNvCxnSpPr>
            <a:cxnSpLocks/>
            <a:stCxn id="63" idx="0"/>
            <a:endCxn id="220" idx="4"/>
          </p:cNvCxnSpPr>
          <p:nvPr/>
        </p:nvCxnSpPr>
        <p:spPr>
          <a:xfrm flipH="1" flipV="1">
            <a:off x="2039329" y="2854816"/>
            <a:ext cx="4227135" cy="181534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8582AF-06A5-4066-BDEA-B97EF224145B}"/>
              </a:ext>
            </a:extLst>
          </p:cNvPr>
          <p:cNvCxnSpPr>
            <a:cxnSpLocks/>
            <a:stCxn id="63" idx="0"/>
            <a:endCxn id="226" idx="4"/>
          </p:cNvCxnSpPr>
          <p:nvPr/>
        </p:nvCxnSpPr>
        <p:spPr>
          <a:xfrm flipH="1" flipV="1">
            <a:off x="5631103" y="2854816"/>
            <a:ext cx="635361" cy="1815348"/>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8D07C9-F28B-4B0A-9470-73F2489F87BC}"/>
              </a:ext>
            </a:extLst>
          </p:cNvPr>
          <p:cNvCxnSpPr>
            <a:cxnSpLocks/>
            <a:stCxn id="63" idx="0"/>
            <a:endCxn id="227" idx="3"/>
          </p:cNvCxnSpPr>
          <p:nvPr/>
        </p:nvCxnSpPr>
        <p:spPr>
          <a:xfrm flipH="1" flipV="1">
            <a:off x="6186570" y="2836939"/>
            <a:ext cx="79894" cy="1833225"/>
          </a:xfrm>
          <a:prstGeom prst="line">
            <a:avLst/>
          </a:prstGeom>
          <a:ln>
            <a:solidFill>
              <a:srgbClr val="9F79C9"/>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3EA73A0-1268-4FB8-8FE1-3B8FA1BF1249}"/>
              </a:ext>
            </a:extLst>
          </p:cNvPr>
          <p:cNvGrpSpPr/>
          <p:nvPr/>
        </p:nvGrpSpPr>
        <p:grpSpPr>
          <a:xfrm>
            <a:off x="8106051" y="4981434"/>
            <a:ext cx="1479290" cy="1526636"/>
            <a:chOff x="8505676" y="5285277"/>
            <a:chExt cx="1479290" cy="1526636"/>
          </a:xfrm>
        </p:grpSpPr>
        <p:sp>
          <p:nvSpPr>
            <p:cNvPr id="36" name="Rectangle 35">
              <a:extLst>
                <a:ext uri="{FF2B5EF4-FFF2-40B4-BE49-F238E27FC236}">
                  <a16:creationId xmlns:a16="http://schemas.microsoft.com/office/drawing/2014/main" id="{3D0D039E-23C5-4551-AF02-68692B1BDBDB}"/>
                </a:ext>
              </a:extLst>
            </p:cNvPr>
            <p:cNvSpPr/>
            <p:nvPr/>
          </p:nvSpPr>
          <p:spPr>
            <a:xfrm>
              <a:off x="8505676" y="5285277"/>
              <a:ext cx="1337693" cy="1493763"/>
            </a:xfrm>
            <a:prstGeom prst="rect">
              <a:avLst/>
            </a:prstGeom>
            <a:solidFill>
              <a:schemeClr val="bg1"/>
            </a:solid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Chevron 36">
              <a:extLst>
                <a:ext uri="{FF2B5EF4-FFF2-40B4-BE49-F238E27FC236}">
                  <a16:creationId xmlns:a16="http://schemas.microsoft.com/office/drawing/2014/main" id="{877CAF2B-8783-4D82-BE00-5862F378F0D7}"/>
                </a:ext>
              </a:extLst>
            </p:cNvPr>
            <p:cNvSpPr/>
            <p:nvPr/>
          </p:nvSpPr>
          <p:spPr>
            <a:xfrm rot="5400000">
              <a:off x="8600926" y="5343377"/>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Pentagon 37">
              <a:extLst>
                <a:ext uri="{FF2B5EF4-FFF2-40B4-BE49-F238E27FC236}">
                  <a16:creationId xmlns:a16="http://schemas.microsoft.com/office/drawing/2014/main" id="{CAFE5C07-1718-4026-8659-26B1AAD23455}"/>
                </a:ext>
              </a:extLst>
            </p:cNvPr>
            <p:cNvSpPr/>
            <p:nvPr/>
          </p:nvSpPr>
          <p:spPr>
            <a:xfrm>
              <a:off x="8600926" y="5699132"/>
              <a:ext cx="274320" cy="98972"/>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Pentagon 38">
              <a:extLst>
                <a:ext uri="{FF2B5EF4-FFF2-40B4-BE49-F238E27FC236}">
                  <a16:creationId xmlns:a16="http://schemas.microsoft.com/office/drawing/2014/main" id="{281E7E0C-7018-4023-AD06-9F1E80080B0E}"/>
                </a:ext>
              </a:extLst>
            </p:cNvPr>
            <p:cNvSpPr/>
            <p:nvPr/>
          </p:nvSpPr>
          <p:spPr>
            <a:xfrm>
              <a:off x="8600926" y="5520398"/>
              <a:ext cx="274320" cy="9897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cision 39">
              <a:extLst>
                <a:ext uri="{FF2B5EF4-FFF2-40B4-BE49-F238E27FC236}">
                  <a16:creationId xmlns:a16="http://schemas.microsoft.com/office/drawing/2014/main" id="{D105C08A-1FBF-4D8A-8FB9-BC6017DC6C30}"/>
                </a:ext>
              </a:extLst>
            </p:cNvPr>
            <p:cNvSpPr/>
            <p:nvPr/>
          </p:nvSpPr>
          <p:spPr>
            <a:xfrm>
              <a:off x="8600926" y="6003204"/>
              <a:ext cx="113205" cy="91462"/>
            </a:xfrm>
            <a:prstGeom prst="flowChartDecisi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2E2BAC19-4E06-4A22-AD4A-3D6D367D4452}"/>
                </a:ext>
              </a:extLst>
            </p:cNvPr>
            <p:cNvCxnSpPr>
              <a:cxnSpLocks/>
            </p:cNvCxnSpPr>
            <p:nvPr/>
          </p:nvCxnSpPr>
          <p:spPr>
            <a:xfrm flipV="1">
              <a:off x="8600926" y="6163390"/>
              <a:ext cx="164233" cy="102393"/>
            </a:xfrm>
            <a:prstGeom prst="straightConnector1">
              <a:avLst/>
            </a:prstGeom>
            <a:ln w="19050">
              <a:solidFill>
                <a:srgbClr val="7030A0"/>
              </a:solidFill>
              <a:headEnd type="none" w="med" len="med"/>
              <a:tailEnd type="arrow" w="sm"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D2A17D5-0EBE-45B0-9E59-A8BAA2700AA6}"/>
                </a:ext>
              </a:extLst>
            </p:cNvPr>
            <p:cNvSpPr txBox="1"/>
            <p:nvPr/>
          </p:nvSpPr>
          <p:spPr>
            <a:xfrm>
              <a:off x="8505676" y="6450062"/>
              <a:ext cx="274320" cy="200055"/>
            </a:xfrm>
            <a:prstGeom prst="rect">
              <a:avLst/>
            </a:prstGeom>
            <a:noFill/>
          </p:spPr>
          <p:txBody>
            <a:bodyPr wrap="square" rtlCol="0">
              <a:spAutoFit/>
            </a:bodyPr>
            <a:lstStyle/>
            <a:p>
              <a:pPr algn="ctr"/>
              <a:r>
                <a:rPr lang="en-US" sz="700" dirty="0">
                  <a:solidFill>
                    <a:srgbClr val="7030A0"/>
                  </a:solidFill>
                </a:rPr>
                <a:t>R</a:t>
              </a:r>
            </a:p>
          </p:txBody>
        </p:sp>
        <p:sp>
          <p:nvSpPr>
            <p:cNvPr id="43" name="TextBox 42">
              <a:extLst>
                <a:ext uri="{FF2B5EF4-FFF2-40B4-BE49-F238E27FC236}">
                  <a16:creationId xmlns:a16="http://schemas.microsoft.com/office/drawing/2014/main" id="{6CDD6686-919A-4D78-95B8-9DDA4A5998FB}"/>
                </a:ext>
              </a:extLst>
            </p:cNvPr>
            <p:cNvSpPr txBox="1"/>
            <p:nvPr/>
          </p:nvSpPr>
          <p:spPr>
            <a:xfrm>
              <a:off x="8505676" y="6584254"/>
              <a:ext cx="274320" cy="200055"/>
            </a:xfrm>
            <a:prstGeom prst="rect">
              <a:avLst/>
            </a:prstGeom>
            <a:noFill/>
          </p:spPr>
          <p:txBody>
            <a:bodyPr wrap="square" rtlCol="0">
              <a:spAutoFit/>
            </a:bodyPr>
            <a:lstStyle/>
            <a:p>
              <a:pPr algn="ctr"/>
              <a:r>
                <a:rPr lang="en-US" sz="700">
                  <a:solidFill>
                    <a:srgbClr val="00B0F0"/>
                  </a:solidFill>
                </a:rPr>
                <a:t>S</a:t>
              </a:r>
            </a:p>
          </p:txBody>
        </p:sp>
        <p:sp>
          <p:nvSpPr>
            <p:cNvPr id="44" name="TextBox 43">
              <a:extLst>
                <a:ext uri="{FF2B5EF4-FFF2-40B4-BE49-F238E27FC236}">
                  <a16:creationId xmlns:a16="http://schemas.microsoft.com/office/drawing/2014/main" id="{1D87672C-AFB7-4D68-83B1-4A9E0E00FC49}"/>
                </a:ext>
              </a:extLst>
            </p:cNvPr>
            <p:cNvSpPr txBox="1"/>
            <p:nvPr/>
          </p:nvSpPr>
          <p:spPr>
            <a:xfrm>
              <a:off x="8828200" y="5285277"/>
              <a:ext cx="1156766" cy="1526636"/>
            </a:xfrm>
            <a:prstGeom prst="rect">
              <a:avLst/>
            </a:prstGeom>
            <a:noFill/>
          </p:spPr>
          <p:txBody>
            <a:bodyPr wrap="square" rtlCol="0">
              <a:spAutoFit/>
            </a:bodyPr>
            <a:lstStyle/>
            <a:p>
              <a:pPr>
                <a:lnSpc>
                  <a:spcPct val="150000"/>
                </a:lnSpc>
              </a:pPr>
              <a:r>
                <a:rPr lang="en-US" sz="700" dirty="0">
                  <a:latin typeface="Arial" panose="020B0604020202020204" pitchFamily="34" charset="0"/>
                  <a:cs typeface="Arial" panose="020B0604020202020204" pitchFamily="34" charset="0"/>
                </a:rPr>
                <a:t>AR mutation</a:t>
              </a:r>
            </a:p>
            <a:p>
              <a:pPr>
                <a:lnSpc>
                  <a:spcPct val="150000"/>
                </a:lnSpc>
              </a:pPr>
              <a:r>
                <a:rPr lang="en-US" sz="700" dirty="0">
                  <a:latin typeface="Arial" panose="020B0604020202020204" pitchFamily="34" charset="0"/>
                  <a:cs typeface="Arial" panose="020B0604020202020204" pitchFamily="34" charset="0"/>
                </a:rPr>
                <a:t>AR gene</a:t>
              </a:r>
            </a:p>
            <a:p>
              <a:pPr>
                <a:lnSpc>
                  <a:spcPct val="150000"/>
                </a:lnSpc>
              </a:pPr>
              <a:r>
                <a:rPr lang="en-US" sz="700" dirty="0">
                  <a:latin typeface="Arial" panose="020B0604020202020204" pitchFamily="34" charset="0"/>
                  <a:cs typeface="Arial" panose="020B0604020202020204" pitchFamily="34" charset="0"/>
                </a:rPr>
                <a:t>Housekeeping gene</a:t>
              </a:r>
            </a:p>
            <a:p>
              <a:pPr>
                <a:lnSpc>
                  <a:spcPct val="150000"/>
                </a:lnSpc>
              </a:pPr>
              <a:endParaRPr lang="en-US" sz="700" dirty="0">
                <a:latin typeface="Arial" panose="020B0604020202020204" pitchFamily="34" charset="0"/>
                <a:cs typeface="Arial" panose="020B0604020202020204" pitchFamily="34" charset="0"/>
              </a:endParaRPr>
            </a:p>
            <a:p>
              <a:pPr>
                <a:lnSpc>
                  <a:spcPct val="150000"/>
                </a:lnSpc>
              </a:pPr>
              <a:r>
                <a:rPr lang="en-US" sz="700" dirty="0">
                  <a:latin typeface="Arial" panose="020B0604020202020204" pitchFamily="34" charset="0"/>
                  <a:cs typeface="Arial" panose="020B0604020202020204" pitchFamily="34" charset="0"/>
                </a:rPr>
                <a:t>De novo gain of AR</a:t>
              </a:r>
            </a:p>
            <a:p>
              <a:pPr>
                <a:lnSpc>
                  <a:spcPct val="150000"/>
                </a:lnSpc>
              </a:pPr>
              <a:r>
                <a:rPr lang="en-US" sz="700" dirty="0">
                  <a:latin typeface="Arial" panose="020B0604020202020204" pitchFamily="34" charset="0"/>
                  <a:cs typeface="Arial" panose="020B0604020202020204" pitchFamily="34" charset="0"/>
                </a:rPr>
                <a:t>Horizontal gain of AR</a:t>
              </a:r>
            </a:p>
            <a:p>
              <a:pPr>
                <a:lnSpc>
                  <a:spcPct val="150000"/>
                </a:lnSpc>
              </a:pPr>
              <a:endParaRPr lang="en-US" sz="700" dirty="0">
                <a:latin typeface="Arial" panose="020B0604020202020204" pitchFamily="34" charset="0"/>
                <a:cs typeface="Arial" panose="020B0604020202020204" pitchFamily="34" charset="0"/>
              </a:endParaRPr>
            </a:p>
            <a:p>
              <a:pPr>
                <a:lnSpc>
                  <a:spcPct val="150000"/>
                </a:lnSpc>
              </a:pPr>
              <a:r>
                <a:rPr lang="en-US" sz="700" dirty="0">
                  <a:latin typeface="Arial" panose="020B0604020202020204" pitchFamily="34" charset="0"/>
                  <a:cs typeface="Arial" panose="020B0604020202020204" pitchFamily="34" charset="0"/>
                </a:rPr>
                <a:t>Resistant</a:t>
              </a:r>
            </a:p>
            <a:p>
              <a:pPr>
                <a:lnSpc>
                  <a:spcPct val="150000"/>
                </a:lnSpc>
              </a:pPr>
              <a:r>
                <a:rPr lang="en-US" sz="700" dirty="0">
                  <a:latin typeface="Arial" panose="020B0604020202020204" pitchFamily="34" charset="0"/>
                  <a:cs typeface="Arial" panose="020B0604020202020204" pitchFamily="34" charset="0"/>
                </a:rPr>
                <a:t>Susceptible</a:t>
              </a:r>
            </a:p>
          </p:txBody>
        </p:sp>
      </p:grpSp>
      <p:grpSp>
        <p:nvGrpSpPr>
          <p:cNvPr id="45" name="Group 44">
            <a:extLst>
              <a:ext uri="{FF2B5EF4-FFF2-40B4-BE49-F238E27FC236}">
                <a16:creationId xmlns:a16="http://schemas.microsoft.com/office/drawing/2014/main" id="{BD32E145-3869-4AF6-9821-24AAFC2EFD0F}"/>
              </a:ext>
            </a:extLst>
          </p:cNvPr>
          <p:cNvGrpSpPr/>
          <p:nvPr/>
        </p:nvGrpSpPr>
        <p:grpSpPr>
          <a:xfrm>
            <a:off x="8559677" y="1920591"/>
            <a:ext cx="3319912" cy="675881"/>
            <a:chOff x="8559677" y="2444752"/>
            <a:chExt cx="3319912" cy="675881"/>
          </a:xfrm>
        </p:grpSpPr>
        <p:sp>
          <p:nvSpPr>
            <p:cNvPr id="46" name="Rectangle 45">
              <a:extLst>
                <a:ext uri="{FF2B5EF4-FFF2-40B4-BE49-F238E27FC236}">
                  <a16:creationId xmlns:a16="http://schemas.microsoft.com/office/drawing/2014/main" id="{BAF1F798-5FFF-46A5-B7E6-C09F7311F2F7}"/>
                </a:ext>
              </a:extLst>
            </p:cNvPr>
            <p:cNvSpPr/>
            <p:nvPr/>
          </p:nvSpPr>
          <p:spPr>
            <a:xfrm>
              <a:off x="8563320" y="2444752"/>
              <a:ext cx="3316269" cy="664365"/>
            </a:xfrm>
            <a:prstGeom prst="rect">
              <a:avLst/>
            </a:prstGeom>
            <a:solidFill>
              <a:schemeClr val="accent3">
                <a:lumMod val="20000"/>
                <a:lumOff val="80000"/>
              </a:schemeClr>
            </a:solidFill>
            <a:ln w="25400">
              <a:solidFill>
                <a:srgbClr val="BDA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7BAC959-A641-49FA-A857-01D62BBC9EAE}"/>
                </a:ext>
              </a:extLst>
            </p:cNvPr>
            <p:cNvSpPr txBox="1"/>
            <p:nvPr/>
          </p:nvSpPr>
          <p:spPr>
            <a:xfrm>
              <a:off x="8563319" y="2444752"/>
              <a:ext cx="3316270" cy="24622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tx1">
                      <a:lumMod val="95000"/>
                      <a:lumOff val="5000"/>
                    </a:schemeClr>
                  </a:solidFill>
                </a:rPr>
                <a:t>WGS</a:t>
              </a:r>
            </a:p>
          </p:txBody>
        </p:sp>
        <p:sp>
          <p:nvSpPr>
            <p:cNvPr id="48" name="TextBox 47">
              <a:extLst>
                <a:ext uri="{FF2B5EF4-FFF2-40B4-BE49-F238E27FC236}">
                  <a16:creationId xmlns:a16="http://schemas.microsoft.com/office/drawing/2014/main" id="{ABA06EBF-3FCC-4B9B-9E00-152BD1582A26}"/>
                </a:ext>
              </a:extLst>
            </p:cNvPr>
            <p:cNvSpPr txBox="1"/>
            <p:nvPr/>
          </p:nvSpPr>
          <p:spPr>
            <a:xfrm>
              <a:off x="8559677" y="2659131"/>
              <a:ext cx="3294045" cy="24622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tx1">
                      <a:lumMod val="95000"/>
                      <a:lumOff val="5000"/>
                    </a:schemeClr>
                  </a:solidFill>
                </a:rPr>
                <a:t>Genetics experiments, genomics and proteomics</a:t>
              </a:r>
            </a:p>
          </p:txBody>
        </p:sp>
        <p:sp>
          <p:nvSpPr>
            <p:cNvPr id="49" name="TextBox 48">
              <a:extLst>
                <a:ext uri="{FF2B5EF4-FFF2-40B4-BE49-F238E27FC236}">
                  <a16:creationId xmlns:a16="http://schemas.microsoft.com/office/drawing/2014/main" id="{2CA27F79-0663-4185-A791-7766F5C408A3}"/>
                </a:ext>
              </a:extLst>
            </p:cNvPr>
            <p:cNvSpPr txBox="1"/>
            <p:nvPr/>
          </p:nvSpPr>
          <p:spPr>
            <a:xfrm>
              <a:off x="8559677" y="2874412"/>
              <a:ext cx="2634796" cy="246221"/>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tx1">
                      <a:lumMod val="95000"/>
                      <a:lumOff val="5000"/>
                    </a:schemeClr>
                  </a:solidFill>
                </a:rPr>
                <a:t>GWAS, Functional screening</a:t>
              </a:r>
            </a:p>
          </p:txBody>
        </p:sp>
      </p:grpSp>
      <p:grpSp>
        <p:nvGrpSpPr>
          <p:cNvPr id="50" name="Group 49">
            <a:extLst>
              <a:ext uri="{FF2B5EF4-FFF2-40B4-BE49-F238E27FC236}">
                <a16:creationId xmlns:a16="http://schemas.microsoft.com/office/drawing/2014/main" id="{9DD7AF54-4DE8-44B0-879B-617F488725D5}"/>
              </a:ext>
            </a:extLst>
          </p:cNvPr>
          <p:cNvGrpSpPr/>
          <p:nvPr/>
        </p:nvGrpSpPr>
        <p:grpSpPr>
          <a:xfrm>
            <a:off x="364733" y="4667524"/>
            <a:ext cx="7436293" cy="1081349"/>
            <a:chOff x="1590029" y="5017949"/>
            <a:chExt cx="7436293" cy="1081349"/>
          </a:xfrm>
        </p:grpSpPr>
        <p:sp>
          <p:nvSpPr>
            <p:cNvPr id="51" name="TextBox 50">
              <a:extLst>
                <a:ext uri="{FF2B5EF4-FFF2-40B4-BE49-F238E27FC236}">
                  <a16:creationId xmlns:a16="http://schemas.microsoft.com/office/drawing/2014/main" id="{5A472F46-03AE-4E46-9065-5737FDD449EC}"/>
                </a:ext>
              </a:extLst>
            </p:cNvPr>
            <p:cNvSpPr txBox="1"/>
            <p:nvPr/>
          </p:nvSpPr>
          <p:spPr>
            <a:xfrm>
              <a:off x="1590029" y="5560822"/>
              <a:ext cx="1432740" cy="246221"/>
            </a:xfrm>
            <a:prstGeom prst="rect">
              <a:avLst/>
            </a:prstGeom>
            <a:noFill/>
          </p:spPr>
          <p:txBody>
            <a:bodyPr wrap="square" rtlCol="0">
              <a:spAutoFit/>
            </a:bodyPr>
            <a:lstStyle/>
            <a:p>
              <a:r>
                <a:rPr lang="en-US" sz="1000" b="1" dirty="0"/>
                <a:t>Genomic variants</a:t>
              </a:r>
            </a:p>
          </p:txBody>
        </p:sp>
        <p:sp>
          <p:nvSpPr>
            <p:cNvPr id="52" name="TextBox 51">
              <a:extLst>
                <a:ext uri="{FF2B5EF4-FFF2-40B4-BE49-F238E27FC236}">
                  <a16:creationId xmlns:a16="http://schemas.microsoft.com/office/drawing/2014/main" id="{D31FD66F-BEC3-4150-BB3C-71A3CD5C1605}"/>
                </a:ext>
              </a:extLst>
            </p:cNvPr>
            <p:cNvSpPr txBox="1"/>
            <p:nvPr/>
          </p:nvSpPr>
          <p:spPr>
            <a:xfrm>
              <a:off x="2805654" y="5699188"/>
              <a:ext cx="1672043" cy="400110"/>
            </a:xfrm>
            <a:prstGeom prst="rect">
              <a:avLst/>
            </a:prstGeom>
            <a:noFill/>
          </p:spPr>
          <p:txBody>
            <a:bodyPr wrap="square" rtlCol="0">
              <a:spAutoFit/>
            </a:bodyPr>
            <a:lstStyle/>
            <a:p>
              <a:pPr algn="ctr"/>
              <a:r>
                <a:rPr lang="en-US" sz="1000" dirty="0"/>
                <a:t>De novo </a:t>
              </a:r>
            </a:p>
            <a:p>
              <a:pPr algn="ctr"/>
              <a:r>
                <a:rPr lang="en-US" sz="1000" dirty="0"/>
                <a:t>point mutation</a:t>
              </a:r>
            </a:p>
          </p:txBody>
        </p:sp>
        <p:sp>
          <p:nvSpPr>
            <p:cNvPr id="53" name="TextBox 52">
              <a:extLst>
                <a:ext uri="{FF2B5EF4-FFF2-40B4-BE49-F238E27FC236}">
                  <a16:creationId xmlns:a16="http://schemas.microsoft.com/office/drawing/2014/main" id="{A6D38FEC-6224-4AA2-8F7E-02B8A46B27E5}"/>
                </a:ext>
              </a:extLst>
            </p:cNvPr>
            <p:cNvSpPr txBox="1"/>
            <p:nvPr/>
          </p:nvSpPr>
          <p:spPr>
            <a:xfrm>
              <a:off x="4301080" y="5805065"/>
              <a:ext cx="1672043" cy="246221"/>
            </a:xfrm>
            <a:prstGeom prst="rect">
              <a:avLst/>
            </a:prstGeom>
            <a:noFill/>
          </p:spPr>
          <p:txBody>
            <a:bodyPr wrap="square" rtlCol="0">
              <a:spAutoFit/>
            </a:bodyPr>
            <a:lstStyle/>
            <a:p>
              <a:pPr algn="ctr"/>
              <a:r>
                <a:rPr lang="en-US" sz="1000" dirty="0"/>
                <a:t>Recombination</a:t>
              </a:r>
            </a:p>
          </p:txBody>
        </p:sp>
        <p:sp>
          <p:nvSpPr>
            <p:cNvPr id="54" name="TextBox 53">
              <a:extLst>
                <a:ext uri="{FF2B5EF4-FFF2-40B4-BE49-F238E27FC236}">
                  <a16:creationId xmlns:a16="http://schemas.microsoft.com/office/drawing/2014/main" id="{1574F440-4E84-4795-A48F-7FA380E82936}"/>
                </a:ext>
              </a:extLst>
            </p:cNvPr>
            <p:cNvSpPr txBox="1"/>
            <p:nvPr/>
          </p:nvSpPr>
          <p:spPr>
            <a:xfrm>
              <a:off x="5738761" y="5824315"/>
              <a:ext cx="1672043" cy="246221"/>
            </a:xfrm>
            <a:prstGeom prst="rect">
              <a:avLst/>
            </a:prstGeom>
            <a:noFill/>
          </p:spPr>
          <p:txBody>
            <a:bodyPr wrap="square" rtlCol="0">
              <a:spAutoFit/>
            </a:bodyPr>
            <a:lstStyle/>
            <a:p>
              <a:pPr algn="ctr"/>
              <a:r>
                <a:rPr lang="en-US" sz="1000" dirty="0"/>
                <a:t>Structural mutation</a:t>
              </a:r>
            </a:p>
          </p:txBody>
        </p:sp>
        <p:sp>
          <p:nvSpPr>
            <p:cNvPr id="55" name="TextBox 54">
              <a:extLst>
                <a:ext uri="{FF2B5EF4-FFF2-40B4-BE49-F238E27FC236}">
                  <a16:creationId xmlns:a16="http://schemas.microsoft.com/office/drawing/2014/main" id="{CD1672C1-A352-4152-A2FF-41A3A3478413}"/>
                </a:ext>
              </a:extLst>
            </p:cNvPr>
            <p:cNvSpPr txBox="1"/>
            <p:nvPr/>
          </p:nvSpPr>
          <p:spPr>
            <a:xfrm>
              <a:off x="7003182" y="5691622"/>
              <a:ext cx="1672043" cy="400110"/>
            </a:xfrm>
            <a:prstGeom prst="rect">
              <a:avLst/>
            </a:prstGeom>
            <a:noFill/>
          </p:spPr>
          <p:txBody>
            <a:bodyPr wrap="square" rtlCol="0">
              <a:spAutoFit/>
            </a:bodyPr>
            <a:lstStyle/>
            <a:p>
              <a:pPr algn="ctr"/>
              <a:r>
                <a:rPr lang="en-US" sz="1000" dirty="0"/>
                <a:t>Self-sufficient AR gene</a:t>
              </a:r>
            </a:p>
            <a:p>
              <a:pPr algn="ctr"/>
              <a:r>
                <a:rPr lang="en-US" sz="1000" dirty="0"/>
                <a:t>(could be MGE-borne)</a:t>
              </a:r>
            </a:p>
          </p:txBody>
        </p:sp>
        <p:grpSp>
          <p:nvGrpSpPr>
            <p:cNvPr id="56" name="Group 55">
              <a:extLst>
                <a:ext uri="{FF2B5EF4-FFF2-40B4-BE49-F238E27FC236}">
                  <a16:creationId xmlns:a16="http://schemas.microsoft.com/office/drawing/2014/main" id="{C1DFF65D-6D9C-4883-9D80-1C74B6636E60}"/>
                </a:ext>
              </a:extLst>
            </p:cNvPr>
            <p:cNvGrpSpPr/>
            <p:nvPr/>
          </p:nvGrpSpPr>
          <p:grpSpPr>
            <a:xfrm>
              <a:off x="2843236" y="5017949"/>
              <a:ext cx="6183086" cy="723247"/>
              <a:chOff x="1454331" y="3378101"/>
              <a:chExt cx="6183086" cy="723247"/>
            </a:xfrm>
          </p:grpSpPr>
          <p:grpSp>
            <p:nvGrpSpPr>
              <p:cNvPr id="60" name="Group 59">
                <a:extLst>
                  <a:ext uri="{FF2B5EF4-FFF2-40B4-BE49-F238E27FC236}">
                    <a16:creationId xmlns:a16="http://schemas.microsoft.com/office/drawing/2014/main" id="{44E462F5-7C67-4B7B-BECD-963497750419}"/>
                  </a:ext>
                </a:extLst>
              </p:cNvPr>
              <p:cNvGrpSpPr/>
              <p:nvPr/>
            </p:nvGrpSpPr>
            <p:grpSpPr>
              <a:xfrm>
                <a:off x="1454331" y="3866261"/>
                <a:ext cx="6183086" cy="230328"/>
                <a:chOff x="1454331" y="3404702"/>
                <a:chExt cx="6183086" cy="230328"/>
              </a:xfrm>
            </p:grpSpPr>
            <p:sp>
              <p:nvSpPr>
                <p:cNvPr id="80" name="Freeform: Shape 79">
                  <a:extLst>
                    <a:ext uri="{FF2B5EF4-FFF2-40B4-BE49-F238E27FC236}">
                      <a16:creationId xmlns:a16="http://schemas.microsoft.com/office/drawing/2014/main" id="{F9AA997B-5BD2-4078-B005-4AB4A9E3F3E8}"/>
                    </a:ext>
                  </a:extLst>
                </p:cNvPr>
                <p:cNvSpPr/>
                <p:nvPr/>
              </p:nvSpPr>
              <p:spPr>
                <a:xfrm>
                  <a:off x="1454331" y="3404702"/>
                  <a:ext cx="6183086" cy="209355"/>
                </a:xfrm>
                <a:custGeom>
                  <a:avLst/>
                  <a:gdLst>
                    <a:gd name="connsiteX0" fmla="*/ 0 w 6183086"/>
                    <a:gd name="connsiteY0" fmla="*/ 209355 h 209355"/>
                    <a:gd name="connsiteX1" fmla="*/ 992778 w 6183086"/>
                    <a:gd name="connsiteY1" fmla="*/ 349 h 209355"/>
                    <a:gd name="connsiteX2" fmla="*/ 1924595 w 6183086"/>
                    <a:gd name="connsiteY2" fmla="*/ 157104 h 209355"/>
                    <a:gd name="connsiteX3" fmla="*/ 2830286 w 6183086"/>
                    <a:gd name="connsiteY3" fmla="*/ 52601 h 209355"/>
                    <a:gd name="connsiteX4" fmla="*/ 3753395 w 6183086"/>
                    <a:gd name="connsiteY4" fmla="*/ 174521 h 209355"/>
                    <a:gd name="connsiteX5" fmla="*/ 4641669 w 6183086"/>
                    <a:gd name="connsiteY5" fmla="*/ 52601 h 209355"/>
                    <a:gd name="connsiteX6" fmla="*/ 5564778 w 6183086"/>
                    <a:gd name="connsiteY6" fmla="*/ 174521 h 209355"/>
                    <a:gd name="connsiteX7" fmla="*/ 6183086 w 6183086"/>
                    <a:gd name="connsiteY7" fmla="*/ 87435 h 20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3086" h="209355">
                      <a:moveTo>
                        <a:pt x="0" y="209355"/>
                      </a:moveTo>
                      <a:cubicBezTo>
                        <a:pt x="336006" y="109206"/>
                        <a:pt x="672012" y="9057"/>
                        <a:pt x="992778" y="349"/>
                      </a:cubicBezTo>
                      <a:cubicBezTo>
                        <a:pt x="1313544" y="-8359"/>
                        <a:pt x="1618344" y="148395"/>
                        <a:pt x="1924595" y="157104"/>
                      </a:cubicBezTo>
                      <a:cubicBezTo>
                        <a:pt x="2230846" y="165813"/>
                        <a:pt x="2525486" y="49698"/>
                        <a:pt x="2830286" y="52601"/>
                      </a:cubicBezTo>
                      <a:cubicBezTo>
                        <a:pt x="3135086" y="55504"/>
                        <a:pt x="3451498" y="174521"/>
                        <a:pt x="3753395" y="174521"/>
                      </a:cubicBezTo>
                      <a:cubicBezTo>
                        <a:pt x="4055292" y="174521"/>
                        <a:pt x="4339772" y="52601"/>
                        <a:pt x="4641669" y="52601"/>
                      </a:cubicBezTo>
                      <a:cubicBezTo>
                        <a:pt x="4943566" y="52601"/>
                        <a:pt x="5307875" y="168715"/>
                        <a:pt x="5564778" y="174521"/>
                      </a:cubicBezTo>
                      <a:cubicBezTo>
                        <a:pt x="5821681" y="180327"/>
                        <a:pt x="6002383" y="133881"/>
                        <a:pt x="6183086" y="87435"/>
                      </a:cubicBez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971DAA-0D77-4F89-A3A4-AF2114240F67}"/>
                    </a:ext>
                  </a:extLst>
                </p:cNvPr>
                <p:cNvSpPr/>
                <p:nvPr/>
              </p:nvSpPr>
              <p:spPr>
                <a:xfrm>
                  <a:off x="1454331" y="3425675"/>
                  <a:ext cx="6183086" cy="209355"/>
                </a:xfrm>
                <a:custGeom>
                  <a:avLst/>
                  <a:gdLst>
                    <a:gd name="connsiteX0" fmla="*/ 0 w 6183086"/>
                    <a:gd name="connsiteY0" fmla="*/ 209355 h 209355"/>
                    <a:gd name="connsiteX1" fmla="*/ 992778 w 6183086"/>
                    <a:gd name="connsiteY1" fmla="*/ 349 h 209355"/>
                    <a:gd name="connsiteX2" fmla="*/ 1924595 w 6183086"/>
                    <a:gd name="connsiteY2" fmla="*/ 157104 h 209355"/>
                    <a:gd name="connsiteX3" fmla="*/ 2830286 w 6183086"/>
                    <a:gd name="connsiteY3" fmla="*/ 52601 h 209355"/>
                    <a:gd name="connsiteX4" fmla="*/ 3753395 w 6183086"/>
                    <a:gd name="connsiteY4" fmla="*/ 174521 h 209355"/>
                    <a:gd name="connsiteX5" fmla="*/ 4641669 w 6183086"/>
                    <a:gd name="connsiteY5" fmla="*/ 52601 h 209355"/>
                    <a:gd name="connsiteX6" fmla="*/ 5564778 w 6183086"/>
                    <a:gd name="connsiteY6" fmla="*/ 174521 h 209355"/>
                    <a:gd name="connsiteX7" fmla="*/ 6183086 w 6183086"/>
                    <a:gd name="connsiteY7" fmla="*/ 87435 h 20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3086" h="209355">
                      <a:moveTo>
                        <a:pt x="0" y="209355"/>
                      </a:moveTo>
                      <a:cubicBezTo>
                        <a:pt x="336006" y="109206"/>
                        <a:pt x="672012" y="9057"/>
                        <a:pt x="992778" y="349"/>
                      </a:cubicBezTo>
                      <a:cubicBezTo>
                        <a:pt x="1313544" y="-8359"/>
                        <a:pt x="1618344" y="148395"/>
                        <a:pt x="1924595" y="157104"/>
                      </a:cubicBezTo>
                      <a:cubicBezTo>
                        <a:pt x="2230846" y="165813"/>
                        <a:pt x="2525486" y="49698"/>
                        <a:pt x="2830286" y="52601"/>
                      </a:cubicBezTo>
                      <a:cubicBezTo>
                        <a:pt x="3135086" y="55504"/>
                        <a:pt x="3451498" y="174521"/>
                        <a:pt x="3753395" y="174521"/>
                      </a:cubicBezTo>
                      <a:cubicBezTo>
                        <a:pt x="4055292" y="174521"/>
                        <a:pt x="4339772" y="52601"/>
                        <a:pt x="4641669" y="52601"/>
                      </a:cubicBezTo>
                      <a:cubicBezTo>
                        <a:pt x="4943566" y="52601"/>
                        <a:pt x="5307875" y="168715"/>
                        <a:pt x="5564778" y="174521"/>
                      </a:cubicBezTo>
                      <a:cubicBezTo>
                        <a:pt x="5821681" y="180327"/>
                        <a:pt x="6002383" y="133881"/>
                        <a:pt x="6183086" y="87435"/>
                      </a:cubicBezTo>
                    </a:path>
                  </a:pathLst>
                </a:custGeom>
                <a:no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4C0233CE-2BF7-4A38-BCAB-45D5181AFAE9}"/>
                  </a:ext>
                </a:extLst>
              </p:cNvPr>
              <p:cNvSpPr/>
              <p:nvPr/>
            </p:nvSpPr>
            <p:spPr>
              <a:xfrm rot="445731">
                <a:off x="5886991" y="3422475"/>
                <a:ext cx="1105989" cy="443614"/>
              </a:xfrm>
              <a:prstGeom prst="ellipse">
                <a:avLst/>
              </a:prstGeom>
              <a:noFill/>
              <a:ln w="6350">
                <a:solidFill>
                  <a:srgbClr val="4E4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F18B3C9-140F-4692-ABC0-7D636E88DB17}"/>
                  </a:ext>
                </a:extLst>
              </p:cNvPr>
              <p:cNvSpPr/>
              <p:nvPr/>
            </p:nvSpPr>
            <p:spPr>
              <a:xfrm rot="445731">
                <a:off x="5904551" y="3437725"/>
                <a:ext cx="1069848" cy="411480"/>
              </a:xfrm>
              <a:prstGeom prst="ellipse">
                <a:avLst/>
              </a:prstGeom>
              <a:noFill/>
              <a:ln w="6350">
                <a:solidFill>
                  <a:srgbClr val="4E4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Pentagon 62">
                <a:extLst>
                  <a:ext uri="{FF2B5EF4-FFF2-40B4-BE49-F238E27FC236}">
                    <a16:creationId xmlns:a16="http://schemas.microsoft.com/office/drawing/2014/main" id="{9C8BC50C-61C8-4256-B26A-94DC575D198A}"/>
                  </a:ext>
                </a:extLst>
              </p:cNvPr>
              <p:cNvSpPr/>
              <p:nvPr/>
            </p:nvSpPr>
            <p:spPr>
              <a:xfrm rot="21240000">
                <a:off x="6061789" y="3378101"/>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Pentagon 63">
                <a:extLst>
                  <a:ext uri="{FF2B5EF4-FFF2-40B4-BE49-F238E27FC236}">
                    <a16:creationId xmlns:a16="http://schemas.microsoft.com/office/drawing/2014/main" id="{202A7E99-E453-42A3-8070-898E6AC917AC}"/>
                  </a:ext>
                </a:extLst>
              </p:cNvPr>
              <p:cNvSpPr/>
              <p:nvPr/>
            </p:nvSpPr>
            <p:spPr>
              <a:xfrm rot="943631">
                <a:off x="4810657" y="3978286"/>
                <a:ext cx="137160" cy="91440"/>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Pentagon 64">
                <a:extLst>
                  <a:ext uri="{FF2B5EF4-FFF2-40B4-BE49-F238E27FC236}">
                    <a16:creationId xmlns:a16="http://schemas.microsoft.com/office/drawing/2014/main" id="{B5203FEE-3BA3-47F4-AC9A-B4C655ECDE33}"/>
                  </a:ext>
                </a:extLst>
              </p:cNvPr>
              <p:cNvSpPr/>
              <p:nvPr/>
            </p:nvSpPr>
            <p:spPr>
              <a:xfrm rot="446877">
                <a:off x="4941557" y="3999238"/>
                <a:ext cx="137160" cy="91440"/>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Pentagon 65">
                <a:extLst>
                  <a:ext uri="{FF2B5EF4-FFF2-40B4-BE49-F238E27FC236}">
                    <a16:creationId xmlns:a16="http://schemas.microsoft.com/office/drawing/2014/main" id="{9D01BCDE-C1D7-46E1-BAEA-D74F8A61582B}"/>
                  </a:ext>
                </a:extLst>
              </p:cNvPr>
              <p:cNvSpPr/>
              <p:nvPr/>
            </p:nvSpPr>
            <p:spPr>
              <a:xfrm rot="359627">
                <a:off x="5068155" y="4009908"/>
                <a:ext cx="137160" cy="91440"/>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Pentagon 66">
                <a:extLst>
                  <a:ext uri="{FF2B5EF4-FFF2-40B4-BE49-F238E27FC236}">
                    <a16:creationId xmlns:a16="http://schemas.microsoft.com/office/drawing/2014/main" id="{0719278B-EC22-48E2-B077-ECA760F41E86}"/>
                  </a:ext>
                </a:extLst>
              </p:cNvPr>
              <p:cNvSpPr/>
              <p:nvPr/>
            </p:nvSpPr>
            <p:spPr>
              <a:xfrm rot="21051487">
                <a:off x="1758987" y="3913149"/>
                <a:ext cx="362764" cy="98972"/>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Chevron 67">
                <a:extLst>
                  <a:ext uri="{FF2B5EF4-FFF2-40B4-BE49-F238E27FC236}">
                    <a16:creationId xmlns:a16="http://schemas.microsoft.com/office/drawing/2014/main" id="{43C4D569-9A2E-4098-AD1B-A6754EF06338}"/>
                  </a:ext>
                </a:extLst>
              </p:cNvPr>
              <p:cNvSpPr/>
              <p:nvPr/>
            </p:nvSpPr>
            <p:spPr>
              <a:xfrm rot="5400000">
                <a:off x="1818622" y="3848133"/>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Pentagon 68">
                <a:extLst>
                  <a:ext uri="{FF2B5EF4-FFF2-40B4-BE49-F238E27FC236}">
                    <a16:creationId xmlns:a16="http://schemas.microsoft.com/office/drawing/2014/main" id="{1CD8F4C7-24AC-431C-9A10-ACE437BA067D}"/>
                  </a:ext>
                </a:extLst>
              </p:cNvPr>
              <p:cNvSpPr/>
              <p:nvPr/>
            </p:nvSpPr>
            <p:spPr>
              <a:xfrm>
                <a:off x="2316312" y="3836866"/>
                <a:ext cx="362764" cy="98972"/>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Chevron 69">
                <a:extLst>
                  <a:ext uri="{FF2B5EF4-FFF2-40B4-BE49-F238E27FC236}">
                    <a16:creationId xmlns:a16="http://schemas.microsoft.com/office/drawing/2014/main" id="{60762C2C-A943-4DED-8D4F-B781ED3356D8}"/>
                  </a:ext>
                </a:extLst>
              </p:cNvPr>
              <p:cNvSpPr/>
              <p:nvPr/>
            </p:nvSpPr>
            <p:spPr>
              <a:xfrm rot="5400000">
                <a:off x="2204497" y="3790900"/>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Pentagon 70">
                <a:extLst>
                  <a:ext uri="{FF2B5EF4-FFF2-40B4-BE49-F238E27FC236}">
                    <a16:creationId xmlns:a16="http://schemas.microsoft.com/office/drawing/2014/main" id="{4D26FDD1-AF28-4B2E-B643-4B57E6455F31}"/>
                  </a:ext>
                </a:extLst>
              </p:cNvPr>
              <p:cNvSpPr/>
              <p:nvPr/>
            </p:nvSpPr>
            <p:spPr>
              <a:xfrm rot="870763">
                <a:off x="2831022" y="3932599"/>
                <a:ext cx="362764" cy="9897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Chevron 71">
                <a:extLst>
                  <a:ext uri="{FF2B5EF4-FFF2-40B4-BE49-F238E27FC236}">
                    <a16:creationId xmlns:a16="http://schemas.microsoft.com/office/drawing/2014/main" id="{8E20D51F-87E5-4A8D-8CA8-FC06F2BE7367}"/>
                  </a:ext>
                </a:extLst>
              </p:cNvPr>
              <p:cNvSpPr/>
              <p:nvPr/>
            </p:nvSpPr>
            <p:spPr>
              <a:xfrm rot="5400000">
                <a:off x="2747782" y="3848533"/>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Pentagon 72">
                <a:extLst>
                  <a:ext uri="{FF2B5EF4-FFF2-40B4-BE49-F238E27FC236}">
                    <a16:creationId xmlns:a16="http://schemas.microsoft.com/office/drawing/2014/main" id="{5A91FF59-9A0F-4A6E-B9C8-15C7204E80FA}"/>
                  </a:ext>
                </a:extLst>
              </p:cNvPr>
              <p:cNvSpPr/>
              <p:nvPr/>
            </p:nvSpPr>
            <p:spPr>
              <a:xfrm rot="21051487">
                <a:off x="3691873" y="3929940"/>
                <a:ext cx="362764" cy="98972"/>
              </a:xfrm>
              <a:prstGeom prst="homePlate">
                <a:avLst/>
              </a:prstGeom>
              <a:solidFill>
                <a:srgbClr val="ABA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Chevron 73">
                <a:extLst>
                  <a:ext uri="{FF2B5EF4-FFF2-40B4-BE49-F238E27FC236}">
                    <a16:creationId xmlns:a16="http://schemas.microsoft.com/office/drawing/2014/main" id="{80220096-27DD-46F7-A186-CAB88FD0939F}"/>
                  </a:ext>
                </a:extLst>
              </p:cNvPr>
              <p:cNvSpPr/>
              <p:nvPr/>
            </p:nvSpPr>
            <p:spPr>
              <a:xfrm rot="5400000">
                <a:off x="3827708" y="3855399"/>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hevron 74">
                <a:extLst>
                  <a:ext uri="{FF2B5EF4-FFF2-40B4-BE49-F238E27FC236}">
                    <a16:creationId xmlns:a16="http://schemas.microsoft.com/office/drawing/2014/main" id="{45349DEE-F781-4021-B5A5-B407903C4489}"/>
                  </a:ext>
                </a:extLst>
              </p:cNvPr>
              <p:cNvSpPr/>
              <p:nvPr/>
            </p:nvSpPr>
            <p:spPr>
              <a:xfrm rot="5400000">
                <a:off x="3875537" y="3846423"/>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hevron 75">
                <a:extLst>
                  <a:ext uri="{FF2B5EF4-FFF2-40B4-BE49-F238E27FC236}">
                    <a16:creationId xmlns:a16="http://schemas.microsoft.com/office/drawing/2014/main" id="{580FB4FD-28B8-43A9-9FBA-C8F963B84BF1}"/>
                  </a:ext>
                </a:extLst>
              </p:cNvPr>
              <p:cNvSpPr/>
              <p:nvPr/>
            </p:nvSpPr>
            <p:spPr>
              <a:xfrm rot="5400000">
                <a:off x="3922382" y="3835783"/>
                <a:ext cx="95540" cy="95540"/>
              </a:xfrm>
              <a:prstGeom prst="chevron">
                <a:avLst>
                  <a:gd name="adj" fmla="val 712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Pentagon 76">
                <a:extLst>
                  <a:ext uri="{FF2B5EF4-FFF2-40B4-BE49-F238E27FC236}">
                    <a16:creationId xmlns:a16="http://schemas.microsoft.com/office/drawing/2014/main" id="{40118BE4-3A41-49FD-A077-A4244720207E}"/>
                  </a:ext>
                </a:extLst>
              </p:cNvPr>
              <p:cNvSpPr/>
              <p:nvPr/>
            </p:nvSpPr>
            <p:spPr>
              <a:xfrm rot="21266805">
                <a:off x="5356089" y="400681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Pentagon 77">
                <a:extLst>
                  <a:ext uri="{FF2B5EF4-FFF2-40B4-BE49-F238E27FC236}">
                    <a16:creationId xmlns:a16="http://schemas.microsoft.com/office/drawing/2014/main" id="{2033A898-688F-4384-87D6-A37FB9B829B5}"/>
                  </a:ext>
                </a:extLst>
              </p:cNvPr>
              <p:cNvSpPr/>
              <p:nvPr/>
            </p:nvSpPr>
            <p:spPr>
              <a:xfrm rot="20975895">
                <a:off x="5486989" y="3980142"/>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Pentagon 78">
                <a:extLst>
                  <a:ext uri="{FF2B5EF4-FFF2-40B4-BE49-F238E27FC236}">
                    <a16:creationId xmlns:a16="http://schemas.microsoft.com/office/drawing/2014/main" id="{6958379A-A1F7-4D21-81F7-19E8F964FAE5}"/>
                  </a:ext>
                </a:extLst>
              </p:cNvPr>
              <p:cNvSpPr/>
              <p:nvPr/>
            </p:nvSpPr>
            <p:spPr>
              <a:xfrm rot="20850576">
                <a:off x="5613587" y="3943187"/>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Arrow: Pentagon 56">
              <a:extLst>
                <a:ext uri="{FF2B5EF4-FFF2-40B4-BE49-F238E27FC236}">
                  <a16:creationId xmlns:a16="http://schemas.microsoft.com/office/drawing/2014/main" id="{8CB1F90C-7530-422D-878C-AAD3D20A9D5D}"/>
                </a:ext>
              </a:extLst>
            </p:cNvPr>
            <p:cNvSpPr/>
            <p:nvPr/>
          </p:nvSpPr>
          <p:spPr>
            <a:xfrm rot="350282">
              <a:off x="7461273" y="5525300"/>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D16682F1-EE34-447C-9522-9D93A03967B2}"/>
                </a:ext>
              </a:extLst>
            </p:cNvPr>
            <p:cNvCxnSpPr>
              <a:cxnSpLocks/>
              <a:stCxn id="63" idx="1"/>
              <a:endCxn id="57" idx="1"/>
            </p:cNvCxnSpPr>
            <p:nvPr/>
          </p:nvCxnSpPr>
          <p:spPr>
            <a:xfrm>
              <a:off x="7451070" y="5070838"/>
              <a:ext cx="10559" cy="49320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281C54-B2C9-479C-8D0C-1F781DD11EA8}"/>
                </a:ext>
              </a:extLst>
            </p:cNvPr>
            <p:cNvCxnSpPr>
              <a:stCxn id="63" idx="3"/>
              <a:endCxn id="57" idx="3"/>
            </p:cNvCxnSpPr>
            <p:nvPr/>
          </p:nvCxnSpPr>
          <p:spPr>
            <a:xfrm>
              <a:off x="7587478" y="5056500"/>
              <a:ext cx="10599" cy="52149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6568DDC-B13C-42FB-B8F6-39274EAFFF7A}"/>
              </a:ext>
            </a:extLst>
          </p:cNvPr>
          <p:cNvGrpSpPr/>
          <p:nvPr/>
        </p:nvGrpSpPr>
        <p:grpSpPr>
          <a:xfrm>
            <a:off x="4787852" y="5745908"/>
            <a:ext cx="1042849" cy="711605"/>
            <a:chOff x="6013148" y="6096333"/>
            <a:chExt cx="1042849" cy="711605"/>
          </a:xfrm>
        </p:grpSpPr>
        <p:grpSp>
          <p:nvGrpSpPr>
            <p:cNvPr id="83" name="Group 82">
              <a:extLst>
                <a:ext uri="{FF2B5EF4-FFF2-40B4-BE49-F238E27FC236}">
                  <a16:creationId xmlns:a16="http://schemas.microsoft.com/office/drawing/2014/main" id="{E9502000-CED7-49EE-8715-966F46EDA4EA}"/>
                </a:ext>
              </a:extLst>
            </p:cNvPr>
            <p:cNvGrpSpPr/>
            <p:nvPr/>
          </p:nvGrpSpPr>
          <p:grpSpPr>
            <a:xfrm>
              <a:off x="6013148" y="6198663"/>
              <a:ext cx="522517" cy="509450"/>
              <a:chOff x="5573483" y="1672046"/>
              <a:chExt cx="522517" cy="509450"/>
            </a:xfrm>
          </p:grpSpPr>
          <p:cxnSp>
            <p:nvCxnSpPr>
              <p:cNvPr id="103" name="Straight Connector 102">
                <a:extLst>
                  <a:ext uri="{FF2B5EF4-FFF2-40B4-BE49-F238E27FC236}">
                    <a16:creationId xmlns:a16="http://schemas.microsoft.com/office/drawing/2014/main" id="{9DC78C9A-4F93-42BF-8A1A-97181757970A}"/>
                  </a:ext>
                </a:extLst>
              </p:cNvPr>
              <p:cNvCxnSpPr>
                <a:cxnSpLocks/>
              </p:cNvCxnSpPr>
              <p:nvPr/>
            </p:nvCxnSpPr>
            <p:spPr>
              <a:xfrm flipH="1">
                <a:off x="5921826" y="167204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9C9331E-1D06-42DB-9870-045F44C6E5F0}"/>
                  </a:ext>
                </a:extLst>
              </p:cNvPr>
              <p:cNvCxnSpPr>
                <a:cxnSpLocks/>
              </p:cNvCxnSpPr>
              <p:nvPr/>
            </p:nvCxnSpPr>
            <p:spPr>
              <a:xfrm flipH="1">
                <a:off x="5921826" y="178961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5563C64-6C30-4358-9DAF-34D0DEBB8C3C}"/>
                  </a:ext>
                </a:extLst>
              </p:cNvPr>
              <p:cNvCxnSpPr>
                <a:cxnSpLocks/>
              </p:cNvCxnSpPr>
              <p:nvPr/>
            </p:nvCxnSpPr>
            <p:spPr>
              <a:xfrm flipH="1">
                <a:off x="5921826" y="188105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F73C67-51D5-4AB1-ABFD-3346A8BA7507}"/>
                  </a:ext>
                </a:extLst>
              </p:cNvPr>
              <p:cNvCxnSpPr>
                <a:cxnSpLocks/>
              </p:cNvCxnSpPr>
              <p:nvPr/>
            </p:nvCxnSpPr>
            <p:spPr>
              <a:xfrm flipH="1">
                <a:off x="5921826" y="198990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542F600-234A-494F-8E31-6BEF2A34E6DB}"/>
                  </a:ext>
                </a:extLst>
              </p:cNvPr>
              <p:cNvCxnSpPr>
                <a:cxnSpLocks/>
              </p:cNvCxnSpPr>
              <p:nvPr/>
            </p:nvCxnSpPr>
            <p:spPr>
              <a:xfrm flipH="1">
                <a:off x="5921826" y="208134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69C1BA1-EAE5-41A5-BA14-297AAE6A5FD4}"/>
                  </a:ext>
                </a:extLst>
              </p:cNvPr>
              <p:cNvCxnSpPr>
                <a:cxnSpLocks/>
              </p:cNvCxnSpPr>
              <p:nvPr/>
            </p:nvCxnSpPr>
            <p:spPr>
              <a:xfrm flipH="1">
                <a:off x="5921826" y="218149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73F30E-6D6B-463F-898A-4075C5D3004C}"/>
                  </a:ext>
                </a:extLst>
              </p:cNvPr>
              <p:cNvCxnSpPr>
                <a:cxnSpLocks/>
              </p:cNvCxnSpPr>
              <p:nvPr/>
            </p:nvCxnSpPr>
            <p:spPr>
              <a:xfrm flipH="1">
                <a:off x="5747652" y="1719945"/>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3011A66-FA1A-4FDE-B3C0-099FA655A7C7}"/>
                  </a:ext>
                </a:extLst>
              </p:cNvPr>
              <p:cNvCxnSpPr>
                <a:cxnSpLocks/>
              </p:cNvCxnSpPr>
              <p:nvPr/>
            </p:nvCxnSpPr>
            <p:spPr>
              <a:xfrm flipH="1">
                <a:off x="5747652" y="1928950"/>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552C51-079F-4D96-8EF9-69429C7BA6D7}"/>
                  </a:ext>
                </a:extLst>
              </p:cNvPr>
              <p:cNvCxnSpPr>
                <a:cxnSpLocks/>
              </p:cNvCxnSpPr>
              <p:nvPr/>
            </p:nvCxnSpPr>
            <p:spPr>
              <a:xfrm flipH="1">
                <a:off x="5747652"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085A1AA-EE58-4F7C-84D6-72ADDD67B954}"/>
                  </a:ext>
                </a:extLst>
              </p:cNvPr>
              <p:cNvCxnSpPr>
                <a:cxnSpLocks/>
              </p:cNvCxnSpPr>
              <p:nvPr/>
            </p:nvCxnSpPr>
            <p:spPr>
              <a:xfrm>
                <a:off x="5921826" y="1672046"/>
                <a:ext cx="0" cy="117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380053-4F68-4D6D-8D48-19F6B8A86D86}"/>
                  </a:ext>
                </a:extLst>
              </p:cNvPr>
              <p:cNvCxnSpPr>
                <a:cxnSpLocks/>
              </p:cNvCxnSpPr>
              <p:nvPr/>
            </p:nvCxnSpPr>
            <p:spPr>
              <a:xfrm>
                <a:off x="5921826" y="1881051"/>
                <a:ext cx="0" cy="1088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F72B366-3BD0-426F-A4D8-7DF66A082340}"/>
                  </a:ext>
                </a:extLst>
              </p:cNvPr>
              <p:cNvCxnSpPr>
                <a:cxnSpLocks/>
              </p:cNvCxnSpPr>
              <p:nvPr/>
            </p:nvCxnSpPr>
            <p:spPr>
              <a:xfrm>
                <a:off x="5921826" y="2081348"/>
                <a:ext cx="0" cy="1001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2CF6EBF-6AD5-4DF9-B413-346E95DE961E}"/>
                  </a:ext>
                </a:extLst>
              </p:cNvPr>
              <p:cNvCxnSpPr/>
              <p:nvPr/>
            </p:nvCxnSpPr>
            <p:spPr>
              <a:xfrm flipV="1">
                <a:off x="5747652" y="1719945"/>
                <a:ext cx="0" cy="2090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2F8972C-51AE-4055-8647-82E1C94B6F3C}"/>
                  </a:ext>
                </a:extLst>
              </p:cNvPr>
              <p:cNvCxnSpPr>
                <a:cxnSpLocks/>
              </p:cNvCxnSpPr>
              <p:nvPr/>
            </p:nvCxnSpPr>
            <p:spPr>
              <a:xfrm flipH="1">
                <a:off x="5573483" y="18244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5769342-D394-406C-9F98-DD2EBA6EB26F}"/>
                  </a:ext>
                </a:extLst>
              </p:cNvPr>
              <p:cNvCxnSpPr>
                <a:cxnSpLocks/>
              </p:cNvCxnSpPr>
              <p:nvPr/>
            </p:nvCxnSpPr>
            <p:spPr>
              <a:xfrm flipH="1">
                <a:off x="5573483"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0E6C776-0853-486D-8126-C9EEE9A9964B}"/>
                  </a:ext>
                </a:extLst>
              </p:cNvPr>
              <p:cNvCxnSpPr/>
              <p:nvPr/>
            </p:nvCxnSpPr>
            <p:spPr>
              <a:xfrm>
                <a:off x="5573483" y="1824447"/>
                <a:ext cx="0" cy="3048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D3960AE-A818-41C5-A500-5170CF2A8440}"/>
                </a:ext>
              </a:extLst>
            </p:cNvPr>
            <p:cNvGrpSpPr/>
            <p:nvPr/>
          </p:nvGrpSpPr>
          <p:grpSpPr>
            <a:xfrm>
              <a:off x="6648873" y="6152943"/>
              <a:ext cx="407124" cy="603070"/>
              <a:chOff x="5259968" y="4513095"/>
              <a:chExt cx="407124" cy="603070"/>
            </a:xfrm>
          </p:grpSpPr>
          <p:sp>
            <p:nvSpPr>
              <p:cNvPr id="93" name="Arrow: Pentagon 92">
                <a:extLst>
                  <a:ext uri="{FF2B5EF4-FFF2-40B4-BE49-F238E27FC236}">
                    <a16:creationId xmlns:a16="http://schemas.microsoft.com/office/drawing/2014/main" id="{6A918724-8C74-4DBD-99BB-5E7814BDFD90}"/>
                  </a:ext>
                </a:extLst>
              </p:cNvPr>
              <p:cNvSpPr/>
              <p:nvPr/>
            </p:nvSpPr>
            <p:spPr>
              <a:xfrm>
                <a:off x="5259968" y="502472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Pentagon 93">
                <a:extLst>
                  <a:ext uri="{FF2B5EF4-FFF2-40B4-BE49-F238E27FC236}">
                    <a16:creationId xmlns:a16="http://schemas.microsoft.com/office/drawing/2014/main" id="{C1C1BE23-18CF-4536-BF7A-9601DC74577B}"/>
                  </a:ext>
                </a:extLst>
              </p:cNvPr>
              <p:cNvSpPr/>
              <p:nvPr/>
            </p:nvSpPr>
            <p:spPr>
              <a:xfrm>
                <a:off x="5259968" y="4615421"/>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Pentagon 94">
                <a:extLst>
                  <a:ext uri="{FF2B5EF4-FFF2-40B4-BE49-F238E27FC236}">
                    <a16:creationId xmlns:a16="http://schemas.microsoft.com/office/drawing/2014/main" id="{F46C5577-CB9F-4CDD-A663-E001C43C409C}"/>
                  </a:ext>
                </a:extLst>
              </p:cNvPr>
              <p:cNvSpPr/>
              <p:nvPr/>
            </p:nvSpPr>
            <p:spPr>
              <a:xfrm>
                <a:off x="5259968" y="4717747"/>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Pentagon 95">
                <a:extLst>
                  <a:ext uri="{FF2B5EF4-FFF2-40B4-BE49-F238E27FC236}">
                    <a16:creationId xmlns:a16="http://schemas.microsoft.com/office/drawing/2014/main" id="{84C133A6-0815-4661-8E22-BAA60D098B77}"/>
                  </a:ext>
                </a:extLst>
              </p:cNvPr>
              <p:cNvSpPr/>
              <p:nvPr/>
            </p:nvSpPr>
            <p:spPr>
              <a:xfrm>
                <a:off x="5259968" y="4922399"/>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Arrow: Pentagon 96">
                <a:extLst>
                  <a:ext uri="{FF2B5EF4-FFF2-40B4-BE49-F238E27FC236}">
                    <a16:creationId xmlns:a16="http://schemas.microsoft.com/office/drawing/2014/main" id="{C2AA1178-AEF3-4DA4-A0A9-0AD0D69FFE22}"/>
                  </a:ext>
                </a:extLst>
              </p:cNvPr>
              <p:cNvSpPr/>
              <p:nvPr/>
            </p:nvSpPr>
            <p:spPr>
              <a:xfrm>
                <a:off x="5259968" y="482007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Pentagon 97">
                <a:extLst>
                  <a:ext uri="{FF2B5EF4-FFF2-40B4-BE49-F238E27FC236}">
                    <a16:creationId xmlns:a16="http://schemas.microsoft.com/office/drawing/2014/main" id="{A98D9247-3B6C-4A40-900E-92C7CF58EAF9}"/>
                  </a:ext>
                </a:extLst>
              </p:cNvPr>
              <p:cNvSpPr/>
              <p:nvPr/>
            </p:nvSpPr>
            <p:spPr>
              <a:xfrm>
                <a:off x="5259968" y="451309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Arrow: Pentagon 98">
                <a:extLst>
                  <a:ext uri="{FF2B5EF4-FFF2-40B4-BE49-F238E27FC236}">
                    <a16:creationId xmlns:a16="http://schemas.microsoft.com/office/drawing/2014/main" id="{D0A93B8E-09D4-46D7-A011-E398FB77430E}"/>
                  </a:ext>
                </a:extLst>
              </p:cNvPr>
              <p:cNvSpPr/>
              <p:nvPr/>
            </p:nvSpPr>
            <p:spPr>
              <a:xfrm>
                <a:off x="5394950" y="451309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row: Pentagon 99">
                <a:extLst>
                  <a:ext uri="{FF2B5EF4-FFF2-40B4-BE49-F238E27FC236}">
                    <a16:creationId xmlns:a16="http://schemas.microsoft.com/office/drawing/2014/main" id="{9F68FA1D-FAFE-43C9-A20A-971EF5C77902}"/>
                  </a:ext>
                </a:extLst>
              </p:cNvPr>
              <p:cNvSpPr/>
              <p:nvPr/>
            </p:nvSpPr>
            <p:spPr>
              <a:xfrm>
                <a:off x="5529932" y="451309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row: Pentagon 100">
                <a:extLst>
                  <a:ext uri="{FF2B5EF4-FFF2-40B4-BE49-F238E27FC236}">
                    <a16:creationId xmlns:a16="http://schemas.microsoft.com/office/drawing/2014/main" id="{BF9730E7-0369-45CA-9682-E7FA3DF84E74}"/>
                  </a:ext>
                </a:extLst>
              </p:cNvPr>
              <p:cNvSpPr/>
              <p:nvPr/>
            </p:nvSpPr>
            <p:spPr>
              <a:xfrm>
                <a:off x="5390614" y="4615180"/>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Pentagon 101">
                <a:extLst>
                  <a:ext uri="{FF2B5EF4-FFF2-40B4-BE49-F238E27FC236}">
                    <a16:creationId xmlns:a16="http://schemas.microsoft.com/office/drawing/2014/main" id="{59DACCB9-9377-40DF-AF2F-D4C93E99CD20}"/>
                  </a:ext>
                </a:extLst>
              </p:cNvPr>
              <p:cNvSpPr/>
              <p:nvPr/>
            </p:nvSpPr>
            <p:spPr>
              <a:xfrm>
                <a:off x="5525596" y="4615180"/>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4EF7019-1D96-49A2-847A-11502C733F6D}"/>
                </a:ext>
              </a:extLst>
            </p:cNvPr>
            <p:cNvGrpSpPr/>
            <p:nvPr/>
          </p:nvGrpSpPr>
          <p:grpSpPr>
            <a:xfrm>
              <a:off x="6455121" y="6096333"/>
              <a:ext cx="274320" cy="711605"/>
              <a:chOff x="5066216" y="4456485"/>
              <a:chExt cx="274320" cy="711605"/>
            </a:xfrm>
          </p:grpSpPr>
          <p:sp>
            <p:nvSpPr>
              <p:cNvPr id="87" name="TextBox 86">
                <a:extLst>
                  <a:ext uri="{FF2B5EF4-FFF2-40B4-BE49-F238E27FC236}">
                    <a16:creationId xmlns:a16="http://schemas.microsoft.com/office/drawing/2014/main" id="{AFCDA895-05D7-4323-997E-7B68BA846B79}"/>
                  </a:ext>
                </a:extLst>
              </p:cNvPr>
              <p:cNvSpPr txBox="1"/>
              <p:nvPr/>
            </p:nvSpPr>
            <p:spPr>
              <a:xfrm>
                <a:off x="5066216" y="4456485"/>
                <a:ext cx="274320" cy="200055"/>
              </a:xfrm>
              <a:prstGeom prst="rect">
                <a:avLst/>
              </a:prstGeom>
              <a:noFill/>
            </p:spPr>
            <p:txBody>
              <a:bodyPr wrap="square" rtlCol="0">
                <a:spAutoFit/>
              </a:bodyPr>
              <a:lstStyle/>
              <a:p>
                <a:pPr algn="ctr"/>
                <a:r>
                  <a:rPr lang="en-US" sz="700">
                    <a:solidFill>
                      <a:srgbClr val="7030A0"/>
                    </a:solidFill>
                  </a:rPr>
                  <a:t>R</a:t>
                </a:r>
              </a:p>
            </p:txBody>
          </p:sp>
          <p:sp>
            <p:nvSpPr>
              <p:cNvPr id="88" name="TextBox 87">
                <a:extLst>
                  <a:ext uri="{FF2B5EF4-FFF2-40B4-BE49-F238E27FC236}">
                    <a16:creationId xmlns:a16="http://schemas.microsoft.com/office/drawing/2014/main" id="{18FEF59F-E53A-4C69-8DCC-583BF9A66830}"/>
                  </a:ext>
                </a:extLst>
              </p:cNvPr>
              <p:cNvSpPr txBox="1"/>
              <p:nvPr/>
            </p:nvSpPr>
            <p:spPr>
              <a:xfrm>
                <a:off x="5066216" y="4661105"/>
                <a:ext cx="274320" cy="200055"/>
              </a:xfrm>
              <a:prstGeom prst="rect">
                <a:avLst/>
              </a:prstGeom>
              <a:noFill/>
            </p:spPr>
            <p:txBody>
              <a:bodyPr wrap="square" rtlCol="0">
                <a:spAutoFit/>
              </a:bodyPr>
              <a:lstStyle/>
              <a:p>
                <a:pPr algn="ctr"/>
                <a:r>
                  <a:rPr lang="en-US" sz="700">
                    <a:solidFill>
                      <a:srgbClr val="00B0F0"/>
                    </a:solidFill>
                  </a:rPr>
                  <a:t>S</a:t>
                </a:r>
              </a:p>
            </p:txBody>
          </p:sp>
          <p:sp>
            <p:nvSpPr>
              <p:cNvPr id="89" name="TextBox 88">
                <a:extLst>
                  <a:ext uri="{FF2B5EF4-FFF2-40B4-BE49-F238E27FC236}">
                    <a16:creationId xmlns:a16="http://schemas.microsoft.com/office/drawing/2014/main" id="{9EB64276-2EE8-4CE2-8CE4-4CAC33C28585}"/>
                  </a:ext>
                </a:extLst>
              </p:cNvPr>
              <p:cNvSpPr txBox="1"/>
              <p:nvPr/>
            </p:nvSpPr>
            <p:spPr>
              <a:xfrm>
                <a:off x="5066216" y="4558795"/>
                <a:ext cx="274320" cy="200055"/>
              </a:xfrm>
              <a:prstGeom prst="rect">
                <a:avLst/>
              </a:prstGeom>
              <a:noFill/>
            </p:spPr>
            <p:txBody>
              <a:bodyPr wrap="square" rtlCol="0">
                <a:spAutoFit/>
              </a:bodyPr>
              <a:lstStyle/>
              <a:p>
                <a:pPr algn="ctr"/>
                <a:r>
                  <a:rPr lang="en-US" sz="700">
                    <a:solidFill>
                      <a:srgbClr val="7030A0"/>
                    </a:solidFill>
                  </a:rPr>
                  <a:t>R</a:t>
                </a:r>
              </a:p>
            </p:txBody>
          </p:sp>
          <p:sp>
            <p:nvSpPr>
              <p:cNvPr id="90" name="TextBox 89">
                <a:extLst>
                  <a:ext uri="{FF2B5EF4-FFF2-40B4-BE49-F238E27FC236}">
                    <a16:creationId xmlns:a16="http://schemas.microsoft.com/office/drawing/2014/main" id="{2C1273AE-E52F-4412-A37A-5F5CFC525F15}"/>
                  </a:ext>
                </a:extLst>
              </p:cNvPr>
              <p:cNvSpPr txBox="1"/>
              <p:nvPr/>
            </p:nvSpPr>
            <p:spPr>
              <a:xfrm>
                <a:off x="5066216" y="4763415"/>
                <a:ext cx="274320" cy="200055"/>
              </a:xfrm>
              <a:prstGeom prst="rect">
                <a:avLst/>
              </a:prstGeom>
              <a:noFill/>
            </p:spPr>
            <p:txBody>
              <a:bodyPr wrap="square" rtlCol="0">
                <a:spAutoFit/>
              </a:bodyPr>
              <a:lstStyle/>
              <a:p>
                <a:pPr algn="ctr"/>
                <a:r>
                  <a:rPr lang="en-US" sz="700">
                    <a:solidFill>
                      <a:srgbClr val="00B0F0"/>
                    </a:solidFill>
                  </a:rPr>
                  <a:t>S</a:t>
                </a:r>
              </a:p>
            </p:txBody>
          </p:sp>
          <p:sp>
            <p:nvSpPr>
              <p:cNvPr id="91" name="TextBox 90">
                <a:extLst>
                  <a:ext uri="{FF2B5EF4-FFF2-40B4-BE49-F238E27FC236}">
                    <a16:creationId xmlns:a16="http://schemas.microsoft.com/office/drawing/2014/main" id="{06DF042F-7998-456C-B7DC-B1393FC5AA34}"/>
                  </a:ext>
                </a:extLst>
              </p:cNvPr>
              <p:cNvSpPr txBox="1"/>
              <p:nvPr/>
            </p:nvSpPr>
            <p:spPr>
              <a:xfrm>
                <a:off x="5066216" y="4865725"/>
                <a:ext cx="274320" cy="200055"/>
              </a:xfrm>
              <a:prstGeom prst="rect">
                <a:avLst/>
              </a:prstGeom>
              <a:noFill/>
            </p:spPr>
            <p:txBody>
              <a:bodyPr wrap="square" rtlCol="0">
                <a:spAutoFit/>
              </a:bodyPr>
              <a:lstStyle/>
              <a:p>
                <a:pPr algn="ctr"/>
                <a:r>
                  <a:rPr lang="en-US" sz="700">
                    <a:solidFill>
                      <a:srgbClr val="00B0F0"/>
                    </a:solidFill>
                  </a:rPr>
                  <a:t>S</a:t>
                </a:r>
              </a:p>
            </p:txBody>
          </p:sp>
          <p:sp>
            <p:nvSpPr>
              <p:cNvPr id="92" name="TextBox 91">
                <a:extLst>
                  <a:ext uri="{FF2B5EF4-FFF2-40B4-BE49-F238E27FC236}">
                    <a16:creationId xmlns:a16="http://schemas.microsoft.com/office/drawing/2014/main" id="{7882A640-D012-4298-9FF8-FB1714C39764}"/>
                  </a:ext>
                </a:extLst>
              </p:cNvPr>
              <p:cNvSpPr txBox="1"/>
              <p:nvPr/>
            </p:nvSpPr>
            <p:spPr>
              <a:xfrm>
                <a:off x="5066216" y="4968035"/>
                <a:ext cx="274320" cy="200055"/>
              </a:xfrm>
              <a:prstGeom prst="rect">
                <a:avLst/>
              </a:prstGeom>
              <a:noFill/>
            </p:spPr>
            <p:txBody>
              <a:bodyPr wrap="square" rtlCol="0">
                <a:spAutoFit/>
              </a:bodyPr>
              <a:lstStyle/>
              <a:p>
                <a:pPr algn="ctr"/>
                <a:r>
                  <a:rPr lang="en-US" sz="700">
                    <a:solidFill>
                      <a:srgbClr val="00B0F0"/>
                    </a:solidFill>
                  </a:rPr>
                  <a:t>S</a:t>
                </a:r>
              </a:p>
            </p:txBody>
          </p:sp>
        </p:grpSp>
        <p:sp>
          <p:nvSpPr>
            <p:cNvPr id="86" name="Flowchart: Decision 85">
              <a:extLst>
                <a:ext uri="{FF2B5EF4-FFF2-40B4-BE49-F238E27FC236}">
                  <a16:creationId xmlns:a16="http://schemas.microsoft.com/office/drawing/2014/main" id="{14A3F931-1054-42E0-A6FF-F062EEE2C6AF}"/>
                </a:ext>
              </a:extLst>
            </p:cNvPr>
            <p:cNvSpPr/>
            <p:nvPr/>
          </p:nvSpPr>
          <p:spPr>
            <a:xfrm>
              <a:off x="6213444" y="6207352"/>
              <a:ext cx="113205" cy="91462"/>
            </a:xfrm>
            <a:prstGeom prst="flowChartDecisi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55FA42B3-CC6C-44D4-97F3-EF5AFAFA46C7}"/>
              </a:ext>
            </a:extLst>
          </p:cNvPr>
          <p:cNvGrpSpPr/>
          <p:nvPr/>
        </p:nvGrpSpPr>
        <p:grpSpPr>
          <a:xfrm>
            <a:off x="3385773" y="5742807"/>
            <a:ext cx="984361" cy="711605"/>
            <a:chOff x="4611069" y="6093232"/>
            <a:chExt cx="984361" cy="711605"/>
          </a:xfrm>
        </p:grpSpPr>
        <p:grpSp>
          <p:nvGrpSpPr>
            <p:cNvPr id="120" name="Group 119">
              <a:extLst>
                <a:ext uri="{FF2B5EF4-FFF2-40B4-BE49-F238E27FC236}">
                  <a16:creationId xmlns:a16="http://schemas.microsoft.com/office/drawing/2014/main" id="{BD72C4DC-01AE-4CE6-B759-91851B8D1A02}"/>
                </a:ext>
              </a:extLst>
            </p:cNvPr>
            <p:cNvGrpSpPr/>
            <p:nvPr/>
          </p:nvGrpSpPr>
          <p:grpSpPr>
            <a:xfrm>
              <a:off x="4611069" y="6198663"/>
              <a:ext cx="522517" cy="509450"/>
              <a:chOff x="5573483" y="1672046"/>
              <a:chExt cx="522517" cy="509450"/>
            </a:xfrm>
          </p:grpSpPr>
          <p:cxnSp>
            <p:nvCxnSpPr>
              <p:cNvPr id="136" name="Straight Connector 135">
                <a:extLst>
                  <a:ext uri="{FF2B5EF4-FFF2-40B4-BE49-F238E27FC236}">
                    <a16:creationId xmlns:a16="http://schemas.microsoft.com/office/drawing/2014/main" id="{E9A84A88-3AD8-4962-A007-C40E89B3FBF0}"/>
                  </a:ext>
                </a:extLst>
              </p:cNvPr>
              <p:cNvCxnSpPr>
                <a:cxnSpLocks/>
              </p:cNvCxnSpPr>
              <p:nvPr/>
            </p:nvCxnSpPr>
            <p:spPr>
              <a:xfrm flipH="1">
                <a:off x="5921826" y="167204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4E2B3DA-EAFE-4A53-B4C6-43ABAA05C2DF}"/>
                  </a:ext>
                </a:extLst>
              </p:cNvPr>
              <p:cNvCxnSpPr>
                <a:cxnSpLocks/>
              </p:cNvCxnSpPr>
              <p:nvPr/>
            </p:nvCxnSpPr>
            <p:spPr>
              <a:xfrm flipH="1">
                <a:off x="5921826" y="178961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926EACC-60A7-4F3B-94AC-1F5BEE1E88EE}"/>
                  </a:ext>
                </a:extLst>
              </p:cNvPr>
              <p:cNvCxnSpPr>
                <a:cxnSpLocks/>
              </p:cNvCxnSpPr>
              <p:nvPr/>
            </p:nvCxnSpPr>
            <p:spPr>
              <a:xfrm flipH="1">
                <a:off x="5921826" y="188105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638859-36F7-43BA-A304-0047A7E51D48}"/>
                  </a:ext>
                </a:extLst>
              </p:cNvPr>
              <p:cNvCxnSpPr>
                <a:cxnSpLocks/>
              </p:cNvCxnSpPr>
              <p:nvPr/>
            </p:nvCxnSpPr>
            <p:spPr>
              <a:xfrm flipH="1">
                <a:off x="5921826" y="198990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C5894B5-55CB-47E9-9D5F-C12D38CAB547}"/>
                  </a:ext>
                </a:extLst>
              </p:cNvPr>
              <p:cNvCxnSpPr>
                <a:cxnSpLocks/>
              </p:cNvCxnSpPr>
              <p:nvPr/>
            </p:nvCxnSpPr>
            <p:spPr>
              <a:xfrm flipH="1">
                <a:off x="5921826" y="208134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C258702-E118-4C9F-A3BD-3038376FD8D0}"/>
                  </a:ext>
                </a:extLst>
              </p:cNvPr>
              <p:cNvCxnSpPr>
                <a:cxnSpLocks/>
              </p:cNvCxnSpPr>
              <p:nvPr/>
            </p:nvCxnSpPr>
            <p:spPr>
              <a:xfrm flipH="1">
                <a:off x="5921826" y="218149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B9DF352-F344-4D68-84AA-AD7149D1A34A}"/>
                  </a:ext>
                </a:extLst>
              </p:cNvPr>
              <p:cNvCxnSpPr>
                <a:cxnSpLocks/>
              </p:cNvCxnSpPr>
              <p:nvPr/>
            </p:nvCxnSpPr>
            <p:spPr>
              <a:xfrm flipH="1">
                <a:off x="5747652" y="1719945"/>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60B6E4A-D6FF-44CE-9F5B-E333A6E6BE05}"/>
                  </a:ext>
                </a:extLst>
              </p:cNvPr>
              <p:cNvCxnSpPr>
                <a:cxnSpLocks/>
              </p:cNvCxnSpPr>
              <p:nvPr/>
            </p:nvCxnSpPr>
            <p:spPr>
              <a:xfrm flipH="1">
                <a:off x="5747652" y="1928950"/>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55827C6-F9CD-428C-8574-554E7B7EECD0}"/>
                  </a:ext>
                </a:extLst>
              </p:cNvPr>
              <p:cNvCxnSpPr>
                <a:cxnSpLocks/>
              </p:cNvCxnSpPr>
              <p:nvPr/>
            </p:nvCxnSpPr>
            <p:spPr>
              <a:xfrm flipH="1">
                <a:off x="5747652"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EABD461-BB08-44D1-8EA9-2AA5D323FEE9}"/>
                  </a:ext>
                </a:extLst>
              </p:cNvPr>
              <p:cNvCxnSpPr>
                <a:cxnSpLocks/>
              </p:cNvCxnSpPr>
              <p:nvPr/>
            </p:nvCxnSpPr>
            <p:spPr>
              <a:xfrm>
                <a:off x="5921826" y="1672046"/>
                <a:ext cx="0" cy="117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BBFA12A-7CCF-44E0-9C1A-9D7E261AE1A5}"/>
                  </a:ext>
                </a:extLst>
              </p:cNvPr>
              <p:cNvCxnSpPr>
                <a:cxnSpLocks/>
              </p:cNvCxnSpPr>
              <p:nvPr/>
            </p:nvCxnSpPr>
            <p:spPr>
              <a:xfrm>
                <a:off x="5921826" y="1881051"/>
                <a:ext cx="0" cy="1088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8BCD734-17E2-49DA-B517-2112CB0E42CC}"/>
                  </a:ext>
                </a:extLst>
              </p:cNvPr>
              <p:cNvCxnSpPr>
                <a:cxnSpLocks/>
              </p:cNvCxnSpPr>
              <p:nvPr/>
            </p:nvCxnSpPr>
            <p:spPr>
              <a:xfrm>
                <a:off x="5921826" y="2081348"/>
                <a:ext cx="0" cy="1001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228EA38-8956-452E-B7C8-6DF497001759}"/>
                  </a:ext>
                </a:extLst>
              </p:cNvPr>
              <p:cNvCxnSpPr/>
              <p:nvPr/>
            </p:nvCxnSpPr>
            <p:spPr>
              <a:xfrm flipV="1">
                <a:off x="5747652" y="1719945"/>
                <a:ext cx="0" cy="2090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DB48F6C-4825-4A7C-B603-3DEB93500C50}"/>
                  </a:ext>
                </a:extLst>
              </p:cNvPr>
              <p:cNvCxnSpPr>
                <a:cxnSpLocks/>
              </p:cNvCxnSpPr>
              <p:nvPr/>
            </p:nvCxnSpPr>
            <p:spPr>
              <a:xfrm flipH="1">
                <a:off x="5573483" y="18244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330FEB-E0DF-4514-BD4E-65FFA5ECA6E8}"/>
                  </a:ext>
                </a:extLst>
              </p:cNvPr>
              <p:cNvCxnSpPr>
                <a:cxnSpLocks/>
              </p:cNvCxnSpPr>
              <p:nvPr/>
            </p:nvCxnSpPr>
            <p:spPr>
              <a:xfrm flipH="1">
                <a:off x="5573483"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A7068B7-65FD-4703-84D0-EADCCF550DE7}"/>
                  </a:ext>
                </a:extLst>
              </p:cNvPr>
              <p:cNvCxnSpPr/>
              <p:nvPr/>
            </p:nvCxnSpPr>
            <p:spPr>
              <a:xfrm>
                <a:off x="5573483" y="1824447"/>
                <a:ext cx="0" cy="3048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56523A3E-964F-424C-94D6-77A1F9DD369D}"/>
                </a:ext>
              </a:extLst>
            </p:cNvPr>
            <p:cNvGrpSpPr/>
            <p:nvPr/>
          </p:nvGrpSpPr>
          <p:grpSpPr>
            <a:xfrm>
              <a:off x="5262161" y="6128287"/>
              <a:ext cx="333269" cy="412999"/>
              <a:chOff x="3854206" y="4517014"/>
              <a:chExt cx="333269" cy="412999"/>
            </a:xfrm>
          </p:grpSpPr>
          <p:sp>
            <p:nvSpPr>
              <p:cNvPr id="130" name="Arrow: Chevron 129">
                <a:extLst>
                  <a:ext uri="{FF2B5EF4-FFF2-40B4-BE49-F238E27FC236}">
                    <a16:creationId xmlns:a16="http://schemas.microsoft.com/office/drawing/2014/main" id="{4BF3AF03-EF1A-449F-83E8-739F98699CCE}"/>
                  </a:ext>
                </a:extLst>
              </p:cNvPr>
              <p:cNvSpPr/>
              <p:nvPr/>
            </p:nvSpPr>
            <p:spPr>
              <a:xfrm rot="5400000">
                <a:off x="3859234" y="4834473"/>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Arrow: Chevron 130">
                <a:extLst>
                  <a:ext uri="{FF2B5EF4-FFF2-40B4-BE49-F238E27FC236}">
                    <a16:creationId xmlns:a16="http://schemas.microsoft.com/office/drawing/2014/main" id="{E5D4E76F-833B-47D4-B2C8-8523AA955D54}"/>
                  </a:ext>
                </a:extLst>
              </p:cNvPr>
              <p:cNvSpPr/>
              <p:nvPr/>
            </p:nvSpPr>
            <p:spPr>
              <a:xfrm rot="5400000">
                <a:off x="4091935" y="4830460"/>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Arrow: Chevron 131">
                <a:extLst>
                  <a:ext uri="{FF2B5EF4-FFF2-40B4-BE49-F238E27FC236}">
                    <a16:creationId xmlns:a16="http://schemas.microsoft.com/office/drawing/2014/main" id="{99B24596-BDF5-48C9-A686-35921060C4E6}"/>
                  </a:ext>
                </a:extLst>
              </p:cNvPr>
              <p:cNvSpPr/>
              <p:nvPr/>
            </p:nvSpPr>
            <p:spPr>
              <a:xfrm rot="5400000">
                <a:off x="3972442" y="4834473"/>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Arrow: Chevron 132">
                <a:extLst>
                  <a:ext uri="{FF2B5EF4-FFF2-40B4-BE49-F238E27FC236}">
                    <a16:creationId xmlns:a16="http://schemas.microsoft.com/office/drawing/2014/main" id="{A3F64B5E-135F-40B3-882E-51F65893C4C9}"/>
                  </a:ext>
                </a:extLst>
              </p:cNvPr>
              <p:cNvSpPr/>
              <p:nvPr/>
            </p:nvSpPr>
            <p:spPr>
              <a:xfrm rot="5400000">
                <a:off x="3854206" y="4521027"/>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Arrow: Chevron 133">
                <a:extLst>
                  <a:ext uri="{FF2B5EF4-FFF2-40B4-BE49-F238E27FC236}">
                    <a16:creationId xmlns:a16="http://schemas.microsoft.com/office/drawing/2014/main" id="{197079A1-C370-44FA-889C-81DB193E3A37}"/>
                  </a:ext>
                </a:extLst>
              </p:cNvPr>
              <p:cNvSpPr/>
              <p:nvPr/>
            </p:nvSpPr>
            <p:spPr>
              <a:xfrm rot="5400000">
                <a:off x="4086907" y="4517014"/>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Arrow: Chevron 134">
                <a:extLst>
                  <a:ext uri="{FF2B5EF4-FFF2-40B4-BE49-F238E27FC236}">
                    <a16:creationId xmlns:a16="http://schemas.microsoft.com/office/drawing/2014/main" id="{E24689FC-D79F-4CF9-A91E-DCB7548A8E9C}"/>
                  </a:ext>
                </a:extLst>
              </p:cNvPr>
              <p:cNvSpPr/>
              <p:nvPr/>
            </p:nvSpPr>
            <p:spPr>
              <a:xfrm rot="5400000">
                <a:off x="3967414" y="4521027"/>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965DFDC3-39DB-457D-AE11-EB3052C35CF5}"/>
                </a:ext>
              </a:extLst>
            </p:cNvPr>
            <p:cNvGrpSpPr/>
            <p:nvPr/>
          </p:nvGrpSpPr>
          <p:grpSpPr>
            <a:xfrm>
              <a:off x="5062814" y="6093232"/>
              <a:ext cx="274320" cy="711605"/>
              <a:chOff x="5066216" y="4456485"/>
              <a:chExt cx="274320" cy="711605"/>
            </a:xfrm>
          </p:grpSpPr>
          <p:sp>
            <p:nvSpPr>
              <p:cNvPr id="124" name="TextBox 123">
                <a:extLst>
                  <a:ext uri="{FF2B5EF4-FFF2-40B4-BE49-F238E27FC236}">
                    <a16:creationId xmlns:a16="http://schemas.microsoft.com/office/drawing/2014/main" id="{944AB744-3CA1-4DA2-9AA1-26D0536DEB25}"/>
                  </a:ext>
                </a:extLst>
              </p:cNvPr>
              <p:cNvSpPr txBox="1"/>
              <p:nvPr/>
            </p:nvSpPr>
            <p:spPr>
              <a:xfrm>
                <a:off x="5066216" y="4456485"/>
                <a:ext cx="274320" cy="200055"/>
              </a:xfrm>
              <a:prstGeom prst="rect">
                <a:avLst/>
              </a:prstGeom>
              <a:noFill/>
            </p:spPr>
            <p:txBody>
              <a:bodyPr wrap="square" rtlCol="0">
                <a:spAutoFit/>
              </a:bodyPr>
              <a:lstStyle/>
              <a:p>
                <a:pPr algn="ctr"/>
                <a:r>
                  <a:rPr lang="en-US" sz="700">
                    <a:solidFill>
                      <a:srgbClr val="7030A0"/>
                    </a:solidFill>
                  </a:rPr>
                  <a:t>R</a:t>
                </a:r>
              </a:p>
            </p:txBody>
          </p:sp>
          <p:sp>
            <p:nvSpPr>
              <p:cNvPr id="125" name="TextBox 124">
                <a:extLst>
                  <a:ext uri="{FF2B5EF4-FFF2-40B4-BE49-F238E27FC236}">
                    <a16:creationId xmlns:a16="http://schemas.microsoft.com/office/drawing/2014/main" id="{B578B260-B61D-4AFF-9EDA-92292DF04FC9}"/>
                  </a:ext>
                </a:extLst>
              </p:cNvPr>
              <p:cNvSpPr txBox="1"/>
              <p:nvPr/>
            </p:nvSpPr>
            <p:spPr>
              <a:xfrm>
                <a:off x="5066216" y="4661105"/>
                <a:ext cx="274320" cy="200055"/>
              </a:xfrm>
              <a:prstGeom prst="rect">
                <a:avLst/>
              </a:prstGeom>
              <a:noFill/>
            </p:spPr>
            <p:txBody>
              <a:bodyPr wrap="square" rtlCol="0">
                <a:spAutoFit/>
              </a:bodyPr>
              <a:lstStyle/>
              <a:p>
                <a:pPr algn="ctr"/>
                <a:r>
                  <a:rPr lang="en-US" sz="700">
                    <a:solidFill>
                      <a:srgbClr val="00B0F0"/>
                    </a:solidFill>
                  </a:rPr>
                  <a:t>S</a:t>
                </a:r>
              </a:p>
            </p:txBody>
          </p:sp>
          <p:sp>
            <p:nvSpPr>
              <p:cNvPr id="126" name="TextBox 125">
                <a:extLst>
                  <a:ext uri="{FF2B5EF4-FFF2-40B4-BE49-F238E27FC236}">
                    <a16:creationId xmlns:a16="http://schemas.microsoft.com/office/drawing/2014/main" id="{B398930F-F57C-495D-B107-BA7CDDBA01E2}"/>
                  </a:ext>
                </a:extLst>
              </p:cNvPr>
              <p:cNvSpPr txBox="1"/>
              <p:nvPr/>
            </p:nvSpPr>
            <p:spPr>
              <a:xfrm>
                <a:off x="5066216" y="4558795"/>
                <a:ext cx="274320" cy="200055"/>
              </a:xfrm>
              <a:prstGeom prst="rect">
                <a:avLst/>
              </a:prstGeom>
              <a:noFill/>
            </p:spPr>
            <p:txBody>
              <a:bodyPr wrap="square" rtlCol="0">
                <a:spAutoFit/>
              </a:bodyPr>
              <a:lstStyle/>
              <a:p>
                <a:pPr algn="ctr"/>
                <a:r>
                  <a:rPr lang="en-US" sz="700">
                    <a:solidFill>
                      <a:srgbClr val="00B0F0"/>
                    </a:solidFill>
                  </a:rPr>
                  <a:t>S</a:t>
                </a:r>
              </a:p>
            </p:txBody>
          </p:sp>
          <p:sp>
            <p:nvSpPr>
              <p:cNvPr id="127" name="TextBox 126">
                <a:extLst>
                  <a:ext uri="{FF2B5EF4-FFF2-40B4-BE49-F238E27FC236}">
                    <a16:creationId xmlns:a16="http://schemas.microsoft.com/office/drawing/2014/main" id="{2B9525BC-8ACD-492E-AA33-21E4D7FE818E}"/>
                  </a:ext>
                </a:extLst>
              </p:cNvPr>
              <p:cNvSpPr txBox="1"/>
              <p:nvPr/>
            </p:nvSpPr>
            <p:spPr>
              <a:xfrm>
                <a:off x="5066216" y="4763415"/>
                <a:ext cx="274320" cy="200055"/>
              </a:xfrm>
              <a:prstGeom prst="rect">
                <a:avLst/>
              </a:prstGeom>
              <a:noFill/>
            </p:spPr>
            <p:txBody>
              <a:bodyPr wrap="square" rtlCol="0">
                <a:spAutoFit/>
              </a:bodyPr>
              <a:lstStyle/>
              <a:p>
                <a:pPr algn="ctr"/>
                <a:r>
                  <a:rPr lang="en-US" sz="700">
                    <a:solidFill>
                      <a:srgbClr val="7030A0"/>
                    </a:solidFill>
                  </a:rPr>
                  <a:t>R</a:t>
                </a:r>
              </a:p>
            </p:txBody>
          </p:sp>
          <p:sp>
            <p:nvSpPr>
              <p:cNvPr id="128" name="TextBox 127">
                <a:extLst>
                  <a:ext uri="{FF2B5EF4-FFF2-40B4-BE49-F238E27FC236}">
                    <a16:creationId xmlns:a16="http://schemas.microsoft.com/office/drawing/2014/main" id="{D6216ADE-AC62-49FB-8B48-C3C3A32EF1C3}"/>
                  </a:ext>
                </a:extLst>
              </p:cNvPr>
              <p:cNvSpPr txBox="1"/>
              <p:nvPr/>
            </p:nvSpPr>
            <p:spPr>
              <a:xfrm>
                <a:off x="5066216" y="4865725"/>
                <a:ext cx="274320" cy="200055"/>
              </a:xfrm>
              <a:prstGeom prst="rect">
                <a:avLst/>
              </a:prstGeom>
              <a:noFill/>
            </p:spPr>
            <p:txBody>
              <a:bodyPr wrap="square" rtlCol="0">
                <a:spAutoFit/>
              </a:bodyPr>
              <a:lstStyle/>
              <a:p>
                <a:pPr algn="ctr"/>
                <a:r>
                  <a:rPr lang="en-US" sz="700">
                    <a:solidFill>
                      <a:srgbClr val="00B0F0"/>
                    </a:solidFill>
                  </a:rPr>
                  <a:t>S</a:t>
                </a:r>
              </a:p>
            </p:txBody>
          </p:sp>
          <p:sp>
            <p:nvSpPr>
              <p:cNvPr id="129" name="TextBox 128">
                <a:extLst>
                  <a:ext uri="{FF2B5EF4-FFF2-40B4-BE49-F238E27FC236}">
                    <a16:creationId xmlns:a16="http://schemas.microsoft.com/office/drawing/2014/main" id="{20CF3674-9CBC-4343-96BD-95FFA7541A4E}"/>
                  </a:ext>
                </a:extLst>
              </p:cNvPr>
              <p:cNvSpPr txBox="1"/>
              <p:nvPr/>
            </p:nvSpPr>
            <p:spPr>
              <a:xfrm>
                <a:off x="5066216" y="4968035"/>
                <a:ext cx="274320" cy="200055"/>
              </a:xfrm>
              <a:prstGeom prst="rect">
                <a:avLst/>
              </a:prstGeom>
              <a:noFill/>
            </p:spPr>
            <p:txBody>
              <a:bodyPr wrap="square" rtlCol="0">
                <a:spAutoFit/>
              </a:bodyPr>
              <a:lstStyle/>
              <a:p>
                <a:pPr algn="ctr"/>
                <a:r>
                  <a:rPr lang="en-US" sz="700">
                    <a:solidFill>
                      <a:srgbClr val="00B0F0"/>
                    </a:solidFill>
                  </a:rPr>
                  <a:t>S</a:t>
                </a:r>
              </a:p>
            </p:txBody>
          </p:sp>
        </p:grpSp>
        <p:cxnSp>
          <p:nvCxnSpPr>
            <p:cNvPr id="123" name="Straight Arrow Connector 122">
              <a:extLst>
                <a:ext uri="{FF2B5EF4-FFF2-40B4-BE49-F238E27FC236}">
                  <a16:creationId xmlns:a16="http://schemas.microsoft.com/office/drawing/2014/main" id="{70D853AA-B0E0-47BD-9580-CD9308CBEEA4}"/>
                </a:ext>
              </a:extLst>
            </p:cNvPr>
            <p:cNvCxnSpPr/>
            <p:nvPr/>
          </p:nvCxnSpPr>
          <p:spPr>
            <a:xfrm flipV="1">
              <a:off x="5046499" y="6204632"/>
              <a:ext cx="0" cy="304916"/>
            </a:xfrm>
            <a:prstGeom prst="straightConnector1">
              <a:avLst/>
            </a:prstGeom>
            <a:ln w="19050">
              <a:solidFill>
                <a:srgbClr val="7030A0"/>
              </a:solidFill>
              <a:headEnd type="none" w="med" len="med"/>
              <a:tailEnd type="arrow" w="sm" len="med"/>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8ADB0EE8-D757-4B9D-AD6D-1D066F3AD74E}"/>
              </a:ext>
            </a:extLst>
          </p:cNvPr>
          <p:cNvGrpSpPr/>
          <p:nvPr/>
        </p:nvGrpSpPr>
        <p:grpSpPr>
          <a:xfrm>
            <a:off x="6189930" y="5749883"/>
            <a:ext cx="790086" cy="737201"/>
            <a:chOff x="7415226" y="6100308"/>
            <a:chExt cx="790086" cy="737201"/>
          </a:xfrm>
        </p:grpSpPr>
        <p:grpSp>
          <p:nvGrpSpPr>
            <p:cNvPr id="153" name="Group 152">
              <a:extLst>
                <a:ext uri="{FF2B5EF4-FFF2-40B4-BE49-F238E27FC236}">
                  <a16:creationId xmlns:a16="http://schemas.microsoft.com/office/drawing/2014/main" id="{8A3C4621-8E57-464D-A67F-9A5E3FA234E8}"/>
                </a:ext>
              </a:extLst>
            </p:cNvPr>
            <p:cNvGrpSpPr/>
            <p:nvPr/>
          </p:nvGrpSpPr>
          <p:grpSpPr>
            <a:xfrm>
              <a:off x="7415226" y="6200842"/>
              <a:ext cx="522517" cy="509450"/>
              <a:chOff x="5573483" y="1672046"/>
              <a:chExt cx="522517" cy="509450"/>
            </a:xfrm>
          </p:grpSpPr>
          <p:cxnSp>
            <p:nvCxnSpPr>
              <p:cNvPr id="168" name="Straight Connector 167">
                <a:extLst>
                  <a:ext uri="{FF2B5EF4-FFF2-40B4-BE49-F238E27FC236}">
                    <a16:creationId xmlns:a16="http://schemas.microsoft.com/office/drawing/2014/main" id="{3CADA90F-050A-439D-B7BA-BBDB615D714F}"/>
                  </a:ext>
                </a:extLst>
              </p:cNvPr>
              <p:cNvCxnSpPr>
                <a:cxnSpLocks/>
              </p:cNvCxnSpPr>
              <p:nvPr/>
            </p:nvCxnSpPr>
            <p:spPr>
              <a:xfrm flipH="1">
                <a:off x="5921826" y="167204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26EB1FE-EE63-4AC8-B4EF-36CF07D5E72B}"/>
                  </a:ext>
                </a:extLst>
              </p:cNvPr>
              <p:cNvCxnSpPr>
                <a:cxnSpLocks/>
              </p:cNvCxnSpPr>
              <p:nvPr/>
            </p:nvCxnSpPr>
            <p:spPr>
              <a:xfrm flipH="1">
                <a:off x="5921826" y="178961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B76A62-8788-4D05-8F4E-69E185A71AEC}"/>
                  </a:ext>
                </a:extLst>
              </p:cNvPr>
              <p:cNvCxnSpPr>
                <a:cxnSpLocks/>
              </p:cNvCxnSpPr>
              <p:nvPr/>
            </p:nvCxnSpPr>
            <p:spPr>
              <a:xfrm flipH="1">
                <a:off x="5921826" y="188105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7EAC512-A5C3-40DC-86AE-7136AF62F6ED}"/>
                  </a:ext>
                </a:extLst>
              </p:cNvPr>
              <p:cNvCxnSpPr>
                <a:cxnSpLocks/>
              </p:cNvCxnSpPr>
              <p:nvPr/>
            </p:nvCxnSpPr>
            <p:spPr>
              <a:xfrm flipH="1">
                <a:off x="5921826" y="198990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8F468CF-9481-46F8-B4E3-1DA85B037374}"/>
                  </a:ext>
                </a:extLst>
              </p:cNvPr>
              <p:cNvCxnSpPr>
                <a:cxnSpLocks/>
              </p:cNvCxnSpPr>
              <p:nvPr/>
            </p:nvCxnSpPr>
            <p:spPr>
              <a:xfrm flipH="1">
                <a:off x="5921826" y="208134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07ACEEB-F87C-47AA-BA60-0FF5667592FC}"/>
                  </a:ext>
                </a:extLst>
              </p:cNvPr>
              <p:cNvCxnSpPr>
                <a:cxnSpLocks/>
              </p:cNvCxnSpPr>
              <p:nvPr/>
            </p:nvCxnSpPr>
            <p:spPr>
              <a:xfrm flipH="1">
                <a:off x="5921826" y="218149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97F449B-6945-4772-9519-89ED407CC6CE}"/>
                  </a:ext>
                </a:extLst>
              </p:cNvPr>
              <p:cNvCxnSpPr>
                <a:cxnSpLocks/>
              </p:cNvCxnSpPr>
              <p:nvPr/>
            </p:nvCxnSpPr>
            <p:spPr>
              <a:xfrm flipH="1">
                <a:off x="5747652" y="1719945"/>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22E286F-10CE-4852-90A0-338DF48E7E2F}"/>
                  </a:ext>
                </a:extLst>
              </p:cNvPr>
              <p:cNvCxnSpPr>
                <a:cxnSpLocks/>
              </p:cNvCxnSpPr>
              <p:nvPr/>
            </p:nvCxnSpPr>
            <p:spPr>
              <a:xfrm flipH="1">
                <a:off x="5747652" y="1928950"/>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8DBDC40-F89B-4234-9750-42B7160BBEB5}"/>
                  </a:ext>
                </a:extLst>
              </p:cNvPr>
              <p:cNvCxnSpPr>
                <a:cxnSpLocks/>
              </p:cNvCxnSpPr>
              <p:nvPr/>
            </p:nvCxnSpPr>
            <p:spPr>
              <a:xfrm flipH="1">
                <a:off x="5747652"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88B3B20-2D8C-478D-B3A4-3EFA36ECD96F}"/>
                  </a:ext>
                </a:extLst>
              </p:cNvPr>
              <p:cNvCxnSpPr>
                <a:cxnSpLocks/>
              </p:cNvCxnSpPr>
              <p:nvPr/>
            </p:nvCxnSpPr>
            <p:spPr>
              <a:xfrm>
                <a:off x="5921826" y="1672046"/>
                <a:ext cx="0" cy="117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D8E4C67-7541-4304-934F-6004EE7AAE01}"/>
                  </a:ext>
                </a:extLst>
              </p:cNvPr>
              <p:cNvCxnSpPr>
                <a:cxnSpLocks/>
              </p:cNvCxnSpPr>
              <p:nvPr/>
            </p:nvCxnSpPr>
            <p:spPr>
              <a:xfrm>
                <a:off x="5921826" y="1881051"/>
                <a:ext cx="0" cy="1088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BD6250-3B78-4C3C-871F-2B784E251049}"/>
                  </a:ext>
                </a:extLst>
              </p:cNvPr>
              <p:cNvCxnSpPr>
                <a:cxnSpLocks/>
              </p:cNvCxnSpPr>
              <p:nvPr/>
            </p:nvCxnSpPr>
            <p:spPr>
              <a:xfrm>
                <a:off x="5921826" y="2081348"/>
                <a:ext cx="0" cy="1001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F467929-BEBF-46FE-BA1C-4ADFEA6641B8}"/>
                  </a:ext>
                </a:extLst>
              </p:cNvPr>
              <p:cNvCxnSpPr/>
              <p:nvPr/>
            </p:nvCxnSpPr>
            <p:spPr>
              <a:xfrm flipV="1">
                <a:off x="5747652" y="1719945"/>
                <a:ext cx="0" cy="2090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43004548-3C17-4ED2-A1F3-1C6A2E832AC1}"/>
                  </a:ext>
                </a:extLst>
              </p:cNvPr>
              <p:cNvCxnSpPr>
                <a:cxnSpLocks/>
              </p:cNvCxnSpPr>
              <p:nvPr/>
            </p:nvCxnSpPr>
            <p:spPr>
              <a:xfrm flipH="1">
                <a:off x="5573483" y="18244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B323783-412C-4B08-951F-CE889D9DB329}"/>
                  </a:ext>
                </a:extLst>
              </p:cNvPr>
              <p:cNvCxnSpPr>
                <a:cxnSpLocks/>
              </p:cNvCxnSpPr>
              <p:nvPr/>
            </p:nvCxnSpPr>
            <p:spPr>
              <a:xfrm flipH="1">
                <a:off x="5573483"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3D2617B-BA49-4D3E-8669-75B3A2FEC1CC}"/>
                  </a:ext>
                </a:extLst>
              </p:cNvPr>
              <p:cNvCxnSpPr/>
              <p:nvPr/>
            </p:nvCxnSpPr>
            <p:spPr>
              <a:xfrm>
                <a:off x="5573483" y="1824447"/>
                <a:ext cx="0" cy="3048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DE5E8D86-C443-4B40-B0AF-2F707C8D7396}"/>
                </a:ext>
              </a:extLst>
            </p:cNvPr>
            <p:cNvGrpSpPr/>
            <p:nvPr/>
          </p:nvGrpSpPr>
          <p:grpSpPr>
            <a:xfrm>
              <a:off x="8068152" y="6156918"/>
              <a:ext cx="137160" cy="603070"/>
              <a:chOff x="5259968" y="4513095"/>
              <a:chExt cx="137160" cy="603070"/>
            </a:xfrm>
          </p:grpSpPr>
          <p:sp>
            <p:nvSpPr>
              <p:cNvPr id="165" name="Arrow: Pentagon 164">
                <a:extLst>
                  <a:ext uri="{FF2B5EF4-FFF2-40B4-BE49-F238E27FC236}">
                    <a16:creationId xmlns:a16="http://schemas.microsoft.com/office/drawing/2014/main" id="{D38F75BE-6AC0-4A1C-B01C-7F8F3744E827}"/>
                  </a:ext>
                </a:extLst>
              </p:cNvPr>
              <p:cNvSpPr/>
              <p:nvPr/>
            </p:nvSpPr>
            <p:spPr>
              <a:xfrm>
                <a:off x="5259968" y="502472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row: Pentagon 165">
                <a:extLst>
                  <a:ext uri="{FF2B5EF4-FFF2-40B4-BE49-F238E27FC236}">
                    <a16:creationId xmlns:a16="http://schemas.microsoft.com/office/drawing/2014/main" id="{972733EF-55F0-4941-837B-2AD47F6EA03F}"/>
                  </a:ext>
                </a:extLst>
              </p:cNvPr>
              <p:cNvSpPr/>
              <p:nvPr/>
            </p:nvSpPr>
            <p:spPr>
              <a:xfrm>
                <a:off x="5259968" y="482007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Pentagon 166">
                <a:extLst>
                  <a:ext uri="{FF2B5EF4-FFF2-40B4-BE49-F238E27FC236}">
                    <a16:creationId xmlns:a16="http://schemas.microsoft.com/office/drawing/2014/main" id="{70027EC8-3C39-45FE-BBC8-0A09D33AE8EE}"/>
                  </a:ext>
                </a:extLst>
              </p:cNvPr>
              <p:cNvSpPr/>
              <p:nvPr/>
            </p:nvSpPr>
            <p:spPr>
              <a:xfrm>
                <a:off x="5259968" y="451309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1F61F4B6-2448-42F8-9557-AE3CD81EC530}"/>
                </a:ext>
              </a:extLst>
            </p:cNvPr>
            <p:cNvGrpSpPr/>
            <p:nvPr/>
          </p:nvGrpSpPr>
          <p:grpSpPr>
            <a:xfrm>
              <a:off x="7856983" y="6100308"/>
              <a:ext cx="274320" cy="711605"/>
              <a:chOff x="5066216" y="4456485"/>
              <a:chExt cx="274320" cy="711605"/>
            </a:xfrm>
          </p:grpSpPr>
          <p:sp>
            <p:nvSpPr>
              <p:cNvPr id="159" name="TextBox 158">
                <a:extLst>
                  <a:ext uri="{FF2B5EF4-FFF2-40B4-BE49-F238E27FC236}">
                    <a16:creationId xmlns:a16="http://schemas.microsoft.com/office/drawing/2014/main" id="{847FC1D1-4B22-40F4-B566-06F0C77D06DB}"/>
                  </a:ext>
                </a:extLst>
              </p:cNvPr>
              <p:cNvSpPr txBox="1"/>
              <p:nvPr/>
            </p:nvSpPr>
            <p:spPr>
              <a:xfrm>
                <a:off x="5066216" y="4456485"/>
                <a:ext cx="274320" cy="200055"/>
              </a:xfrm>
              <a:prstGeom prst="rect">
                <a:avLst/>
              </a:prstGeom>
              <a:noFill/>
            </p:spPr>
            <p:txBody>
              <a:bodyPr wrap="square" rtlCol="0">
                <a:spAutoFit/>
              </a:bodyPr>
              <a:lstStyle/>
              <a:p>
                <a:pPr algn="ctr"/>
                <a:r>
                  <a:rPr lang="en-US" sz="700">
                    <a:solidFill>
                      <a:srgbClr val="7030A0"/>
                    </a:solidFill>
                  </a:rPr>
                  <a:t>R</a:t>
                </a:r>
              </a:p>
            </p:txBody>
          </p:sp>
          <p:sp>
            <p:nvSpPr>
              <p:cNvPr id="160" name="TextBox 159">
                <a:extLst>
                  <a:ext uri="{FF2B5EF4-FFF2-40B4-BE49-F238E27FC236}">
                    <a16:creationId xmlns:a16="http://schemas.microsoft.com/office/drawing/2014/main" id="{45C71A4A-479C-4D4F-9D01-EEA6CB964FF6}"/>
                  </a:ext>
                </a:extLst>
              </p:cNvPr>
              <p:cNvSpPr txBox="1"/>
              <p:nvPr/>
            </p:nvSpPr>
            <p:spPr>
              <a:xfrm>
                <a:off x="5066216" y="4661105"/>
                <a:ext cx="274320" cy="200055"/>
              </a:xfrm>
              <a:prstGeom prst="rect">
                <a:avLst/>
              </a:prstGeom>
              <a:noFill/>
            </p:spPr>
            <p:txBody>
              <a:bodyPr wrap="square" rtlCol="0">
                <a:spAutoFit/>
              </a:bodyPr>
              <a:lstStyle/>
              <a:p>
                <a:pPr algn="ctr"/>
                <a:r>
                  <a:rPr lang="en-US" sz="700">
                    <a:solidFill>
                      <a:srgbClr val="00B0F0"/>
                    </a:solidFill>
                  </a:rPr>
                  <a:t>S</a:t>
                </a:r>
              </a:p>
            </p:txBody>
          </p:sp>
          <p:sp>
            <p:nvSpPr>
              <p:cNvPr id="161" name="TextBox 160">
                <a:extLst>
                  <a:ext uri="{FF2B5EF4-FFF2-40B4-BE49-F238E27FC236}">
                    <a16:creationId xmlns:a16="http://schemas.microsoft.com/office/drawing/2014/main" id="{968780DA-739A-4047-BDD3-8F12FE2CC5CE}"/>
                  </a:ext>
                </a:extLst>
              </p:cNvPr>
              <p:cNvSpPr txBox="1"/>
              <p:nvPr/>
            </p:nvSpPr>
            <p:spPr>
              <a:xfrm>
                <a:off x="5066216" y="4558795"/>
                <a:ext cx="274320" cy="200055"/>
              </a:xfrm>
              <a:prstGeom prst="rect">
                <a:avLst/>
              </a:prstGeom>
              <a:noFill/>
            </p:spPr>
            <p:txBody>
              <a:bodyPr wrap="square" rtlCol="0">
                <a:spAutoFit/>
              </a:bodyPr>
              <a:lstStyle/>
              <a:p>
                <a:pPr algn="ctr"/>
                <a:r>
                  <a:rPr lang="en-US" sz="700">
                    <a:solidFill>
                      <a:srgbClr val="00B0F0"/>
                    </a:solidFill>
                  </a:rPr>
                  <a:t>S</a:t>
                </a:r>
              </a:p>
            </p:txBody>
          </p:sp>
          <p:sp>
            <p:nvSpPr>
              <p:cNvPr id="162" name="TextBox 161">
                <a:extLst>
                  <a:ext uri="{FF2B5EF4-FFF2-40B4-BE49-F238E27FC236}">
                    <a16:creationId xmlns:a16="http://schemas.microsoft.com/office/drawing/2014/main" id="{51B51453-7620-4D96-87E2-98FD11F7656B}"/>
                  </a:ext>
                </a:extLst>
              </p:cNvPr>
              <p:cNvSpPr txBox="1"/>
              <p:nvPr/>
            </p:nvSpPr>
            <p:spPr>
              <a:xfrm>
                <a:off x="5066216" y="4763415"/>
                <a:ext cx="274320" cy="200055"/>
              </a:xfrm>
              <a:prstGeom prst="rect">
                <a:avLst/>
              </a:prstGeom>
              <a:noFill/>
            </p:spPr>
            <p:txBody>
              <a:bodyPr wrap="square" rtlCol="0">
                <a:spAutoFit/>
              </a:bodyPr>
              <a:lstStyle/>
              <a:p>
                <a:pPr algn="ctr"/>
                <a:r>
                  <a:rPr lang="en-US" sz="700">
                    <a:solidFill>
                      <a:srgbClr val="7030A0"/>
                    </a:solidFill>
                  </a:rPr>
                  <a:t>R</a:t>
                </a:r>
              </a:p>
            </p:txBody>
          </p:sp>
          <p:sp>
            <p:nvSpPr>
              <p:cNvPr id="163" name="TextBox 162">
                <a:extLst>
                  <a:ext uri="{FF2B5EF4-FFF2-40B4-BE49-F238E27FC236}">
                    <a16:creationId xmlns:a16="http://schemas.microsoft.com/office/drawing/2014/main" id="{99C7F2A4-7B07-4E50-B554-F0A2C6C71053}"/>
                  </a:ext>
                </a:extLst>
              </p:cNvPr>
              <p:cNvSpPr txBox="1"/>
              <p:nvPr/>
            </p:nvSpPr>
            <p:spPr>
              <a:xfrm>
                <a:off x="5066216" y="4865725"/>
                <a:ext cx="274320" cy="200055"/>
              </a:xfrm>
              <a:prstGeom prst="rect">
                <a:avLst/>
              </a:prstGeom>
              <a:noFill/>
            </p:spPr>
            <p:txBody>
              <a:bodyPr wrap="square" rtlCol="0">
                <a:spAutoFit/>
              </a:bodyPr>
              <a:lstStyle/>
              <a:p>
                <a:pPr algn="ctr"/>
                <a:r>
                  <a:rPr lang="en-US" sz="700">
                    <a:solidFill>
                      <a:srgbClr val="00B0F0"/>
                    </a:solidFill>
                  </a:rPr>
                  <a:t>S</a:t>
                </a:r>
              </a:p>
            </p:txBody>
          </p:sp>
          <p:sp>
            <p:nvSpPr>
              <p:cNvPr id="164" name="TextBox 163">
                <a:extLst>
                  <a:ext uri="{FF2B5EF4-FFF2-40B4-BE49-F238E27FC236}">
                    <a16:creationId xmlns:a16="http://schemas.microsoft.com/office/drawing/2014/main" id="{40DEB080-0708-4B0C-A074-23B9F4A34DDE}"/>
                  </a:ext>
                </a:extLst>
              </p:cNvPr>
              <p:cNvSpPr txBox="1"/>
              <p:nvPr/>
            </p:nvSpPr>
            <p:spPr>
              <a:xfrm>
                <a:off x="5066216" y="4968035"/>
                <a:ext cx="274320" cy="200055"/>
              </a:xfrm>
              <a:prstGeom prst="rect">
                <a:avLst/>
              </a:prstGeom>
              <a:noFill/>
            </p:spPr>
            <p:txBody>
              <a:bodyPr wrap="square" rtlCol="0">
                <a:spAutoFit/>
              </a:bodyPr>
              <a:lstStyle/>
              <a:p>
                <a:pPr algn="ctr"/>
                <a:r>
                  <a:rPr lang="en-US" sz="700">
                    <a:solidFill>
                      <a:srgbClr val="7030A0"/>
                    </a:solidFill>
                  </a:rPr>
                  <a:t>R</a:t>
                </a:r>
              </a:p>
            </p:txBody>
          </p:sp>
        </p:grpSp>
        <p:cxnSp>
          <p:nvCxnSpPr>
            <p:cNvPr id="156" name="Straight Arrow Connector 155">
              <a:extLst>
                <a:ext uri="{FF2B5EF4-FFF2-40B4-BE49-F238E27FC236}">
                  <a16:creationId xmlns:a16="http://schemas.microsoft.com/office/drawing/2014/main" id="{51DD6480-3AF7-4C5B-BEBB-F40940D0AECE}"/>
                </a:ext>
              </a:extLst>
            </p:cNvPr>
            <p:cNvCxnSpPr>
              <a:cxnSpLocks/>
            </p:cNvCxnSpPr>
            <p:nvPr/>
          </p:nvCxnSpPr>
          <p:spPr>
            <a:xfrm>
              <a:off x="7687927" y="6113902"/>
              <a:ext cx="151842" cy="88412"/>
            </a:xfrm>
            <a:prstGeom prst="straightConnector1">
              <a:avLst/>
            </a:prstGeom>
            <a:ln w="19050">
              <a:solidFill>
                <a:srgbClr val="7030A0"/>
              </a:solidFill>
              <a:headEnd type="none" w="med" len="med"/>
              <a:tailEnd type="arrow" w="sm"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7EE97E78-538B-4B16-A46F-F464A211C9FC}"/>
                </a:ext>
              </a:extLst>
            </p:cNvPr>
            <p:cNvCxnSpPr>
              <a:cxnSpLocks/>
            </p:cNvCxnSpPr>
            <p:nvPr/>
          </p:nvCxnSpPr>
          <p:spPr>
            <a:xfrm flipV="1">
              <a:off x="7716502" y="6716664"/>
              <a:ext cx="170892" cy="120845"/>
            </a:xfrm>
            <a:prstGeom prst="straightConnector1">
              <a:avLst/>
            </a:prstGeom>
            <a:ln w="19050">
              <a:solidFill>
                <a:srgbClr val="7030A0"/>
              </a:solidFill>
              <a:headEnd type="none" w="med" len="med"/>
              <a:tailEnd type="arrow" w="sm"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D65166E-49A9-4C2E-91D7-F8DE661C8295}"/>
                </a:ext>
              </a:extLst>
            </p:cNvPr>
            <p:cNvCxnSpPr>
              <a:cxnSpLocks/>
            </p:cNvCxnSpPr>
            <p:nvPr/>
          </p:nvCxnSpPr>
          <p:spPr>
            <a:xfrm>
              <a:off x="7856983" y="6228911"/>
              <a:ext cx="39656" cy="296930"/>
            </a:xfrm>
            <a:prstGeom prst="straightConnector1">
              <a:avLst/>
            </a:prstGeom>
            <a:ln w="19050">
              <a:solidFill>
                <a:srgbClr val="7030A0"/>
              </a:solidFill>
              <a:headEnd type="none" w="med" len="med"/>
              <a:tailEnd type="arrow" w="sm" len="med"/>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2CF3B5C6-9C05-425A-A2AA-44E2981B3992}"/>
              </a:ext>
            </a:extLst>
          </p:cNvPr>
          <p:cNvGrpSpPr/>
          <p:nvPr/>
        </p:nvGrpSpPr>
        <p:grpSpPr>
          <a:xfrm>
            <a:off x="1983694" y="5742807"/>
            <a:ext cx="747835" cy="711605"/>
            <a:chOff x="3208990" y="6093232"/>
            <a:chExt cx="747835" cy="711605"/>
          </a:xfrm>
        </p:grpSpPr>
        <p:grpSp>
          <p:nvGrpSpPr>
            <p:cNvPr id="185" name="Group 184">
              <a:extLst>
                <a:ext uri="{FF2B5EF4-FFF2-40B4-BE49-F238E27FC236}">
                  <a16:creationId xmlns:a16="http://schemas.microsoft.com/office/drawing/2014/main" id="{B6FA490A-D7F5-4B1C-B912-217D58A57665}"/>
                </a:ext>
              </a:extLst>
            </p:cNvPr>
            <p:cNvGrpSpPr/>
            <p:nvPr/>
          </p:nvGrpSpPr>
          <p:grpSpPr>
            <a:xfrm>
              <a:off x="3208990" y="6198663"/>
              <a:ext cx="522517" cy="509450"/>
              <a:chOff x="5573483" y="1672046"/>
              <a:chExt cx="522517" cy="509450"/>
            </a:xfrm>
          </p:grpSpPr>
          <p:cxnSp>
            <p:nvCxnSpPr>
              <p:cNvPr id="196" name="Straight Connector 195">
                <a:extLst>
                  <a:ext uri="{FF2B5EF4-FFF2-40B4-BE49-F238E27FC236}">
                    <a16:creationId xmlns:a16="http://schemas.microsoft.com/office/drawing/2014/main" id="{BEEB19D6-B855-4128-B5EA-51956BD61624}"/>
                  </a:ext>
                </a:extLst>
              </p:cNvPr>
              <p:cNvCxnSpPr>
                <a:cxnSpLocks/>
              </p:cNvCxnSpPr>
              <p:nvPr/>
            </p:nvCxnSpPr>
            <p:spPr>
              <a:xfrm flipH="1">
                <a:off x="5921826" y="167204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AA74A59-6FD7-4D9F-A4D9-80522C890C33}"/>
                  </a:ext>
                </a:extLst>
              </p:cNvPr>
              <p:cNvCxnSpPr>
                <a:cxnSpLocks/>
              </p:cNvCxnSpPr>
              <p:nvPr/>
            </p:nvCxnSpPr>
            <p:spPr>
              <a:xfrm flipH="1">
                <a:off x="5921826" y="178961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167CC60-4A4C-40E6-A34D-8DBA112726E6}"/>
                  </a:ext>
                </a:extLst>
              </p:cNvPr>
              <p:cNvCxnSpPr>
                <a:cxnSpLocks/>
              </p:cNvCxnSpPr>
              <p:nvPr/>
            </p:nvCxnSpPr>
            <p:spPr>
              <a:xfrm flipH="1">
                <a:off x="5921826" y="1881051"/>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08C6AC3-F7E0-49E7-AF30-14D54A6D62FE}"/>
                  </a:ext>
                </a:extLst>
              </p:cNvPr>
              <p:cNvCxnSpPr>
                <a:cxnSpLocks/>
              </p:cNvCxnSpPr>
              <p:nvPr/>
            </p:nvCxnSpPr>
            <p:spPr>
              <a:xfrm flipH="1">
                <a:off x="5921826" y="198990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D28C7A4-B3D5-4E6D-8871-48B64A28FB1B}"/>
                  </a:ext>
                </a:extLst>
              </p:cNvPr>
              <p:cNvCxnSpPr>
                <a:cxnSpLocks/>
              </p:cNvCxnSpPr>
              <p:nvPr/>
            </p:nvCxnSpPr>
            <p:spPr>
              <a:xfrm flipH="1">
                <a:off x="5921826" y="2081348"/>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D36154-8B05-42C8-96E1-C72C223F942D}"/>
                  </a:ext>
                </a:extLst>
              </p:cNvPr>
              <p:cNvCxnSpPr>
                <a:cxnSpLocks/>
              </p:cNvCxnSpPr>
              <p:nvPr/>
            </p:nvCxnSpPr>
            <p:spPr>
              <a:xfrm flipH="1">
                <a:off x="5921826" y="2181496"/>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DF76A4A-21AB-4042-8867-D30348BE33CA}"/>
                  </a:ext>
                </a:extLst>
              </p:cNvPr>
              <p:cNvCxnSpPr>
                <a:cxnSpLocks/>
              </p:cNvCxnSpPr>
              <p:nvPr/>
            </p:nvCxnSpPr>
            <p:spPr>
              <a:xfrm flipH="1">
                <a:off x="5747652" y="1719945"/>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FD4C4AC-6FD3-4E93-9815-D3F01E9AA0ED}"/>
                  </a:ext>
                </a:extLst>
              </p:cNvPr>
              <p:cNvCxnSpPr>
                <a:cxnSpLocks/>
              </p:cNvCxnSpPr>
              <p:nvPr/>
            </p:nvCxnSpPr>
            <p:spPr>
              <a:xfrm flipH="1">
                <a:off x="5747652" y="1928950"/>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35A49A7-2D41-43AC-A406-BF7E2C3D398A}"/>
                  </a:ext>
                </a:extLst>
              </p:cNvPr>
              <p:cNvCxnSpPr>
                <a:cxnSpLocks/>
              </p:cNvCxnSpPr>
              <p:nvPr/>
            </p:nvCxnSpPr>
            <p:spPr>
              <a:xfrm flipH="1">
                <a:off x="5747652"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B9626CD-2511-4D1D-A8B3-3A671465BA11}"/>
                  </a:ext>
                </a:extLst>
              </p:cNvPr>
              <p:cNvCxnSpPr>
                <a:cxnSpLocks/>
              </p:cNvCxnSpPr>
              <p:nvPr/>
            </p:nvCxnSpPr>
            <p:spPr>
              <a:xfrm>
                <a:off x="5921826" y="1672046"/>
                <a:ext cx="0" cy="1175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11E7CE5-A0B9-4393-B3E9-A878F2243391}"/>
                  </a:ext>
                </a:extLst>
              </p:cNvPr>
              <p:cNvCxnSpPr>
                <a:cxnSpLocks/>
              </p:cNvCxnSpPr>
              <p:nvPr/>
            </p:nvCxnSpPr>
            <p:spPr>
              <a:xfrm>
                <a:off x="5921826" y="1881051"/>
                <a:ext cx="0" cy="1088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144C853-AC80-414C-8F2A-473675DB1800}"/>
                  </a:ext>
                </a:extLst>
              </p:cNvPr>
              <p:cNvCxnSpPr>
                <a:cxnSpLocks/>
              </p:cNvCxnSpPr>
              <p:nvPr/>
            </p:nvCxnSpPr>
            <p:spPr>
              <a:xfrm>
                <a:off x="5921826" y="2081348"/>
                <a:ext cx="0" cy="1001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23ECEFB-05DE-4CE7-AAE1-960CDAB5E43F}"/>
                  </a:ext>
                </a:extLst>
              </p:cNvPr>
              <p:cNvCxnSpPr/>
              <p:nvPr/>
            </p:nvCxnSpPr>
            <p:spPr>
              <a:xfrm flipV="1">
                <a:off x="5747652" y="1719945"/>
                <a:ext cx="0" cy="2090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2E8484F-1140-4707-BFA9-BE7A9D030154}"/>
                  </a:ext>
                </a:extLst>
              </p:cNvPr>
              <p:cNvCxnSpPr>
                <a:cxnSpLocks/>
              </p:cNvCxnSpPr>
              <p:nvPr/>
            </p:nvCxnSpPr>
            <p:spPr>
              <a:xfrm flipH="1">
                <a:off x="5573483" y="18244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B00FC3A-F6EF-42D7-9B9E-13E0D77F35FE}"/>
                  </a:ext>
                </a:extLst>
              </p:cNvPr>
              <p:cNvCxnSpPr>
                <a:cxnSpLocks/>
              </p:cNvCxnSpPr>
              <p:nvPr/>
            </p:nvCxnSpPr>
            <p:spPr>
              <a:xfrm flipH="1">
                <a:off x="5573483" y="2129247"/>
                <a:ext cx="1741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28C6806-928C-4902-9C06-17CA6B9F0939}"/>
                  </a:ext>
                </a:extLst>
              </p:cNvPr>
              <p:cNvCxnSpPr/>
              <p:nvPr/>
            </p:nvCxnSpPr>
            <p:spPr>
              <a:xfrm>
                <a:off x="5573483" y="1824447"/>
                <a:ext cx="0" cy="3048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31BA797A-105A-4EA9-BBD4-FE2EF06EFB66}"/>
                </a:ext>
              </a:extLst>
            </p:cNvPr>
            <p:cNvGrpSpPr/>
            <p:nvPr/>
          </p:nvGrpSpPr>
          <p:grpSpPr>
            <a:xfrm>
              <a:off x="3664921" y="6093232"/>
              <a:ext cx="274320" cy="711605"/>
              <a:chOff x="5066216" y="4456485"/>
              <a:chExt cx="274320" cy="711605"/>
            </a:xfrm>
          </p:grpSpPr>
          <p:sp>
            <p:nvSpPr>
              <p:cNvPr id="190" name="TextBox 189">
                <a:extLst>
                  <a:ext uri="{FF2B5EF4-FFF2-40B4-BE49-F238E27FC236}">
                    <a16:creationId xmlns:a16="http://schemas.microsoft.com/office/drawing/2014/main" id="{3B0F07FF-8BC2-4DDC-8246-A336600C3316}"/>
                  </a:ext>
                </a:extLst>
              </p:cNvPr>
              <p:cNvSpPr txBox="1"/>
              <p:nvPr/>
            </p:nvSpPr>
            <p:spPr>
              <a:xfrm>
                <a:off x="5066216" y="4456485"/>
                <a:ext cx="274320" cy="200055"/>
              </a:xfrm>
              <a:prstGeom prst="rect">
                <a:avLst/>
              </a:prstGeom>
              <a:noFill/>
            </p:spPr>
            <p:txBody>
              <a:bodyPr wrap="square" rtlCol="0">
                <a:spAutoFit/>
              </a:bodyPr>
              <a:lstStyle/>
              <a:p>
                <a:pPr algn="ctr"/>
                <a:r>
                  <a:rPr lang="en-US" sz="700">
                    <a:solidFill>
                      <a:srgbClr val="7030A0"/>
                    </a:solidFill>
                  </a:rPr>
                  <a:t>R</a:t>
                </a:r>
              </a:p>
            </p:txBody>
          </p:sp>
          <p:sp>
            <p:nvSpPr>
              <p:cNvPr id="191" name="TextBox 190">
                <a:extLst>
                  <a:ext uri="{FF2B5EF4-FFF2-40B4-BE49-F238E27FC236}">
                    <a16:creationId xmlns:a16="http://schemas.microsoft.com/office/drawing/2014/main" id="{8F00A91B-FA24-483D-9AEB-64AE57B9AF6E}"/>
                  </a:ext>
                </a:extLst>
              </p:cNvPr>
              <p:cNvSpPr txBox="1"/>
              <p:nvPr/>
            </p:nvSpPr>
            <p:spPr>
              <a:xfrm>
                <a:off x="5066216" y="4661105"/>
                <a:ext cx="274320" cy="200055"/>
              </a:xfrm>
              <a:prstGeom prst="rect">
                <a:avLst/>
              </a:prstGeom>
              <a:noFill/>
            </p:spPr>
            <p:txBody>
              <a:bodyPr wrap="square" rtlCol="0">
                <a:spAutoFit/>
              </a:bodyPr>
              <a:lstStyle/>
              <a:p>
                <a:pPr algn="ctr"/>
                <a:r>
                  <a:rPr lang="en-US" sz="700">
                    <a:solidFill>
                      <a:srgbClr val="00B0F0"/>
                    </a:solidFill>
                  </a:rPr>
                  <a:t>S</a:t>
                </a:r>
              </a:p>
            </p:txBody>
          </p:sp>
          <p:sp>
            <p:nvSpPr>
              <p:cNvPr id="192" name="TextBox 191">
                <a:extLst>
                  <a:ext uri="{FF2B5EF4-FFF2-40B4-BE49-F238E27FC236}">
                    <a16:creationId xmlns:a16="http://schemas.microsoft.com/office/drawing/2014/main" id="{0EDCF8C8-4A95-42F7-BC89-20EABD990696}"/>
                  </a:ext>
                </a:extLst>
              </p:cNvPr>
              <p:cNvSpPr txBox="1"/>
              <p:nvPr/>
            </p:nvSpPr>
            <p:spPr>
              <a:xfrm>
                <a:off x="5066216" y="4558795"/>
                <a:ext cx="274320" cy="200055"/>
              </a:xfrm>
              <a:prstGeom prst="rect">
                <a:avLst/>
              </a:prstGeom>
              <a:noFill/>
            </p:spPr>
            <p:txBody>
              <a:bodyPr wrap="square" rtlCol="0">
                <a:spAutoFit/>
              </a:bodyPr>
              <a:lstStyle/>
              <a:p>
                <a:pPr algn="ctr"/>
                <a:r>
                  <a:rPr lang="en-US" sz="700">
                    <a:solidFill>
                      <a:srgbClr val="7030A0"/>
                    </a:solidFill>
                  </a:rPr>
                  <a:t>R</a:t>
                </a:r>
              </a:p>
            </p:txBody>
          </p:sp>
          <p:sp>
            <p:nvSpPr>
              <p:cNvPr id="193" name="TextBox 192">
                <a:extLst>
                  <a:ext uri="{FF2B5EF4-FFF2-40B4-BE49-F238E27FC236}">
                    <a16:creationId xmlns:a16="http://schemas.microsoft.com/office/drawing/2014/main" id="{22989703-73E8-42B5-ADA0-297623520E52}"/>
                  </a:ext>
                </a:extLst>
              </p:cNvPr>
              <p:cNvSpPr txBox="1"/>
              <p:nvPr/>
            </p:nvSpPr>
            <p:spPr>
              <a:xfrm>
                <a:off x="5066216" y="4763415"/>
                <a:ext cx="274320" cy="200055"/>
              </a:xfrm>
              <a:prstGeom prst="rect">
                <a:avLst/>
              </a:prstGeom>
              <a:noFill/>
            </p:spPr>
            <p:txBody>
              <a:bodyPr wrap="square" rtlCol="0">
                <a:spAutoFit/>
              </a:bodyPr>
              <a:lstStyle/>
              <a:p>
                <a:pPr algn="ctr"/>
                <a:r>
                  <a:rPr lang="en-US" sz="700">
                    <a:solidFill>
                      <a:srgbClr val="00B0F0"/>
                    </a:solidFill>
                  </a:rPr>
                  <a:t>S</a:t>
                </a:r>
              </a:p>
            </p:txBody>
          </p:sp>
          <p:sp>
            <p:nvSpPr>
              <p:cNvPr id="194" name="TextBox 193">
                <a:extLst>
                  <a:ext uri="{FF2B5EF4-FFF2-40B4-BE49-F238E27FC236}">
                    <a16:creationId xmlns:a16="http://schemas.microsoft.com/office/drawing/2014/main" id="{23B0CC44-0F61-40ED-BA12-FFCBB6A2D7FC}"/>
                  </a:ext>
                </a:extLst>
              </p:cNvPr>
              <p:cNvSpPr txBox="1"/>
              <p:nvPr/>
            </p:nvSpPr>
            <p:spPr>
              <a:xfrm>
                <a:off x="5066216" y="4865725"/>
                <a:ext cx="274320" cy="200055"/>
              </a:xfrm>
              <a:prstGeom prst="rect">
                <a:avLst/>
              </a:prstGeom>
              <a:noFill/>
            </p:spPr>
            <p:txBody>
              <a:bodyPr wrap="square" rtlCol="0">
                <a:spAutoFit/>
              </a:bodyPr>
              <a:lstStyle/>
              <a:p>
                <a:pPr algn="ctr"/>
                <a:r>
                  <a:rPr lang="en-US" sz="700">
                    <a:solidFill>
                      <a:srgbClr val="00B0F0"/>
                    </a:solidFill>
                  </a:rPr>
                  <a:t>S</a:t>
                </a:r>
              </a:p>
            </p:txBody>
          </p:sp>
          <p:sp>
            <p:nvSpPr>
              <p:cNvPr id="195" name="TextBox 194">
                <a:extLst>
                  <a:ext uri="{FF2B5EF4-FFF2-40B4-BE49-F238E27FC236}">
                    <a16:creationId xmlns:a16="http://schemas.microsoft.com/office/drawing/2014/main" id="{808F06B6-C6A4-44AD-A060-2F4F6D2014A4}"/>
                  </a:ext>
                </a:extLst>
              </p:cNvPr>
              <p:cNvSpPr txBox="1"/>
              <p:nvPr/>
            </p:nvSpPr>
            <p:spPr>
              <a:xfrm>
                <a:off x="5066216" y="4968035"/>
                <a:ext cx="274320" cy="200055"/>
              </a:xfrm>
              <a:prstGeom prst="rect">
                <a:avLst/>
              </a:prstGeom>
              <a:noFill/>
            </p:spPr>
            <p:txBody>
              <a:bodyPr wrap="square" rtlCol="0">
                <a:spAutoFit/>
              </a:bodyPr>
              <a:lstStyle/>
              <a:p>
                <a:pPr algn="ctr"/>
                <a:r>
                  <a:rPr lang="en-US" sz="700">
                    <a:solidFill>
                      <a:srgbClr val="00B0F0"/>
                    </a:solidFill>
                  </a:rPr>
                  <a:t>S</a:t>
                </a:r>
              </a:p>
            </p:txBody>
          </p:sp>
        </p:grpSp>
        <p:sp>
          <p:nvSpPr>
            <p:cNvPr id="187" name="Flowchart: Decision 186">
              <a:extLst>
                <a:ext uri="{FF2B5EF4-FFF2-40B4-BE49-F238E27FC236}">
                  <a16:creationId xmlns:a16="http://schemas.microsoft.com/office/drawing/2014/main" id="{89C457CF-22C3-4CC2-87FF-08859C185F3F}"/>
                </a:ext>
              </a:extLst>
            </p:cNvPr>
            <p:cNvSpPr/>
            <p:nvPr/>
          </p:nvSpPr>
          <p:spPr>
            <a:xfrm>
              <a:off x="3423244" y="6204251"/>
              <a:ext cx="113205" cy="91462"/>
            </a:xfrm>
            <a:prstGeom prst="flowChartDecisi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Arrow: Chevron 187">
              <a:extLst>
                <a:ext uri="{FF2B5EF4-FFF2-40B4-BE49-F238E27FC236}">
                  <a16:creationId xmlns:a16="http://schemas.microsoft.com/office/drawing/2014/main" id="{6EA43E5D-EC08-4C51-A3CF-AC250E3C6DCA}"/>
                </a:ext>
              </a:extLst>
            </p:cNvPr>
            <p:cNvSpPr/>
            <p:nvPr/>
          </p:nvSpPr>
          <p:spPr>
            <a:xfrm rot="5400000">
              <a:off x="3861285" y="6122867"/>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 name="Arrow: Chevron 188">
              <a:extLst>
                <a:ext uri="{FF2B5EF4-FFF2-40B4-BE49-F238E27FC236}">
                  <a16:creationId xmlns:a16="http://schemas.microsoft.com/office/drawing/2014/main" id="{2D5ACA6E-5A6D-49E1-AC08-6AA65AB70C41}"/>
                </a:ext>
              </a:extLst>
            </p:cNvPr>
            <p:cNvSpPr/>
            <p:nvPr/>
          </p:nvSpPr>
          <p:spPr>
            <a:xfrm rot="5400000">
              <a:off x="3861285" y="6218117"/>
              <a:ext cx="95540" cy="95540"/>
            </a:xfrm>
            <a:prstGeom prst="chevron">
              <a:avLst>
                <a:gd name="adj" fmla="val 71212"/>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2" name="TextBox 211">
            <a:extLst>
              <a:ext uri="{FF2B5EF4-FFF2-40B4-BE49-F238E27FC236}">
                <a16:creationId xmlns:a16="http://schemas.microsoft.com/office/drawing/2014/main" id="{5C59B0B6-8787-47B6-821B-081A3810BC61}"/>
              </a:ext>
            </a:extLst>
          </p:cNvPr>
          <p:cNvSpPr txBox="1"/>
          <p:nvPr/>
        </p:nvSpPr>
        <p:spPr>
          <a:xfrm rot="20640000">
            <a:off x="6046896" y="2348626"/>
            <a:ext cx="1672043" cy="246221"/>
          </a:xfrm>
          <a:prstGeom prst="rect">
            <a:avLst/>
          </a:prstGeom>
          <a:noFill/>
        </p:spPr>
        <p:txBody>
          <a:bodyPr wrap="square" rtlCol="0">
            <a:spAutoFit/>
          </a:bodyPr>
          <a:lstStyle/>
          <a:p>
            <a:r>
              <a:rPr lang="en-US" sz="1000"/>
              <a:t>Abx inactivation</a:t>
            </a:r>
          </a:p>
        </p:txBody>
      </p:sp>
      <p:grpSp>
        <p:nvGrpSpPr>
          <p:cNvPr id="213" name="Group 212">
            <a:extLst>
              <a:ext uri="{FF2B5EF4-FFF2-40B4-BE49-F238E27FC236}">
                <a16:creationId xmlns:a16="http://schemas.microsoft.com/office/drawing/2014/main" id="{982537A2-4211-475D-94D1-7441AF3FDAE1}"/>
              </a:ext>
            </a:extLst>
          </p:cNvPr>
          <p:cNvGrpSpPr/>
          <p:nvPr/>
        </p:nvGrpSpPr>
        <p:grpSpPr>
          <a:xfrm>
            <a:off x="364733" y="1033194"/>
            <a:ext cx="6753682" cy="1876228"/>
            <a:chOff x="1590029" y="1383619"/>
            <a:chExt cx="6753682" cy="1876228"/>
          </a:xfrm>
        </p:grpSpPr>
        <p:sp>
          <p:nvSpPr>
            <p:cNvPr id="214" name="Rectangle 213">
              <a:extLst>
                <a:ext uri="{FF2B5EF4-FFF2-40B4-BE49-F238E27FC236}">
                  <a16:creationId xmlns:a16="http://schemas.microsoft.com/office/drawing/2014/main" id="{BA153B50-12EC-4755-805F-6561BCC8D7AD}"/>
                </a:ext>
              </a:extLst>
            </p:cNvPr>
            <p:cNvSpPr/>
            <p:nvPr/>
          </p:nvSpPr>
          <p:spPr>
            <a:xfrm>
              <a:off x="3566042" y="1597012"/>
              <a:ext cx="3808666" cy="880043"/>
            </a:xfrm>
            <a:prstGeom prst="rect">
              <a:avLst/>
            </a:prstGeom>
            <a:solidFill>
              <a:srgbClr val="E9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5" name="Arrow: Down 214">
              <a:extLst>
                <a:ext uri="{FF2B5EF4-FFF2-40B4-BE49-F238E27FC236}">
                  <a16:creationId xmlns:a16="http://schemas.microsoft.com/office/drawing/2014/main" id="{4F9FA7FF-1EE1-4F01-A0D0-A6E243BD02FB}"/>
                </a:ext>
              </a:extLst>
            </p:cNvPr>
            <p:cNvSpPr/>
            <p:nvPr/>
          </p:nvSpPr>
          <p:spPr>
            <a:xfrm rot="10800000">
              <a:off x="5000550" y="2201163"/>
              <a:ext cx="527203" cy="172137"/>
            </a:xfrm>
            <a:prstGeom prst="downArrow">
              <a:avLst/>
            </a:prstGeom>
            <a:solidFill>
              <a:srgbClr val="BDA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Down 215">
              <a:extLst>
                <a:ext uri="{FF2B5EF4-FFF2-40B4-BE49-F238E27FC236}">
                  <a16:creationId xmlns:a16="http://schemas.microsoft.com/office/drawing/2014/main" id="{49A07A6F-2308-4DA9-8B9E-2D7E691FB0D7}"/>
                </a:ext>
              </a:extLst>
            </p:cNvPr>
            <p:cNvSpPr/>
            <p:nvPr/>
          </p:nvSpPr>
          <p:spPr>
            <a:xfrm rot="10800000">
              <a:off x="5299182" y="1986032"/>
              <a:ext cx="527203" cy="387359"/>
            </a:xfrm>
            <a:prstGeom prst="downArrow">
              <a:avLst>
                <a:gd name="adj1" fmla="val 50000"/>
                <a:gd name="adj2" fmla="val 24427"/>
              </a:avLst>
            </a:prstGeom>
            <a:solidFill>
              <a:srgbClr val="BDA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Arrow: Down 216">
              <a:extLst>
                <a:ext uri="{FF2B5EF4-FFF2-40B4-BE49-F238E27FC236}">
                  <a16:creationId xmlns:a16="http://schemas.microsoft.com/office/drawing/2014/main" id="{60838039-913B-448F-894D-8DE73F74078A}"/>
                </a:ext>
              </a:extLst>
            </p:cNvPr>
            <p:cNvSpPr/>
            <p:nvPr/>
          </p:nvSpPr>
          <p:spPr>
            <a:xfrm rot="10800000">
              <a:off x="5589596" y="1773613"/>
              <a:ext cx="527203" cy="606922"/>
            </a:xfrm>
            <a:prstGeom prst="downArrow">
              <a:avLst>
                <a:gd name="adj1" fmla="val 50000"/>
                <a:gd name="adj2" fmla="val 18646"/>
              </a:avLst>
            </a:prstGeom>
            <a:solidFill>
              <a:srgbClr val="BDA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C99D2A5C-DB76-434A-A78F-04C459181528}"/>
                </a:ext>
              </a:extLst>
            </p:cNvPr>
            <p:cNvSpPr txBox="1"/>
            <p:nvPr/>
          </p:nvSpPr>
          <p:spPr>
            <a:xfrm>
              <a:off x="1590029" y="3013626"/>
              <a:ext cx="1143162" cy="246221"/>
            </a:xfrm>
            <a:prstGeom prst="rect">
              <a:avLst/>
            </a:prstGeom>
            <a:noFill/>
          </p:spPr>
          <p:txBody>
            <a:bodyPr wrap="square" rtlCol="0">
              <a:spAutoFit/>
            </a:bodyPr>
            <a:lstStyle/>
            <a:p>
              <a:r>
                <a:rPr lang="en-US" sz="1000" b="1" dirty="0"/>
                <a:t>AMR mechanisms</a:t>
              </a:r>
            </a:p>
          </p:txBody>
        </p:sp>
        <p:sp>
          <p:nvSpPr>
            <p:cNvPr id="219" name="TextBox 218">
              <a:extLst>
                <a:ext uri="{FF2B5EF4-FFF2-40B4-BE49-F238E27FC236}">
                  <a16:creationId xmlns:a16="http://schemas.microsoft.com/office/drawing/2014/main" id="{716AB297-F9B0-4353-97AC-98CFA21D7345}"/>
                </a:ext>
              </a:extLst>
            </p:cNvPr>
            <p:cNvSpPr txBox="1"/>
            <p:nvPr/>
          </p:nvSpPr>
          <p:spPr>
            <a:xfrm rot="20640000">
              <a:off x="5520950" y="2699051"/>
              <a:ext cx="1672043" cy="246221"/>
            </a:xfrm>
            <a:prstGeom prst="rect">
              <a:avLst/>
            </a:prstGeom>
            <a:noFill/>
          </p:spPr>
          <p:txBody>
            <a:bodyPr wrap="square" rtlCol="0">
              <a:spAutoFit/>
            </a:bodyPr>
            <a:lstStyle/>
            <a:p>
              <a:r>
                <a:rPr lang="en-US" sz="1000"/>
                <a:t>Efflux</a:t>
              </a:r>
            </a:p>
          </p:txBody>
        </p:sp>
        <p:sp>
          <p:nvSpPr>
            <p:cNvPr id="220" name="Oval 219">
              <a:extLst>
                <a:ext uri="{FF2B5EF4-FFF2-40B4-BE49-F238E27FC236}">
                  <a16:creationId xmlns:a16="http://schemas.microsoft.com/office/drawing/2014/main" id="{448C6019-CF24-4977-85B8-9A2CDDA86031}"/>
                </a:ext>
              </a:extLst>
            </p:cNvPr>
            <p:cNvSpPr/>
            <p:nvPr/>
          </p:nvSpPr>
          <p:spPr>
            <a:xfrm>
              <a:off x="3203588" y="3083168"/>
              <a:ext cx="122073" cy="122073"/>
            </a:xfrm>
            <a:prstGeom prst="ellipse">
              <a:avLst/>
            </a:prstGeom>
            <a:solidFill>
              <a:srgbClr val="F94DF9"/>
            </a:solidFill>
            <a:ln w="6350">
              <a:solidFill>
                <a:srgbClr val="AD45A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9E695C4-230E-4D87-B67B-08E31C920BE5}"/>
                </a:ext>
              </a:extLst>
            </p:cNvPr>
            <p:cNvSpPr/>
            <p:nvPr/>
          </p:nvSpPr>
          <p:spPr>
            <a:xfrm>
              <a:off x="3802217" y="3083168"/>
              <a:ext cx="122073" cy="122073"/>
            </a:xfrm>
            <a:prstGeom prst="ellipse">
              <a:avLst/>
            </a:prstGeom>
            <a:solidFill>
              <a:srgbClr val="F84ED8"/>
            </a:solidFill>
            <a:ln w="6350">
              <a:solidFill>
                <a:srgbClr val="B143A4"/>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ED1CE398-AE03-4DDE-A645-F61D45C25689}"/>
                </a:ext>
              </a:extLst>
            </p:cNvPr>
            <p:cNvSpPr/>
            <p:nvPr/>
          </p:nvSpPr>
          <p:spPr>
            <a:xfrm>
              <a:off x="4400846" y="3083168"/>
              <a:ext cx="122073" cy="122073"/>
            </a:xfrm>
            <a:prstGeom prst="ellipse">
              <a:avLst/>
            </a:prstGeom>
            <a:solidFill>
              <a:srgbClr val="F056B9"/>
            </a:solidFill>
            <a:ln w="6350">
              <a:solidFill>
                <a:srgbClr val="7F338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B7C040B-CF35-4CB0-B1BF-55C9C52604B1}"/>
                </a:ext>
              </a:extLst>
            </p:cNvPr>
            <p:cNvSpPr/>
            <p:nvPr/>
          </p:nvSpPr>
          <p:spPr>
            <a:xfrm>
              <a:off x="4999475" y="3083168"/>
              <a:ext cx="122073" cy="122073"/>
            </a:xfrm>
            <a:prstGeom prst="ellipse">
              <a:avLst/>
            </a:prstGeom>
            <a:solidFill>
              <a:srgbClr val="F056B9"/>
            </a:solidFill>
            <a:ln w="6350">
              <a:solidFill>
                <a:srgbClr val="7F338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F4B94BA5-5F55-407D-A1E9-3B73DBA78433}"/>
                </a:ext>
              </a:extLst>
            </p:cNvPr>
            <p:cNvSpPr/>
            <p:nvPr/>
          </p:nvSpPr>
          <p:spPr>
            <a:xfrm>
              <a:off x="5598104" y="3083168"/>
              <a:ext cx="122073" cy="122073"/>
            </a:xfrm>
            <a:prstGeom prst="ellipse">
              <a:avLst/>
            </a:prstGeom>
            <a:solidFill>
              <a:srgbClr val="E95D7B"/>
            </a:solidFill>
            <a:ln w="6350">
              <a:solidFill>
                <a:srgbClr val="A64E54"/>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6EE9183F-5D09-4BBD-B804-F5658153B4FC}"/>
                </a:ext>
              </a:extLst>
            </p:cNvPr>
            <p:cNvSpPr/>
            <p:nvPr/>
          </p:nvSpPr>
          <p:spPr>
            <a:xfrm>
              <a:off x="6196733" y="3083168"/>
              <a:ext cx="122073" cy="122073"/>
            </a:xfrm>
            <a:prstGeom prst="ellipse">
              <a:avLst/>
            </a:prstGeom>
            <a:solidFill>
              <a:srgbClr val="F65050"/>
            </a:solidFill>
            <a:ln w="6350">
              <a:solidFill>
                <a:srgbClr val="A94B4B"/>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F3D4572-1D7E-45C4-88A4-ADD3E27D0328}"/>
                </a:ext>
              </a:extLst>
            </p:cNvPr>
            <p:cNvSpPr/>
            <p:nvPr/>
          </p:nvSpPr>
          <p:spPr>
            <a:xfrm>
              <a:off x="6795362" y="3083168"/>
              <a:ext cx="122073" cy="122073"/>
            </a:xfrm>
            <a:prstGeom prst="ellipse">
              <a:avLst/>
            </a:prstGeom>
            <a:solidFill>
              <a:srgbClr val="F42020"/>
            </a:solidFill>
            <a:ln w="6350">
              <a:solidFill>
                <a:srgbClr val="975D5D"/>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5E571F57-6466-435D-AB52-4BE37CA3E461}"/>
                </a:ext>
              </a:extLst>
            </p:cNvPr>
            <p:cNvSpPr/>
            <p:nvPr/>
          </p:nvSpPr>
          <p:spPr>
            <a:xfrm>
              <a:off x="7393989" y="3083168"/>
              <a:ext cx="122073" cy="122073"/>
            </a:xfrm>
            <a:prstGeom prst="ellipse">
              <a:avLst/>
            </a:prstGeom>
            <a:solidFill>
              <a:srgbClr val="F20000"/>
            </a:solidFill>
            <a:ln w="6350">
              <a:solidFill>
                <a:srgbClr val="684848"/>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4AB1B52D-DAC1-42E2-8DD7-94232D30F4AD}"/>
                </a:ext>
              </a:extLst>
            </p:cNvPr>
            <p:cNvSpPr txBox="1"/>
            <p:nvPr/>
          </p:nvSpPr>
          <p:spPr>
            <a:xfrm>
              <a:off x="1590029" y="1542599"/>
              <a:ext cx="1092790" cy="246221"/>
            </a:xfrm>
            <a:prstGeom prst="rect">
              <a:avLst/>
            </a:prstGeom>
            <a:noFill/>
          </p:spPr>
          <p:txBody>
            <a:bodyPr wrap="square" rtlCol="0">
              <a:spAutoFit/>
            </a:bodyPr>
            <a:lstStyle/>
            <a:p>
              <a:r>
                <a:rPr lang="en-US" sz="1000" b="1" dirty="0"/>
                <a:t>Phenotypic</a:t>
              </a:r>
              <a:r>
                <a:rPr lang="ko-KR" altLang="en-US" sz="1000" b="1" dirty="0"/>
                <a:t> </a:t>
              </a:r>
              <a:r>
                <a:rPr lang="en-US" altLang="ko-KR" sz="1000" b="1" dirty="0"/>
                <a:t>AMR</a:t>
              </a:r>
              <a:endParaRPr lang="en-US" sz="1000" b="1" dirty="0"/>
            </a:p>
          </p:txBody>
        </p:sp>
        <p:cxnSp>
          <p:nvCxnSpPr>
            <p:cNvPr id="229" name="Straight Arrow Connector 228">
              <a:extLst>
                <a:ext uri="{FF2B5EF4-FFF2-40B4-BE49-F238E27FC236}">
                  <a16:creationId xmlns:a16="http://schemas.microsoft.com/office/drawing/2014/main" id="{F21062F5-3A7C-4075-AA12-20FC65A608BF}"/>
                </a:ext>
              </a:extLst>
            </p:cNvPr>
            <p:cNvCxnSpPr/>
            <p:nvPr/>
          </p:nvCxnSpPr>
          <p:spPr>
            <a:xfrm>
              <a:off x="3566042" y="1597012"/>
              <a:ext cx="3836364" cy="0"/>
            </a:xfrm>
            <a:prstGeom prst="straightConnector1">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E3A6DBB1-348A-4E25-83E0-4A2E3C204AF7}"/>
                </a:ext>
              </a:extLst>
            </p:cNvPr>
            <p:cNvSpPr txBox="1"/>
            <p:nvPr/>
          </p:nvSpPr>
          <p:spPr>
            <a:xfrm>
              <a:off x="4110829" y="1383619"/>
              <a:ext cx="3437164" cy="246221"/>
            </a:xfrm>
            <a:prstGeom prst="rect">
              <a:avLst/>
            </a:prstGeom>
            <a:noFill/>
          </p:spPr>
          <p:txBody>
            <a:bodyPr wrap="square" rtlCol="0">
              <a:spAutoFit/>
            </a:bodyPr>
            <a:lstStyle/>
            <a:p>
              <a:pPr algn="ctr"/>
              <a:r>
                <a:rPr lang="en-US" sz="1000"/>
                <a:t>Inhibitory concentration of an antibiotic for a bacterium</a:t>
              </a:r>
            </a:p>
          </p:txBody>
        </p:sp>
        <p:sp>
          <p:nvSpPr>
            <p:cNvPr id="231" name="TextBox 230">
              <a:extLst>
                <a:ext uri="{FF2B5EF4-FFF2-40B4-BE49-F238E27FC236}">
                  <a16:creationId xmlns:a16="http://schemas.microsoft.com/office/drawing/2014/main" id="{65BB99D2-2AB2-4ACD-9EA7-92D3F0FE4631}"/>
                </a:ext>
              </a:extLst>
            </p:cNvPr>
            <p:cNvSpPr txBox="1"/>
            <p:nvPr/>
          </p:nvSpPr>
          <p:spPr>
            <a:xfrm>
              <a:off x="3459353" y="1756867"/>
              <a:ext cx="835131" cy="400110"/>
            </a:xfrm>
            <a:prstGeom prst="rect">
              <a:avLst/>
            </a:prstGeom>
            <a:noFill/>
          </p:spPr>
          <p:txBody>
            <a:bodyPr wrap="square" rtlCol="0">
              <a:spAutoFit/>
            </a:bodyPr>
            <a:lstStyle/>
            <a:p>
              <a:pPr algn="ctr"/>
              <a:r>
                <a:rPr lang="en-US" sz="1000"/>
                <a:t>Antibiotic</a:t>
              </a:r>
            </a:p>
            <a:p>
              <a:pPr algn="ctr"/>
              <a:r>
                <a:rPr lang="en-US" sz="1000"/>
                <a:t>classes</a:t>
              </a:r>
            </a:p>
          </p:txBody>
        </p:sp>
        <p:cxnSp>
          <p:nvCxnSpPr>
            <p:cNvPr id="232" name="Straight Arrow Connector 231">
              <a:extLst>
                <a:ext uri="{FF2B5EF4-FFF2-40B4-BE49-F238E27FC236}">
                  <a16:creationId xmlns:a16="http://schemas.microsoft.com/office/drawing/2014/main" id="{3C08A6CA-501D-44DC-B4A5-A537666FEBC9}"/>
                </a:ext>
              </a:extLst>
            </p:cNvPr>
            <p:cNvCxnSpPr/>
            <p:nvPr/>
          </p:nvCxnSpPr>
          <p:spPr>
            <a:xfrm>
              <a:off x="5326678" y="1766469"/>
              <a:ext cx="1280160" cy="0"/>
            </a:xfrm>
            <a:prstGeom prst="straightConnector1">
              <a:avLst/>
            </a:prstGeom>
            <a:ln w="12700">
              <a:gradFill flip="none" rotWithShape="1">
                <a:gsLst>
                  <a:gs pos="0">
                    <a:srgbClr val="F42020"/>
                  </a:gs>
                  <a:gs pos="100000">
                    <a:srgbClr val="669900"/>
                  </a:gs>
                </a:gsLst>
                <a:lin ang="10800000" scaled="1"/>
                <a:tileRect/>
              </a:gradFill>
              <a:tailEnd type="triangle" w="sm"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CD157E9D-C995-45D2-BD4D-8CDC9598A5A1}"/>
                </a:ext>
              </a:extLst>
            </p:cNvPr>
            <p:cNvCxnSpPr/>
            <p:nvPr/>
          </p:nvCxnSpPr>
          <p:spPr>
            <a:xfrm>
              <a:off x="4952668" y="1960814"/>
              <a:ext cx="1280160" cy="0"/>
            </a:xfrm>
            <a:prstGeom prst="straightConnector1">
              <a:avLst/>
            </a:prstGeom>
            <a:ln w="12700">
              <a:gradFill flip="none" rotWithShape="1">
                <a:gsLst>
                  <a:gs pos="0">
                    <a:srgbClr val="F42020"/>
                  </a:gs>
                  <a:gs pos="100000">
                    <a:srgbClr val="669900"/>
                  </a:gs>
                </a:gsLst>
                <a:lin ang="10800000" scaled="1"/>
                <a:tileRect/>
              </a:gradFill>
              <a:tailEnd type="triangle" w="sm"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99332DB7-8285-4164-8FA2-5189BADEF42E}"/>
                </a:ext>
              </a:extLst>
            </p:cNvPr>
            <p:cNvCxnSpPr/>
            <p:nvPr/>
          </p:nvCxnSpPr>
          <p:spPr>
            <a:xfrm>
              <a:off x="4832733" y="2171937"/>
              <a:ext cx="1280160" cy="0"/>
            </a:xfrm>
            <a:prstGeom prst="straightConnector1">
              <a:avLst/>
            </a:prstGeom>
            <a:ln w="12700">
              <a:gradFill flip="none" rotWithShape="1">
                <a:gsLst>
                  <a:gs pos="0">
                    <a:srgbClr val="F42020"/>
                  </a:gs>
                  <a:gs pos="100000">
                    <a:srgbClr val="669900"/>
                  </a:gs>
                </a:gsLst>
                <a:lin ang="10800000" scaled="1"/>
                <a:tileRect/>
              </a:gradFill>
              <a:tailEnd type="triangle" w="sm" len="med"/>
            </a:ln>
          </p:spPr>
          <p:style>
            <a:lnRef idx="1">
              <a:schemeClr val="accent1"/>
            </a:lnRef>
            <a:fillRef idx="0">
              <a:schemeClr val="accent1"/>
            </a:fillRef>
            <a:effectRef idx="0">
              <a:schemeClr val="accent1"/>
            </a:effectRef>
            <a:fontRef idx="minor">
              <a:schemeClr val="tx1"/>
            </a:fontRef>
          </p:style>
        </p:cxnSp>
        <p:pic>
          <p:nvPicPr>
            <p:cNvPr id="235" name="Picture 234">
              <a:extLst>
                <a:ext uri="{FF2B5EF4-FFF2-40B4-BE49-F238E27FC236}">
                  <a16:creationId xmlns:a16="http://schemas.microsoft.com/office/drawing/2014/main" id="{FC067F8B-2D0D-4B72-99C7-89AB027A9F24}"/>
                </a:ext>
              </a:extLst>
            </p:cNvPr>
            <p:cNvPicPr>
              <a:picLocks noChangeAspect="1"/>
            </p:cNvPicPr>
            <p:nvPr/>
          </p:nvPicPr>
          <p:blipFill>
            <a:blip r:embed="rId2">
              <a:duotone>
                <a:schemeClr val="accent6">
                  <a:shade val="45000"/>
                  <a:satMod val="135000"/>
                </a:schemeClr>
                <a:prstClr val="white"/>
              </a:duotone>
            </a:blip>
            <a:stretch>
              <a:fillRect/>
            </a:stretch>
          </p:blipFill>
          <p:spPr>
            <a:xfrm>
              <a:off x="4435572" y="2075493"/>
              <a:ext cx="177655" cy="186765"/>
            </a:xfrm>
            <a:prstGeom prst="rect">
              <a:avLst/>
            </a:prstGeom>
          </p:spPr>
        </p:pic>
        <p:pic>
          <p:nvPicPr>
            <p:cNvPr id="236" name="Picture 235">
              <a:extLst>
                <a:ext uri="{FF2B5EF4-FFF2-40B4-BE49-F238E27FC236}">
                  <a16:creationId xmlns:a16="http://schemas.microsoft.com/office/drawing/2014/main" id="{7967C3A2-3655-4C68-B790-002B49ADE380}"/>
                </a:ext>
              </a:extLst>
            </p:cNvPr>
            <p:cNvPicPr>
              <a:picLocks noChangeAspect="1"/>
            </p:cNvPicPr>
            <p:nvPr/>
          </p:nvPicPr>
          <p:blipFill>
            <a:blip r:embed="rId3">
              <a:duotone>
                <a:schemeClr val="accent6">
                  <a:shade val="45000"/>
                  <a:satMod val="135000"/>
                </a:schemeClr>
                <a:prstClr val="white"/>
              </a:duotone>
            </a:blip>
            <a:stretch>
              <a:fillRect/>
            </a:stretch>
          </p:blipFill>
          <p:spPr>
            <a:xfrm>
              <a:off x="4708257" y="1660720"/>
              <a:ext cx="426693" cy="124886"/>
            </a:xfrm>
            <a:prstGeom prst="rect">
              <a:avLst/>
            </a:prstGeom>
          </p:spPr>
        </p:pic>
        <p:pic>
          <p:nvPicPr>
            <p:cNvPr id="237" name="Picture 236">
              <a:extLst>
                <a:ext uri="{FF2B5EF4-FFF2-40B4-BE49-F238E27FC236}">
                  <a16:creationId xmlns:a16="http://schemas.microsoft.com/office/drawing/2014/main" id="{12FAAD72-DB4A-4A10-A541-224FB7A72D1D}"/>
                </a:ext>
              </a:extLst>
            </p:cNvPr>
            <p:cNvPicPr>
              <a:picLocks noChangeAspect="1"/>
            </p:cNvPicPr>
            <p:nvPr/>
          </p:nvPicPr>
          <p:blipFill>
            <a:blip r:embed="rId4">
              <a:duotone>
                <a:schemeClr val="accent6">
                  <a:shade val="45000"/>
                  <a:satMod val="135000"/>
                </a:schemeClr>
                <a:prstClr val="white"/>
              </a:duotone>
            </a:blip>
            <a:stretch>
              <a:fillRect/>
            </a:stretch>
          </p:blipFill>
          <p:spPr>
            <a:xfrm>
              <a:off x="4418627" y="1843237"/>
              <a:ext cx="394435" cy="122087"/>
            </a:xfrm>
            <a:prstGeom prst="rect">
              <a:avLst/>
            </a:prstGeom>
          </p:spPr>
        </p:pic>
        <p:sp>
          <p:nvSpPr>
            <p:cNvPr id="238" name="TextBox 237">
              <a:extLst>
                <a:ext uri="{FF2B5EF4-FFF2-40B4-BE49-F238E27FC236}">
                  <a16:creationId xmlns:a16="http://schemas.microsoft.com/office/drawing/2014/main" id="{62C27049-9192-452B-B0F4-BF21897CE33E}"/>
                </a:ext>
              </a:extLst>
            </p:cNvPr>
            <p:cNvSpPr txBox="1"/>
            <p:nvPr/>
          </p:nvSpPr>
          <p:spPr>
            <a:xfrm>
              <a:off x="3593402" y="2273784"/>
              <a:ext cx="1147892" cy="246221"/>
            </a:xfrm>
            <a:prstGeom prst="rect">
              <a:avLst/>
            </a:prstGeom>
            <a:noFill/>
          </p:spPr>
          <p:txBody>
            <a:bodyPr wrap="square" rtlCol="0">
              <a:spAutoFit/>
            </a:bodyPr>
            <a:lstStyle/>
            <a:p>
              <a:r>
                <a:rPr lang="en-US" sz="1000" dirty="0">
                  <a:solidFill>
                    <a:srgbClr val="669900"/>
                  </a:solidFill>
                </a:rPr>
                <a:t>More susceptible</a:t>
              </a:r>
            </a:p>
          </p:txBody>
        </p:sp>
        <p:sp>
          <p:nvSpPr>
            <p:cNvPr id="239" name="TextBox 238">
              <a:extLst>
                <a:ext uri="{FF2B5EF4-FFF2-40B4-BE49-F238E27FC236}">
                  <a16:creationId xmlns:a16="http://schemas.microsoft.com/office/drawing/2014/main" id="{66D69D5D-E85D-4B45-A04A-623C27B970E1}"/>
                </a:ext>
              </a:extLst>
            </p:cNvPr>
            <p:cNvSpPr txBox="1"/>
            <p:nvPr/>
          </p:nvSpPr>
          <p:spPr>
            <a:xfrm>
              <a:off x="6415433" y="2259499"/>
              <a:ext cx="1053736" cy="246221"/>
            </a:xfrm>
            <a:prstGeom prst="rect">
              <a:avLst/>
            </a:prstGeom>
            <a:noFill/>
          </p:spPr>
          <p:txBody>
            <a:bodyPr wrap="square" rtlCol="0">
              <a:spAutoFit/>
            </a:bodyPr>
            <a:lstStyle/>
            <a:p>
              <a:r>
                <a:rPr lang="en-US" sz="1000">
                  <a:solidFill>
                    <a:srgbClr val="C00000"/>
                  </a:solidFill>
                </a:rPr>
                <a:t>Less susceptible</a:t>
              </a:r>
            </a:p>
          </p:txBody>
        </p:sp>
        <p:pic>
          <p:nvPicPr>
            <p:cNvPr id="240" name="Picture 239">
              <a:extLst>
                <a:ext uri="{FF2B5EF4-FFF2-40B4-BE49-F238E27FC236}">
                  <a16:creationId xmlns:a16="http://schemas.microsoft.com/office/drawing/2014/main" id="{9EAF14D9-207C-4FED-9B7F-83F9BC57F744}"/>
                </a:ext>
              </a:extLst>
            </p:cNvPr>
            <p:cNvPicPr>
              <a:picLocks noChangeAspect="1"/>
            </p:cNvPicPr>
            <p:nvPr/>
          </p:nvPicPr>
          <p:blipFill>
            <a:blip r:embed="rId2">
              <a:duotone>
                <a:schemeClr val="accent2">
                  <a:shade val="45000"/>
                  <a:satMod val="135000"/>
                </a:schemeClr>
                <a:prstClr val="white"/>
              </a:duotone>
            </a:blip>
            <a:stretch>
              <a:fillRect/>
            </a:stretch>
          </p:blipFill>
          <p:spPr>
            <a:xfrm>
              <a:off x="6286509" y="2091526"/>
              <a:ext cx="177655" cy="186765"/>
            </a:xfrm>
            <a:prstGeom prst="rect">
              <a:avLst/>
            </a:prstGeom>
          </p:spPr>
        </p:pic>
        <p:pic>
          <p:nvPicPr>
            <p:cNvPr id="241" name="Picture 240">
              <a:extLst>
                <a:ext uri="{FF2B5EF4-FFF2-40B4-BE49-F238E27FC236}">
                  <a16:creationId xmlns:a16="http://schemas.microsoft.com/office/drawing/2014/main" id="{4615EE8D-BE67-451D-9AA6-A4B4FB2E9C0A}"/>
                </a:ext>
              </a:extLst>
            </p:cNvPr>
            <p:cNvPicPr>
              <a:picLocks noChangeAspect="1"/>
            </p:cNvPicPr>
            <p:nvPr/>
          </p:nvPicPr>
          <p:blipFill>
            <a:blip r:embed="rId3">
              <a:duotone>
                <a:schemeClr val="accent2">
                  <a:shade val="45000"/>
                  <a:satMod val="135000"/>
                </a:schemeClr>
                <a:prstClr val="white"/>
              </a:duotone>
            </a:blip>
            <a:stretch>
              <a:fillRect/>
            </a:stretch>
          </p:blipFill>
          <p:spPr>
            <a:xfrm>
              <a:off x="6658254" y="1676753"/>
              <a:ext cx="426693" cy="124886"/>
            </a:xfrm>
            <a:prstGeom prst="rect">
              <a:avLst/>
            </a:prstGeom>
          </p:spPr>
        </p:pic>
        <p:pic>
          <p:nvPicPr>
            <p:cNvPr id="242" name="Picture 241">
              <a:extLst>
                <a:ext uri="{FF2B5EF4-FFF2-40B4-BE49-F238E27FC236}">
                  <a16:creationId xmlns:a16="http://schemas.microsoft.com/office/drawing/2014/main" id="{A7022994-69C8-4ADE-B4D3-402E26B36E4A}"/>
                </a:ext>
              </a:extLst>
            </p:cNvPr>
            <p:cNvPicPr>
              <a:picLocks noChangeAspect="1"/>
            </p:cNvPicPr>
            <p:nvPr/>
          </p:nvPicPr>
          <p:blipFill>
            <a:blip r:embed="rId4">
              <a:duotone>
                <a:schemeClr val="accent2">
                  <a:shade val="45000"/>
                  <a:satMod val="135000"/>
                </a:schemeClr>
                <a:prstClr val="white"/>
              </a:duotone>
            </a:blip>
            <a:stretch>
              <a:fillRect/>
            </a:stretch>
          </p:blipFill>
          <p:spPr>
            <a:xfrm>
              <a:off x="6368624" y="1859270"/>
              <a:ext cx="394435" cy="122087"/>
            </a:xfrm>
            <a:prstGeom prst="rect">
              <a:avLst/>
            </a:prstGeom>
          </p:spPr>
        </p:pic>
        <p:sp>
          <p:nvSpPr>
            <p:cNvPr id="243" name="Flowchart: Manual Operation 172">
              <a:extLst>
                <a:ext uri="{FF2B5EF4-FFF2-40B4-BE49-F238E27FC236}">
                  <a16:creationId xmlns:a16="http://schemas.microsoft.com/office/drawing/2014/main" id="{C6912F52-F883-4EEB-B574-8104F0489EE4}"/>
                </a:ext>
              </a:extLst>
            </p:cNvPr>
            <p:cNvSpPr/>
            <p:nvPr/>
          </p:nvSpPr>
          <p:spPr>
            <a:xfrm flipV="1">
              <a:off x="3725510" y="2362405"/>
              <a:ext cx="3716151" cy="36461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3558 w 10000"/>
                <a:gd name="connsiteY3" fmla="*/ 9785 h 10000"/>
                <a:gd name="connsiteX4" fmla="*/ 0 w 10000"/>
                <a:gd name="connsiteY4" fmla="*/ 0 h 10000"/>
                <a:gd name="connsiteX0" fmla="*/ 0 w 10000"/>
                <a:gd name="connsiteY0" fmla="*/ 0 h 9785"/>
                <a:gd name="connsiteX1" fmla="*/ 10000 w 10000"/>
                <a:gd name="connsiteY1" fmla="*/ 0 h 9785"/>
                <a:gd name="connsiteX2" fmla="*/ 5991 w 10000"/>
                <a:gd name="connsiteY2" fmla="*/ 9785 h 9785"/>
                <a:gd name="connsiteX3" fmla="*/ 3558 w 10000"/>
                <a:gd name="connsiteY3" fmla="*/ 9785 h 9785"/>
                <a:gd name="connsiteX4" fmla="*/ 0 w 10000"/>
                <a:gd name="connsiteY4" fmla="*/ 0 h 9785"/>
                <a:gd name="connsiteX0" fmla="*/ 0 w 10000"/>
                <a:gd name="connsiteY0" fmla="*/ 0 h 10000"/>
                <a:gd name="connsiteX1" fmla="*/ 10000 w 10000"/>
                <a:gd name="connsiteY1" fmla="*/ 0 h 10000"/>
                <a:gd name="connsiteX2" fmla="*/ 5991 w 10000"/>
                <a:gd name="connsiteY2" fmla="*/ 10000 h 10000"/>
                <a:gd name="connsiteX3" fmla="*/ 374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5991" y="10000"/>
                  </a:lnTo>
                  <a:lnTo>
                    <a:pt x="3743" y="10000"/>
                  </a:lnTo>
                  <a:lnTo>
                    <a:pt x="0" y="0"/>
                  </a:lnTo>
                  <a:close/>
                </a:path>
              </a:pathLst>
            </a:custGeom>
            <a:solidFill>
              <a:srgbClr val="BDA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4" name="TextBox 243">
              <a:extLst>
                <a:ext uri="{FF2B5EF4-FFF2-40B4-BE49-F238E27FC236}">
                  <a16:creationId xmlns:a16="http://schemas.microsoft.com/office/drawing/2014/main" id="{AD1A4753-15DC-4849-8149-10A4DC802BB3}"/>
                </a:ext>
              </a:extLst>
            </p:cNvPr>
            <p:cNvSpPr txBox="1"/>
            <p:nvPr/>
          </p:nvSpPr>
          <p:spPr>
            <a:xfrm rot="20640000">
              <a:off x="3669038" y="2699051"/>
              <a:ext cx="1672043" cy="246221"/>
            </a:xfrm>
            <a:prstGeom prst="rect">
              <a:avLst/>
            </a:prstGeom>
            <a:noFill/>
          </p:spPr>
          <p:txBody>
            <a:bodyPr wrap="square" rtlCol="0">
              <a:spAutoFit/>
            </a:bodyPr>
            <a:lstStyle/>
            <a:p>
              <a:r>
                <a:rPr lang="en-US" sz="1000"/>
                <a:t>Target overexpression</a:t>
              </a:r>
            </a:p>
          </p:txBody>
        </p:sp>
        <p:sp>
          <p:nvSpPr>
            <p:cNvPr id="245" name="TextBox 244">
              <a:extLst>
                <a:ext uri="{FF2B5EF4-FFF2-40B4-BE49-F238E27FC236}">
                  <a16:creationId xmlns:a16="http://schemas.microsoft.com/office/drawing/2014/main" id="{71B32DFB-841A-4B01-817A-FA52B00706D7}"/>
                </a:ext>
              </a:extLst>
            </p:cNvPr>
            <p:cNvSpPr txBox="1"/>
            <p:nvPr/>
          </p:nvSpPr>
          <p:spPr>
            <a:xfrm rot="20640000">
              <a:off x="4870090" y="2699051"/>
              <a:ext cx="1672043" cy="246221"/>
            </a:xfrm>
            <a:prstGeom prst="rect">
              <a:avLst/>
            </a:prstGeom>
            <a:noFill/>
          </p:spPr>
          <p:txBody>
            <a:bodyPr wrap="square" rtlCol="0">
              <a:spAutoFit/>
            </a:bodyPr>
            <a:lstStyle/>
            <a:p>
              <a:r>
                <a:rPr lang="en-US" sz="1000"/>
                <a:t>Reduced permeability</a:t>
              </a:r>
            </a:p>
          </p:txBody>
        </p:sp>
        <p:sp>
          <p:nvSpPr>
            <p:cNvPr id="246" name="TextBox 245">
              <a:extLst>
                <a:ext uri="{FF2B5EF4-FFF2-40B4-BE49-F238E27FC236}">
                  <a16:creationId xmlns:a16="http://schemas.microsoft.com/office/drawing/2014/main" id="{DDDBD785-1990-4DEE-B7B3-64E2E6BE0429}"/>
                </a:ext>
              </a:extLst>
            </p:cNvPr>
            <p:cNvSpPr txBox="1"/>
            <p:nvPr/>
          </p:nvSpPr>
          <p:spPr>
            <a:xfrm rot="20640000">
              <a:off x="6071142" y="2699051"/>
              <a:ext cx="1672043" cy="246221"/>
            </a:xfrm>
            <a:prstGeom prst="rect">
              <a:avLst/>
            </a:prstGeom>
            <a:noFill/>
          </p:spPr>
          <p:txBody>
            <a:bodyPr wrap="square" rtlCol="0">
              <a:spAutoFit/>
            </a:bodyPr>
            <a:lstStyle/>
            <a:p>
              <a:r>
                <a:rPr lang="en-US" sz="1000"/>
                <a:t>Target modification</a:t>
              </a:r>
            </a:p>
          </p:txBody>
        </p:sp>
        <p:sp>
          <p:nvSpPr>
            <p:cNvPr id="247" name="TextBox 246">
              <a:extLst>
                <a:ext uri="{FF2B5EF4-FFF2-40B4-BE49-F238E27FC236}">
                  <a16:creationId xmlns:a16="http://schemas.microsoft.com/office/drawing/2014/main" id="{671E72EB-3947-4662-B406-4E7B45D857F4}"/>
                </a:ext>
              </a:extLst>
            </p:cNvPr>
            <p:cNvSpPr txBox="1"/>
            <p:nvPr/>
          </p:nvSpPr>
          <p:spPr>
            <a:xfrm rot="20640000">
              <a:off x="6671668" y="2699051"/>
              <a:ext cx="1672043" cy="246221"/>
            </a:xfrm>
            <a:prstGeom prst="rect">
              <a:avLst/>
            </a:prstGeom>
            <a:noFill/>
          </p:spPr>
          <p:txBody>
            <a:bodyPr wrap="square" rtlCol="0">
              <a:spAutoFit/>
            </a:bodyPr>
            <a:lstStyle/>
            <a:p>
              <a:r>
                <a:rPr lang="en-US" sz="1000"/>
                <a:t>Abx modification</a:t>
              </a:r>
            </a:p>
          </p:txBody>
        </p:sp>
        <p:sp>
          <p:nvSpPr>
            <p:cNvPr id="248" name="TextBox 247">
              <a:extLst>
                <a:ext uri="{FF2B5EF4-FFF2-40B4-BE49-F238E27FC236}">
                  <a16:creationId xmlns:a16="http://schemas.microsoft.com/office/drawing/2014/main" id="{17F2F703-BE87-4E69-9843-A6A2C9490D14}"/>
                </a:ext>
              </a:extLst>
            </p:cNvPr>
            <p:cNvSpPr txBox="1"/>
            <p:nvPr/>
          </p:nvSpPr>
          <p:spPr>
            <a:xfrm rot="20640000">
              <a:off x="4269564" y="2699051"/>
              <a:ext cx="1672043" cy="246221"/>
            </a:xfrm>
            <a:prstGeom prst="rect">
              <a:avLst/>
            </a:prstGeom>
            <a:noFill/>
          </p:spPr>
          <p:txBody>
            <a:bodyPr wrap="square" rtlCol="0">
              <a:spAutoFit/>
            </a:bodyPr>
            <a:lstStyle/>
            <a:p>
              <a:r>
                <a:rPr lang="en-US" sz="1000"/>
                <a:t>AR gene overexpression</a:t>
              </a:r>
            </a:p>
          </p:txBody>
        </p:sp>
        <p:sp>
          <p:nvSpPr>
            <p:cNvPr id="249" name="TextBox 248">
              <a:extLst>
                <a:ext uri="{FF2B5EF4-FFF2-40B4-BE49-F238E27FC236}">
                  <a16:creationId xmlns:a16="http://schemas.microsoft.com/office/drawing/2014/main" id="{5CCF2971-EFA8-4511-96A1-003593CA3C09}"/>
                </a:ext>
              </a:extLst>
            </p:cNvPr>
            <p:cNvSpPr txBox="1"/>
            <p:nvPr/>
          </p:nvSpPr>
          <p:spPr>
            <a:xfrm rot="20640000">
              <a:off x="3068512" y="2699051"/>
              <a:ext cx="1672043" cy="246221"/>
            </a:xfrm>
            <a:prstGeom prst="rect">
              <a:avLst/>
            </a:prstGeom>
            <a:noFill/>
          </p:spPr>
          <p:txBody>
            <a:bodyPr wrap="square" rtlCol="0">
              <a:spAutoFit/>
            </a:bodyPr>
            <a:lstStyle/>
            <a:p>
              <a:r>
                <a:rPr lang="en-US" sz="1000" dirty="0"/>
                <a:t>Alternative pathway</a:t>
              </a:r>
            </a:p>
          </p:txBody>
        </p:sp>
      </p:grpSp>
      <p:grpSp>
        <p:nvGrpSpPr>
          <p:cNvPr id="250" name="Group 249">
            <a:extLst>
              <a:ext uri="{FF2B5EF4-FFF2-40B4-BE49-F238E27FC236}">
                <a16:creationId xmlns:a16="http://schemas.microsoft.com/office/drawing/2014/main" id="{76F54437-E806-4630-AFEE-E1080F2B3B0C}"/>
              </a:ext>
            </a:extLst>
          </p:cNvPr>
          <p:cNvGrpSpPr/>
          <p:nvPr/>
        </p:nvGrpSpPr>
        <p:grpSpPr>
          <a:xfrm>
            <a:off x="8559677" y="1250487"/>
            <a:ext cx="3319912" cy="488271"/>
            <a:chOff x="8559677" y="2444752"/>
            <a:chExt cx="3319912" cy="488271"/>
          </a:xfrm>
        </p:grpSpPr>
        <p:sp>
          <p:nvSpPr>
            <p:cNvPr id="251" name="Rectangle 250">
              <a:extLst>
                <a:ext uri="{FF2B5EF4-FFF2-40B4-BE49-F238E27FC236}">
                  <a16:creationId xmlns:a16="http://schemas.microsoft.com/office/drawing/2014/main" id="{0ABA2C90-EE54-4BEF-BD0E-DABE6DA62021}"/>
                </a:ext>
              </a:extLst>
            </p:cNvPr>
            <p:cNvSpPr/>
            <p:nvPr/>
          </p:nvSpPr>
          <p:spPr>
            <a:xfrm>
              <a:off x="8563320" y="2444752"/>
              <a:ext cx="3316269" cy="488271"/>
            </a:xfrm>
            <a:prstGeom prst="rect">
              <a:avLst/>
            </a:prstGeom>
            <a:solidFill>
              <a:schemeClr val="accent3">
                <a:lumMod val="20000"/>
                <a:lumOff val="80000"/>
              </a:schemeClr>
            </a:solidFill>
            <a:ln w="25400">
              <a:solidFill>
                <a:srgbClr val="BDA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418D2018-79AD-43CE-ADB6-BBA060B425E4}"/>
                </a:ext>
              </a:extLst>
            </p:cNvPr>
            <p:cNvSpPr txBox="1"/>
            <p:nvPr/>
          </p:nvSpPr>
          <p:spPr>
            <a:xfrm>
              <a:off x="8563319" y="2444752"/>
              <a:ext cx="3316270" cy="24622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tx1">
                      <a:lumMod val="95000"/>
                      <a:lumOff val="5000"/>
                    </a:schemeClr>
                  </a:solidFill>
                </a:rPr>
                <a:t>Surveillance of antibiotic resistant organisms</a:t>
              </a:r>
            </a:p>
          </p:txBody>
        </p:sp>
        <p:sp>
          <p:nvSpPr>
            <p:cNvPr id="253" name="TextBox 252">
              <a:extLst>
                <a:ext uri="{FF2B5EF4-FFF2-40B4-BE49-F238E27FC236}">
                  <a16:creationId xmlns:a16="http://schemas.microsoft.com/office/drawing/2014/main" id="{AD82FB71-E534-46E9-B7B3-EA850D46BCA3}"/>
                </a:ext>
              </a:extLst>
            </p:cNvPr>
            <p:cNvSpPr txBox="1"/>
            <p:nvPr/>
          </p:nvSpPr>
          <p:spPr>
            <a:xfrm>
              <a:off x="8559677" y="2659131"/>
              <a:ext cx="3183143" cy="246221"/>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tx1">
                      <a:lumMod val="95000"/>
                      <a:lumOff val="5000"/>
                    </a:schemeClr>
                  </a:solidFill>
                </a:rPr>
                <a:t>Characterization of phenotypic resistance</a:t>
              </a:r>
              <a:endParaRPr lang="en-US" sz="1000" dirty="0">
                <a:solidFill>
                  <a:schemeClr val="tx1">
                    <a:lumMod val="95000"/>
                    <a:lumOff val="5000"/>
                  </a:schemeClr>
                </a:solidFill>
              </a:endParaRPr>
            </a:p>
          </p:txBody>
        </p:sp>
      </p:grpSp>
      <p:grpSp>
        <p:nvGrpSpPr>
          <p:cNvPr id="254" name="Group 253">
            <a:extLst>
              <a:ext uri="{FF2B5EF4-FFF2-40B4-BE49-F238E27FC236}">
                <a16:creationId xmlns:a16="http://schemas.microsoft.com/office/drawing/2014/main" id="{5ABDE573-8341-4654-94BC-990F1535504E}"/>
              </a:ext>
            </a:extLst>
          </p:cNvPr>
          <p:cNvGrpSpPr/>
          <p:nvPr/>
        </p:nvGrpSpPr>
        <p:grpSpPr>
          <a:xfrm>
            <a:off x="8559677" y="2950243"/>
            <a:ext cx="3319911" cy="768270"/>
            <a:chOff x="8559677" y="3474404"/>
            <a:chExt cx="3319911" cy="768270"/>
          </a:xfrm>
        </p:grpSpPr>
        <p:sp>
          <p:nvSpPr>
            <p:cNvPr id="255" name="Rectangle 254">
              <a:extLst>
                <a:ext uri="{FF2B5EF4-FFF2-40B4-BE49-F238E27FC236}">
                  <a16:creationId xmlns:a16="http://schemas.microsoft.com/office/drawing/2014/main" id="{53A3410D-07E0-45B6-AB1F-D222235A0059}"/>
                </a:ext>
              </a:extLst>
            </p:cNvPr>
            <p:cNvSpPr/>
            <p:nvPr/>
          </p:nvSpPr>
          <p:spPr>
            <a:xfrm>
              <a:off x="8559677" y="3474404"/>
              <a:ext cx="3319911" cy="768270"/>
            </a:xfrm>
            <a:prstGeom prst="rect">
              <a:avLst/>
            </a:prstGeom>
            <a:solidFill>
              <a:schemeClr val="accent3">
                <a:lumMod val="20000"/>
                <a:lumOff val="80000"/>
              </a:schemeClr>
            </a:solidFill>
            <a:ln w="25400">
              <a:solidFill>
                <a:srgbClr val="BDA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53275A10-B756-4D1B-9530-9004FB370497}"/>
                </a:ext>
              </a:extLst>
            </p:cNvPr>
            <p:cNvSpPr txBox="1"/>
            <p:nvPr/>
          </p:nvSpPr>
          <p:spPr>
            <a:xfrm>
              <a:off x="8567369" y="3521828"/>
              <a:ext cx="3278662" cy="246221"/>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tx1">
                      <a:lumMod val="95000"/>
                      <a:lumOff val="5000"/>
                    </a:schemeClr>
                  </a:solidFill>
                </a:rPr>
                <a:t>Reference database </a:t>
              </a:r>
              <a:r>
                <a:rPr lang="en-US" sz="1000" dirty="0">
                  <a:solidFill>
                    <a:schemeClr val="tx1">
                      <a:lumMod val="95000"/>
                      <a:lumOff val="5000"/>
                    </a:schemeClr>
                  </a:solidFill>
                </a:rPr>
                <a:t>of known AMR determinants</a:t>
              </a:r>
            </a:p>
          </p:txBody>
        </p:sp>
        <p:sp>
          <p:nvSpPr>
            <p:cNvPr id="257" name="TextBox 256">
              <a:extLst>
                <a:ext uri="{FF2B5EF4-FFF2-40B4-BE49-F238E27FC236}">
                  <a16:creationId xmlns:a16="http://schemas.microsoft.com/office/drawing/2014/main" id="{72C8319B-28EB-4360-8DF4-DF7DD8D45F5D}"/>
                </a:ext>
              </a:extLst>
            </p:cNvPr>
            <p:cNvSpPr txBox="1"/>
            <p:nvPr/>
          </p:nvSpPr>
          <p:spPr>
            <a:xfrm>
              <a:off x="8559677" y="3781352"/>
              <a:ext cx="3278662"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tx1">
                      <a:lumMod val="95000"/>
                      <a:lumOff val="5000"/>
                    </a:schemeClr>
                  </a:solidFill>
                </a:rPr>
                <a:t>Knowledge base</a:t>
              </a:r>
              <a:r>
                <a:rPr lang="en-US" sz="1000" dirty="0">
                  <a:solidFill>
                    <a:schemeClr val="tx1">
                      <a:lumMod val="95000"/>
                      <a:lumOff val="5000"/>
                    </a:schemeClr>
                  </a:solidFill>
                </a:rPr>
                <a:t> connecting resistant organisms,  resistance determinants and resistance mechanisms</a:t>
              </a:r>
            </a:p>
          </p:txBody>
        </p:sp>
      </p:grpSp>
      <p:sp>
        <p:nvSpPr>
          <p:cNvPr id="258" name="Arrow: Down 257">
            <a:extLst>
              <a:ext uri="{FF2B5EF4-FFF2-40B4-BE49-F238E27FC236}">
                <a16:creationId xmlns:a16="http://schemas.microsoft.com/office/drawing/2014/main" id="{11ED71C0-85E2-4EEF-B309-C305ADF94F0B}"/>
              </a:ext>
            </a:extLst>
          </p:cNvPr>
          <p:cNvSpPr/>
          <p:nvPr/>
        </p:nvSpPr>
        <p:spPr>
          <a:xfrm rot="5400000">
            <a:off x="7689095" y="1071500"/>
            <a:ext cx="724201" cy="886776"/>
          </a:xfrm>
          <a:prstGeom prst="downArrow">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Arrow: Down 258">
            <a:extLst>
              <a:ext uri="{FF2B5EF4-FFF2-40B4-BE49-F238E27FC236}">
                <a16:creationId xmlns:a16="http://schemas.microsoft.com/office/drawing/2014/main" id="{4AC503CE-982C-41E8-B0B9-8BCE701633C8}"/>
              </a:ext>
            </a:extLst>
          </p:cNvPr>
          <p:cNvSpPr/>
          <p:nvPr/>
        </p:nvSpPr>
        <p:spPr>
          <a:xfrm rot="5400000">
            <a:off x="7922611" y="3139852"/>
            <a:ext cx="724201" cy="433122"/>
          </a:xfrm>
          <a:prstGeom prst="downArrow">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ight Bracket 259">
            <a:extLst>
              <a:ext uri="{FF2B5EF4-FFF2-40B4-BE49-F238E27FC236}">
                <a16:creationId xmlns:a16="http://schemas.microsoft.com/office/drawing/2014/main" id="{75BD8F27-ED82-45D9-AE4F-1988F7FADD15}"/>
              </a:ext>
            </a:extLst>
          </p:cNvPr>
          <p:cNvSpPr/>
          <p:nvPr/>
        </p:nvSpPr>
        <p:spPr>
          <a:xfrm>
            <a:off x="7296912" y="1192174"/>
            <a:ext cx="214565" cy="896483"/>
          </a:xfrm>
          <a:prstGeom prst="rightBracket">
            <a:avLst/>
          </a:prstGeom>
          <a:ln w="28575">
            <a:solidFill>
              <a:srgbClr val="FFCC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1" name="Right Bracket 260">
            <a:extLst>
              <a:ext uri="{FF2B5EF4-FFF2-40B4-BE49-F238E27FC236}">
                <a16:creationId xmlns:a16="http://schemas.microsoft.com/office/drawing/2014/main" id="{C52216BA-E551-478E-A8E4-ECD0CAB1AF80}"/>
              </a:ext>
            </a:extLst>
          </p:cNvPr>
          <p:cNvSpPr/>
          <p:nvPr/>
        </p:nvSpPr>
        <p:spPr>
          <a:xfrm>
            <a:off x="7706179" y="2481373"/>
            <a:ext cx="287278" cy="3832775"/>
          </a:xfrm>
          <a:prstGeom prst="rightBracket">
            <a:avLst/>
          </a:prstGeom>
          <a:ln w="28575">
            <a:solidFill>
              <a:srgbClr val="FFCC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2" name="Group 261">
            <a:extLst>
              <a:ext uri="{FF2B5EF4-FFF2-40B4-BE49-F238E27FC236}">
                <a16:creationId xmlns:a16="http://schemas.microsoft.com/office/drawing/2014/main" id="{F26F9941-C7BB-4153-B491-A41AD234681D}"/>
              </a:ext>
            </a:extLst>
          </p:cNvPr>
          <p:cNvGrpSpPr/>
          <p:nvPr/>
        </p:nvGrpSpPr>
        <p:grpSpPr>
          <a:xfrm>
            <a:off x="8710259" y="4086391"/>
            <a:ext cx="3319912" cy="751649"/>
            <a:chOff x="8559677" y="2444752"/>
            <a:chExt cx="3319912" cy="751649"/>
          </a:xfrm>
        </p:grpSpPr>
        <p:sp>
          <p:nvSpPr>
            <p:cNvPr id="263" name="Rectangle 262">
              <a:extLst>
                <a:ext uri="{FF2B5EF4-FFF2-40B4-BE49-F238E27FC236}">
                  <a16:creationId xmlns:a16="http://schemas.microsoft.com/office/drawing/2014/main" id="{F2A10553-287C-496D-964E-F5106CB35277}"/>
                </a:ext>
              </a:extLst>
            </p:cNvPr>
            <p:cNvSpPr/>
            <p:nvPr/>
          </p:nvSpPr>
          <p:spPr>
            <a:xfrm>
              <a:off x="8563320" y="2444752"/>
              <a:ext cx="3316269" cy="751649"/>
            </a:xfrm>
            <a:prstGeom prst="rect">
              <a:avLst/>
            </a:prstGeom>
            <a:solidFill>
              <a:srgbClr val="DDFBFD"/>
            </a:solidFill>
            <a:ln w="25400">
              <a:solidFill>
                <a:srgbClr val="171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a:extLst>
                <a:ext uri="{FF2B5EF4-FFF2-40B4-BE49-F238E27FC236}">
                  <a16:creationId xmlns:a16="http://schemas.microsoft.com/office/drawing/2014/main" id="{C1B1BF79-A0FE-4025-B4A9-CF9F411EE0ED}"/>
                </a:ext>
              </a:extLst>
            </p:cNvPr>
            <p:cNvSpPr txBox="1"/>
            <p:nvPr/>
          </p:nvSpPr>
          <p:spPr>
            <a:xfrm>
              <a:off x="8563319" y="2444752"/>
              <a:ext cx="3316270" cy="24622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tx1">
                      <a:lumMod val="95000"/>
                      <a:lumOff val="5000"/>
                    </a:schemeClr>
                  </a:solidFill>
                </a:rPr>
                <a:t>Collecting genome sequences from new isolates (WGS)</a:t>
              </a:r>
            </a:p>
          </p:txBody>
        </p:sp>
        <p:sp>
          <p:nvSpPr>
            <p:cNvPr id="265" name="TextBox 264">
              <a:extLst>
                <a:ext uri="{FF2B5EF4-FFF2-40B4-BE49-F238E27FC236}">
                  <a16:creationId xmlns:a16="http://schemas.microsoft.com/office/drawing/2014/main" id="{046AEF12-D750-4061-AFDA-42FE348A7FDB}"/>
                </a:ext>
              </a:extLst>
            </p:cNvPr>
            <p:cNvSpPr txBox="1"/>
            <p:nvPr/>
          </p:nvSpPr>
          <p:spPr>
            <a:xfrm>
              <a:off x="8559677" y="2796291"/>
              <a:ext cx="3316269" cy="400110"/>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tx1">
                      <a:lumMod val="95000"/>
                      <a:lumOff val="5000"/>
                    </a:schemeClr>
                  </a:solidFill>
                </a:rPr>
                <a:t>Surveillance of </a:t>
              </a:r>
              <a:r>
                <a:rPr lang="en-US" altLang="ko-KR" sz="1000" b="1" i="1" dirty="0">
                  <a:solidFill>
                    <a:schemeClr val="tx1">
                      <a:lumMod val="95000"/>
                      <a:lumOff val="5000"/>
                    </a:schemeClr>
                  </a:solidFill>
                </a:rPr>
                <a:t>known</a:t>
              </a:r>
              <a:r>
                <a:rPr lang="en-US" altLang="ko-KR" sz="1000" dirty="0">
                  <a:solidFill>
                    <a:schemeClr val="tx1">
                      <a:lumMod val="95000"/>
                      <a:lumOff val="5000"/>
                    </a:schemeClr>
                  </a:solidFill>
                </a:rPr>
                <a:t> AMR determinants in new isolates</a:t>
              </a:r>
            </a:p>
            <a:p>
              <a:pPr marL="171450" indent="-171450">
                <a:buFont typeface="Arial" panose="020B0604020202020204" pitchFamily="34" charset="0"/>
                <a:buChar char="•"/>
              </a:pPr>
              <a:r>
                <a:rPr lang="en-US" sz="1000" dirty="0">
                  <a:solidFill>
                    <a:schemeClr val="tx1">
                      <a:lumMod val="95000"/>
                      <a:lumOff val="5000"/>
                    </a:schemeClr>
                  </a:solidFill>
                </a:rPr>
                <a:t>Discovering new alleles / new genes conferring AMR</a:t>
              </a:r>
            </a:p>
          </p:txBody>
        </p:sp>
      </p:grpSp>
      <p:sp>
        <p:nvSpPr>
          <p:cNvPr id="266" name="Arrow: Down 265">
            <a:extLst>
              <a:ext uri="{FF2B5EF4-FFF2-40B4-BE49-F238E27FC236}">
                <a16:creationId xmlns:a16="http://schemas.microsoft.com/office/drawing/2014/main" id="{BB945674-D3E3-4968-BECE-BB69F0933B52}"/>
              </a:ext>
            </a:extLst>
          </p:cNvPr>
          <p:cNvSpPr/>
          <p:nvPr/>
        </p:nvSpPr>
        <p:spPr>
          <a:xfrm>
            <a:off x="10012680" y="3800695"/>
            <a:ext cx="287278" cy="258025"/>
          </a:xfrm>
          <a:prstGeom prst="downArrow">
            <a:avLst/>
          </a:prstGeom>
          <a:solidFill>
            <a:srgbClr val="1717E7"/>
          </a:solidFill>
          <a:ln>
            <a:solidFill>
              <a:srgbClr val="171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Arrow: Down 266">
            <a:extLst>
              <a:ext uri="{FF2B5EF4-FFF2-40B4-BE49-F238E27FC236}">
                <a16:creationId xmlns:a16="http://schemas.microsoft.com/office/drawing/2014/main" id="{50F4867B-8D07-491E-8FCF-5480F51EF3F8}"/>
              </a:ext>
            </a:extLst>
          </p:cNvPr>
          <p:cNvSpPr/>
          <p:nvPr/>
        </p:nvSpPr>
        <p:spPr>
          <a:xfrm rot="10800000">
            <a:off x="9761111" y="3761881"/>
            <a:ext cx="287278" cy="258025"/>
          </a:xfrm>
          <a:prstGeom prst="downArrow">
            <a:avLst/>
          </a:prstGeom>
          <a:solidFill>
            <a:srgbClr val="1717E7"/>
          </a:solidFill>
          <a:ln>
            <a:solidFill>
              <a:srgbClr val="171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6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fade">
                                      <p:cBhvr>
                                        <p:cTn id="15" dur="500"/>
                                        <p:tgtEl>
                                          <p:spTgt spid="184"/>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9"/>
                                        </p:tgtEl>
                                        <p:attrNameLst>
                                          <p:attrName>style.visibility</p:attrName>
                                        </p:attrNameLst>
                                      </p:cBhvr>
                                      <p:to>
                                        <p:strVal val="visible"/>
                                      </p:to>
                                    </p:set>
                                    <p:animEffect transition="in" filter="fade">
                                      <p:cBhvr>
                                        <p:cTn id="49" dur="500"/>
                                        <p:tgtEl>
                                          <p:spTgt spid="119"/>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par>
                                <p:cTn id="54" presetID="22" presetClass="entr" presetSubtype="4"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down)">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down)">
                                      <p:cBhvr>
                                        <p:cTn id="70" dur="500"/>
                                        <p:tgtEl>
                                          <p:spTgt spid="29"/>
                                        </p:tgtEl>
                                      </p:cBhvr>
                                    </p:animEffect>
                                  </p:childTnLst>
                                </p:cTn>
                              </p:par>
                              <p:par>
                                <p:cTn id="71" presetID="22" presetClass="entr" presetSubtype="4"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2"/>
                                        </p:tgtEl>
                                        <p:attrNameLst>
                                          <p:attrName>style.visibility</p:attrName>
                                        </p:attrNameLst>
                                      </p:cBhvr>
                                      <p:to>
                                        <p:strVal val="visible"/>
                                      </p:to>
                                    </p:set>
                                    <p:animEffect transition="in" filter="fade">
                                      <p:cBhvr>
                                        <p:cTn id="78" dur="500"/>
                                        <p:tgtEl>
                                          <p:spTgt spid="15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down)">
                                      <p:cBhvr>
                                        <p:cTn id="82" dur="500"/>
                                        <p:tgtEl>
                                          <p:spTgt spid="32"/>
                                        </p:tgtEl>
                                      </p:cBhvr>
                                    </p:animEffect>
                                  </p:childTnLst>
                                </p:cTn>
                              </p:par>
                              <p:par>
                                <p:cTn id="83" presetID="22" presetClass="entr" presetSubtype="4"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down)">
                                      <p:cBhvr>
                                        <p:cTn id="85" dur="500"/>
                                        <p:tgtEl>
                                          <p:spTgt spid="31"/>
                                        </p:tgtEl>
                                      </p:cBhvr>
                                    </p:animEffect>
                                  </p:childTnLst>
                                </p:cTn>
                              </p:par>
                              <p:par>
                                <p:cTn id="86" presetID="22" presetClass="entr" presetSubtype="4"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par>
                                <p:cTn id="89" presetID="22" presetClass="entr" presetSubtype="4"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down)">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50"/>
                                        </p:tgtEl>
                                        <p:attrNameLst>
                                          <p:attrName>style.visibility</p:attrName>
                                        </p:attrNameLst>
                                      </p:cBhvr>
                                      <p:to>
                                        <p:strVal val="visible"/>
                                      </p:to>
                                    </p:set>
                                    <p:animEffect transition="in" filter="fade">
                                      <p:cBhvr>
                                        <p:cTn id="96" dur="500"/>
                                        <p:tgtEl>
                                          <p:spTgt spid="2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8"/>
                                        </p:tgtEl>
                                        <p:attrNameLst>
                                          <p:attrName>style.visibility</p:attrName>
                                        </p:attrNameLst>
                                      </p:cBhvr>
                                      <p:to>
                                        <p:strVal val="visible"/>
                                      </p:to>
                                    </p:set>
                                    <p:animEffect transition="in" filter="fade">
                                      <p:cBhvr>
                                        <p:cTn id="99" dur="500"/>
                                        <p:tgtEl>
                                          <p:spTgt spid="25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0"/>
                                        </p:tgtEl>
                                        <p:attrNameLst>
                                          <p:attrName>style.visibility</p:attrName>
                                        </p:attrNameLst>
                                      </p:cBhvr>
                                      <p:to>
                                        <p:strVal val="visible"/>
                                      </p:to>
                                    </p:set>
                                    <p:animEffect transition="in" filter="fade">
                                      <p:cBhvr>
                                        <p:cTn id="102" dur="500"/>
                                        <p:tgtEl>
                                          <p:spTgt spid="26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500"/>
                                        <p:tgtEl>
                                          <p:spTgt spid="17"/>
                                        </p:tgtEl>
                                      </p:cBhvr>
                                    </p:animEffect>
                                  </p:childTnLst>
                                </p:cTn>
                              </p:par>
                            </p:childTnLst>
                          </p:cTn>
                        </p:par>
                        <p:par>
                          <p:cTn id="112" fill="hold">
                            <p:stCondLst>
                              <p:cond delay="1000"/>
                            </p:stCondLst>
                            <p:childTnLst>
                              <p:par>
                                <p:cTn id="113" presetID="10" presetClass="entr" presetSubtype="0" fill="hold" nodeType="afterEffect">
                                  <p:stCondLst>
                                    <p:cond delay="0"/>
                                  </p:stCondLst>
                                  <p:childTnLst>
                                    <p:set>
                                      <p:cBhvr>
                                        <p:cTn id="114" dur="1" fill="hold">
                                          <p:stCondLst>
                                            <p:cond delay="0"/>
                                          </p:stCondLst>
                                        </p:cTn>
                                        <p:tgtEl>
                                          <p:spTgt spid="254"/>
                                        </p:tgtEl>
                                        <p:attrNameLst>
                                          <p:attrName>style.visibility</p:attrName>
                                        </p:attrNameLst>
                                      </p:cBhvr>
                                      <p:to>
                                        <p:strVal val="visible"/>
                                      </p:to>
                                    </p:set>
                                    <p:animEffect transition="in" filter="fade">
                                      <p:cBhvr>
                                        <p:cTn id="115" dur="500"/>
                                        <p:tgtEl>
                                          <p:spTgt spid="254"/>
                                        </p:tgtEl>
                                      </p:cBhvr>
                                    </p:animEffect>
                                  </p:childTnLst>
                                </p:cTn>
                              </p:par>
                            </p:childTnLst>
                          </p:cTn>
                        </p:par>
                        <p:par>
                          <p:cTn id="116" fill="hold">
                            <p:stCondLst>
                              <p:cond delay="1500"/>
                            </p:stCondLst>
                            <p:childTnLst>
                              <p:par>
                                <p:cTn id="117" presetID="10" presetClass="entr" presetSubtype="0" fill="hold" grpId="0" nodeType="afterEffect">
                                  <p:stCondLst>
                                    <p:cond delay="0"/>
                                  </p:stCondLst>
                                  <p:childTnLst>
                                    <p:set>
                                      <p:cBhvr>
                                        <p:cTn id="118" dur="1" fill="hold">
                                          <p:stCondLst>
                                            <p:cond delay="0"/>
                                          </p:stCondLst>
                                        </p:cTn>
                                        <p:tgtEl>
                                          <p:spTgt spid="259"/>
                                        </p:tgtEl>
                                        <p:attrNameLst>
                                          <p:attrName>style.visibility</p:attrName>
                                        </p:attrNameLst>
                                      </p:cBhvr>
                                      <p:to>
                                        <p:strVal val="visible"/>
                                      </p:to>
                                    </p:set>
                                    <p:animEffect transition="in" filter="fade">
                                      <p:cBhvr>
                                        <p:cTn id="119" dur="500"/>
                                        <p:tgtEl>
                                          <p:spTgt spid="2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61"/>
                                        </p:tgtEl>
                                        <p:attrNameLst>
                                          <p:attrName>style.visibility</p:attrName>
                                        </p:attrNameLst>
                                      </p:cBhvr>
                                      <p:to>
                                        <p:strVal val="visible"/>
                                      </p:to>
                                    </p:set>
                                    <p:animEffect transition="in" filter="fade">
                                      <p:cBhvr>
                                        <p:cTn id="122" dur="500"/>
                                        <p:tgtEl>
                                          <p:spTgt spid="26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62"/>
                                        </p:tgtEl>
                                        <p:attrNameLst>
                                          <p:attrName>style.visibility</p:attrName>
                                        </p:attrNameLst>
                                      </p:cBhvr>
                                      <p:to>
                                        <p:strVal val="visible"/>
                                      </p:to>
                                    </p:set>
                                    <p:animEffect transition="in" filter="fade">
                                      <p:cBhvr>
                                        <p:cTn id="127" dur="500"/>
                                        <p:tgtEl>
                                          <p:spTgt spid="26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67"/>
                                        </p:tgtEl>
                                        <p:attrNameLst>
                                          <p:attrName>style.visibility</p:attrName>
                                        </p:attrNameLst>
                                      </p:cBhvr>
                                      <p:to>
                                        <p:strVal val="visible"/>
                                      </p:to>
                                    </p:set>
                                    <p:animEffect transition="in" filter="fade">
                                      <p:cBhvr>
                                        <p:cTn id="130" dur="500"/>
                                        <p:tgtEl>
                                          <p:spTgt spid="26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6"/>
                                        </p:tgtEl>
                                        <p:attrNameLst>
                                          <p:attrName>style.visibility</p:attrName>
                                        </p:attrNameLst>
                                      </p:cBhvr>
                                      <p:to>
                                        <p:strVal val="visible"/>
                                      </p:to>
                                    </p:set>
                                    <p:animEffect transition="in" filter="fade">
                                      <p:cBhvr>
                                        <p:cTn id="133"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8" grpId="0" animBg="1"/>
      <p:bldP spid="259" grpId="0" animBg="1"/>
      <p:bldP spid="260" grpId="0" animBg="1"/>
      <p:bldP spid="261" grpId="0" animBg="1"/>
      <p:bldP spid="266" grpId="0" animBg="1"/>
      <p:bldP spid="2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962CDC6-0954-4A1E-B265-82C42D8F7FE5}"/>
              </a:ext>
            </a:extLst>
          </p:cNvPr>
          <p:cNvSpPr/>
          <p:nvPr/>
        </p:nvSpPr>
        <p:spPr>
          <a:xfrm>
            <a:off x="0" y="5801202"/>
            <a:ext cx="12192000" cy="1050312"/>
          </a:xfrm>
          <a:prstGeom prst="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A2C34B-02F3-4381-B78A-86E0D53E7DC6}"/>
              </a:ext>
            </a:extLst>
          </p:cNvPr>
          <p:cNvSpPr/>
          <p:nvPr/>
        </p:nvSpPr>
        <p:spPr>
          <a:xfrm>
            <a:off x="0" y="2230653"/>
            <a:ext cx="12192000" cy="914400"/>
          </a:xfrm>
          <a:prstGeom prst="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1154849-3913-4366-B898-279E9C0958E6}"/>
              </a:ext>
            </a:extLst>
          </p:cNvPr>
          <p:cNvSpPr/>
          <p:nvPr/>
        </p:nvSpPr>
        <p:spPr>
          <a:xfrm>
            <a:off x="0" y="4053548"/>
            <a:ext cx="12192000" cy="914400"/>
          </a:xfrm>
          <a:prstGeom prst="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항생제 내성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determinants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 형태에 따른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전략</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1" name="TextBox 20">
            <a:extLst>
              <a:ext uri="{FF2B5EF4-FFF2-40B4-BE49-F238E27FC236}">
                <a16:creationId xmlns:a16="http://schemas.microsoft.com/office/drawing/2014/main" id="{E7815E77-DCEA-4AC0-B269-1BE46E14C8D4}"/>
              </a:ext>
            </a:extLst>
          </p:cNvPr>
          <p:cNvSpPr txBox="1"/>
          <p:nvPr/>
        </p:nvSpPr>
        <p:spPr>
          <a:xfrm>
            <a:off x="120073" y="2244464"/>
            <a:ext cx="247438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Point mutations</a:t>
            </a:r>
          </a:p>
        </p:txBody>
      </p:sp>
      <p:sp>
        <p:nvSpPr>
          <p:cNvPr id="23" name="TextBox 22">
            <a:extLst>
              <a:ext uri="{FF2B5EF4-FFF2-40B4-BE49-F238E27FC236}">
                <a16:creationId xmlns:a16="http://schemas.microsoft.com/office/drawing/2014/main" id="{EDBA895B-CA9E-422A-84C4-208F6D88C076}"/>
              </a:ext>
            </a:extLst>
          </p:cNvPr>
          <p:cNvSpPr txBox="1"/>
          <p:nvPr/>
        </p:nvSpPr>
        <p:spPr>
          <a:xfrm>
            <a:off x="120073" y="3162266"/>
            <a:ext cx="247438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Structural mutations</a:t>
            </a:r>
          </a:p>
        </p:txBody>
      </p:sp>
      <p:sp>
        <p:nvSpPr>
          <p:cNvPr id="24" name="TextBox 23">
            <a:extLst>
              <a:ext uri="{FF2B5EF4-FFF2-40B4-BE49-F238E27FC236}">
                <a16:creationId xmlns:a16="http://schemas.microsoft.com/office/drawing/2014/main" id="{33486200-4374-4E74-A622-EC28570B795D}"/>
              </a:ext>
            </a:extLst>
          </p:cNvPr>
          <p:cNvSpPr txBox="1"/>
          <p:nvPr/>
        </p:nvSpPr>
        <p:spPr>
          <a:xfrm>
            <a:off x="120073" y="4061214"/>
            <a:ext cx="247438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Non-mobile genes</a:t>
            </a:r>
          </a:p>
        </p:txBody>
      </p:sp>
      <p:sp>
        <p:nvSpPr>
          <p:cNvPr id="25" name="TextBox 24">
            <a:extLst>
              <a:ext uri="{FF2B5EF4-FFF2-40B4-BE49-F238E27FC236}">
                <a16:creationId xmlns:a16="http://schemas.microsoft.com/office/drawing/2014/main" id="{B7AAE788-458F-4EF4-9163-8516015B5702}"/>
              </a:ext>
            </a:extLst>
          </p:cNvPr>
          <p:cNvSpPr txBox="1"/>
          <p:nvPr/>
        </p:nvSpPr>
        <p:spPr>
          <a:xfrm>
            <a:off x="78510" y="4979016"/>
            <a:ext cx="247438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elements</a:t>
            </a:r>
          </a:p>
        </p:txBody>
      </p:sp>
      <p:sp>
        <p:nvSpPr>
          <p:cNvPr id="2" name="TextBox 1">
            <a:extLst>
              <a:ext uri="{FF2B5EF4-FFF2-40B4-BE49-F238E27FC236}">
                <a16:creationId xmlns:a16="http://schemas.microsoft.com/office/drawing/2014/main" id="{0818B0E6-FED4-41B0-978A-F23354F1CFFD}"/>
              </a:ext>
            </a:extLst>
          </p:cNvPr>
          <p:cNvSpPr txBox="1"/>
          <p:nvPr/>
        </p:nvSpPr>
        <p:spPr>
          <a:xfrm>
            <a:off x="2552899" y="1637215"/>
            <a:ext cx="3140892" cy="584775"/>
          </a:xfrm>
          <a:prstGeom prst="rect">
            <a:avLst/>
          </a:prstGeom>
          <a:solidFill>
            <a:srgbClr val="FFC000"/>
          </a:solidFill>
        </p:spPr>
        <p:txBody>
          <a:bodyPr wrap="square" rtlCol="0">
            <a:spAutoFit/>
          </a:bodyPr>
          <a:lstStyle/>
          <a:p>
            <a:pPr algn="ct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 genome-based</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variant calling using short-read NGS</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TextBox 16">
            <a:extLst>
              <a:ext uri="{FF2B5EF4-FFF2-40B4-BE49-F238E27FC236}">
                <a16:creationId xmlns:a16="http://schemas.microsoft.com/office/drawing/2014/main" id="{03FF8F70-1A82-4F15-A759-94F917A49138}"/>
              </a:ext>
            </a:extLst>
          </p:cNvPr>
          <p:cNvSpPr txBox="1"/>
          <p:nvPr/>
        </p:nvSpPr>
        <p:spPr>
          <a:xfrm>
            <a:off x="5841226" y="1637215"/>
            <a:ext cx="3042767" cy="584775"/>
          </a:xfrm>
          <a:prstGeom prst="rect">
            <a:avLst/>
          </a:prstGeom>
          <a:solidFill>
            <a:srgbClr val="FFC000"/>
          </a:solidFill>
        </p:spPr>
        <p:txBody>
          <a:bodyPr wrap="square" rtlCol="0">
            <a:spAutoFit/>
          </a:bodyPr>
          <a:lstStyle/>
          <a:p>
            <a:pPr algn="ct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Draft assembly using</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ct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NGS</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TextBox 19">
            <a:extLst>
              <a:ext uri="{FF2B5EF4-FFF2-40B4-BE49-F238E27FC236}">
                <a16:creationId xmlns:a16="http://schemas.microsoft.com/office/drawing/2014/main" id="{494AD183-9C3D-4479-A4C2-C1F618ABE67D}"/>
              </a:ext>
            </a:extLst>
          </p:cNvPr>
          <p:cNvSpPr txBox="1"/>
          <p:nvPr/>
        </p:nvSpPr>
        <p:spPr>
          <a:xfrm>
            <a:off x="9031429" y="1637215"/>
            <a:ext cx="3042767" cy="584775"/>
          </a:xfrm>
          <a:prstGeom prst="rect">
            <a:avLst/>
          </a:prstGeom>
          <a:solidFill>
            <a:srgbClr val="FFC000"/>
          </a:solidFill>
        </p:spPr>
        <p:txBody>
          <a:bodyPr wrap="square" rtlCol="0">
            <a:spAutoFit/>
          </a:bodyPr>
          <a:lstStyle/>
          <a:p>
            <a:pPr algn="ct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(Almost) complete assembly using long-read/hybrid NGS</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048323A1-1154-4FDC-BDD2-C7FE4436E0C7}"/>
              </a:ext>
            </a:extLst>
          </p:cNvPr>
          <p:cNvSpPr txBox="1"/>
          <p:nvPr/>
        </p:nvSpPr>
        <p:spPr>
          <a:xfrm>
            <a:off x="3368954" y="857226"/>
            <a:ext cx="1256145" cy="338554"/>
          </a:xfrm>
          <a:prstGeom prst="rect">
            <a:avLst/>
          </a:prstGeom>
          <a:noFill/>
        </p:spPr>
        <p:txBody>
          <a:bodyPr wrap="square" rtlCol="0">
            <a:spAutoFit/>
          </a:bodyPr>
          <a:lstStyle/>
          <a:p>
            <a:pPr algn="ctr"/>
            <a:r>
              <a:rPr lang="en-US" sz="1600" dirty="0">
                <a:solidFill>
                  <a:srgbClr val="74CDF6"/>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Rapid</a:t>
            </a:r>
          </a:p>
        </p:txBody>
      </p:sp>
      <p:sp>
        <p:nvSpPr>
          <p:cNvPr id="28" name="TextBox 27">
            <a:extLst>
              <a:ext uri="{FF2B5EF4-FFF2-40B4-BE49-F238E27FC236}">
                <a16:creationId xmlns:a16="http://schemas.microsoft.com/office/drawing/2014/main" id="{C8D64321-B1E5-4C8A-AC7A-6D001975DBC5}"/>
              </a:ext>
            </a:extLst>
          </p:cNvPr>
          <p:cNvSpPr txBox="1"/>
          <p:nvPr/>
        </p:nvSpPr>
        <p:spPr>
          <a:xfrm>
            <a:off x="9968336" y="858491"/>
            <a:ext cx="1256145" cy="338554"/>
          </a:xfrm>
          <a:prstGeom prst="rect">
            <a:avLst/>
          </a:prstGeom>
          <a:noFill/>
        </p:spPr>
        <p:txBody>
          <a:bodyPr wrap="square" rtlCol="0">
            <a:spAutoFit/>
          </a:bodyPr>
          <a:lstStyle/>
          <a:p>
            <a:pPr algn="ctr"/>
            <a:r>
              <a:rPr lang="en-US" sz="1600" dirty="0">
                <a:solidFill>
                  <a:srgbClr val="EA8F5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Slow</a:t>
            </a:r>
          </a:p>
        </p:txBody>
      </p:sp>
      <p:sp>
        <p:nvSpPr>
          <p:cNvPr id="29" name="TextBox 28">
            <a:extLst>
              <a:ext uri="{FF2B5EF4-FFF2-40B4-BE49-F238E27FC236}">
                <a16:creationId xmlns:a16="http://schemas.microsoft.com/office/drawing/2014/main" id="{9BFD8EF7-8514-4373-9192-4D4CB88557FA}"/>
              </a:ext>
            </a:extLst>
          </p:cNvPr>
          <p:cNvSpPr txBox="1"/>
          <p:nvPr/>
        </p:nvSpPr>
        <p:spPr>
          <a:xfrm>
            <a:off x="3368954" y="1265495"/>
            <a:ext cx="1256145" cy="338554"/>
          </a:xfrm>
          <a:prstGeom prst="rect">
            <a:avLst/>
          </a:prstGeom>
          <a:noFill/>
        </p:spPr>
        <p:txBody>
          <a:bodyPr wrap="square" rtlCol="0">
            <a:spAutoFit/>
          </a:bodyPr>
          <a:lstStyle/>
          <a:p>
            <a:pPr algn="ctr"/>
            <a:r>
              <a:rPr lang="en-US" sz="1600" dirty="0">
                <a:solidFill>
                  <a:srgbClr val="74CDF6"/>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Low cost</a:t>
            </a:r>
          </a:p>
        </p:txBody>
      </p:sp>
      <p:sp>
        <p:nvSpPr>
          <p:cNvPr id="30" name="TextBox 29">
            <a:extLst>
              <a:ext uri="{FF2B5EF4-FFF2-40B4-BE49-F238E27FC236}">
                <a16:creationId xmlns:a16="http://schemas.microsoft.com/office/drawing/2014/main" id="{DB79BE76-FEBE-4AE4-AB01-7967F44D13F1}"/>
              </a:ext>
            </a:extLst>
          </p:cNvPr>
          <p:cNvSpPr txBox="1"/>
          <p:nvPr/>
        </p:nvSpPr>
        <p:spPr>
          <a:xfrm>
            <a:off x="9968336" y="1266760"/>
            <a:ext cx="1256145" cy="338554"/>
          </a:xfrm>
          <a:prstGeom prst="rect">
            <a:avLst/>
          </a:prstGeom>
          <a:noFill/>
        </p:spPr>
        <p:txBody>
          <a:bodyPr wrap="square" rtlCol="0">
            <a:spAutoFit/>
          </a:bodyPr>
          <a:lstStyle/>
          <a:p>
            <a:pPr algn="ctr"/>
            <a:r>
              <a:rPr lang="en-US" sz="1600" dirty="0">
                <a:solidFill>
                  <a:srgbClr val="EA8F5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High cost</a:t>
            </a:r>
          </a:p>
        </p:txBody>
      </p:sp>
      <p:sp>
        <p:nvSpPr>
          <p:cNvPr id="31" name="Arrow: Left-Right 30">
            <a:extLst>
              <a:ext uri="{FF2B5EF4-FFF2-40B4-BE49-F238E27FC236}">
                <a16:creationId xmlns:a16="http://schemas.microsoft.com/office/drawing/2014/main" id="{AEE10310-870E-40E8-95FB-7EFC246537A1}"/>
              </a:ext>
            </a:extLst>
          </p:cNvPr>
          <p:cNvSpPr/>
          <p:nvPr/>
        </p:nvSpPr>
        <p:spPr>
          <a:xfrm>
            <a:off x="4625098" y="923636"/>
            <a:ext cx="5343237" cy="240300"/>
          </a:xfrm>
          <a:prstGeom prst="leftRightArrow">
            <a:avLst>
              <a:gd name="adj1" fmla="val 50000"/>
              <a:gd name="adj2" fmla="val 153779"/>
            </a:avLst>
          </a:prstGeom>
          <a:gradFill flip="none" rotWithShape="1">
            <a:gsLst>
              <a:gs pos="0">
                <a:schemeClr val="accent2"/>
              </a:gs>
              <a:gs pos="100000">
                <a:srgbClr val="41D0F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Right 32">
            <a:extLst>
              <a:ext uri="{FF2B5EF4-FFF2-40B4-BE49-F238E27FC236}">
                <a16:creationId xmlns:a16="http://schemas.microsoft.com/office/drawing/2014/main" id="{AA20DC84-B599-4B2B-A517-D422A552196F}"/>
              </a:ext>
            </a:extLst>
          </p:cNvPr>
          <p:cNvSpPr/>
          <p:nvPr/>
        </p:nvSpPr>
        <p:spPr>
          <a:xfrm>
            <a:off x="4625097" y="1323080"/>
            <a:ext cx="5343237" cy="240300"/>
          </a:xfrm>
          <a:prstGeom prst="leftRightArrow">
            <a:avLst>
              <a:gd name="adj1" fmla="val 50000"/>
              <a:gd name="adj2" fmla="val 153779"/>
            </a:avLst>
          </a:prstGeom>
          <a:gradFill flip="none" rotWithShape="1">
            <a:gsLst>
              <a:gs pos="0">
                <a:schemeClr val="accent2"/>
              </a:gs>
              <a:gs pos="100000">
                <a:srgbClr val="41D0F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D7AA0C1-5AF7-4A13-B141-F4BC62595104}"/>
              </a:ext>
            </a:extLst>
          </p:cNvPr>
          <p:cNvSpPr txBox="1"/>
          <p:nvPr/>
        </p:nvSpPr>
        <p:spPr>
          <a:xfrm>
            <a:off x="2519045" y="2244464"/>
            <a:ext cx="3042767" cy="523220"/>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충분히 유사한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 genome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확보된 경우에 적합</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TextBox 34">
            <a:extLst>
              <a:ext uri="{FF2B5EF4-FFF2-40B4-BE49-F238E27FC236}">
                <a16:creationId xmlns:a16="http://schemas.microsoft.com/office/drawing/2014/main" id="{9B8D88DB-84D3-456D-A20A-48BE02F32406}"/>
              </a:ext>
            </a:extLst>
          </p:cNvPr>
          <p:cNvSpPr txBox="1"/>
          <p:nvPr/>
        </p:nvSpPr>
        <p:spPr>
          <a:xfrm>
            <a:off x="2519045" y="3158841"/>
            <a:ext cx="3042767" cy="523220"/>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충분히 유사한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 genome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확보된 경우에 적합</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6" name="TextBox 35">
            <a:extLst>
              <a:ext uri="{FF2B5EF4-FFF2-40B4-BE49-F238E27FC236}">
                <a16:creationId xmlns:a16="http://schemas.microsoft.com/office/drawing/2014/main" id="{F85D5F7F-4670-44AE-92DA-5F1ED2D48C3B}"/>
              </a:ext>
            </a:extLst>
          </p:cNvPr>
          <p:cNvSpPr txBox="1"/>
          <p:nvPr/>
        </p:nvSpPr>
        <p:spPr>
          <a:xfrm>
            <a:off x="2519045" y="4056662"/>
            <a:ext cx="3042767" cy="523220"/>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 genome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있는 유전자에 한해 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무 판정 가능</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7" name="TextBox 36">
            <a:extLst>
              <a:ext uri="{FF2B5EF4-FFF2-40B4-BE49-F238E27FC236}">
                <a16:creationId xmlns:a16="http://schemas.microsoft.com/office/drawing/2014/main" id="{ECB8A50B-19E1-42C7-9F7E-D7B2633C6F23}"/>
              </a:ext>
            </a:extLst>
          </p:cNvPr>
          <p:cNvSpPr txBox="1"/>
          <p:nvPr/>
        </p:nvSpPr>
        <p:spPr>
          <a:xfrm>
            <a:off x="2519045" y="4979495"/>
            <a:ext cx="3042767" cy="523220"/>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 genome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있는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MGE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한해 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무 판정 가능</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8" name="TextBox 37">
            <a:extLst>
              <a:ext uri="{FF2B5EF4-FFF2-40B4-BE49-F238E27FC236}">
                <a16:creationId xmlns:a16="http://schemas.microsoft.com/office/drawing/2014/main" id="{08172C8B-02D1-4098-A07F-3B2FCCDB690A}"/>
              </a:ext>
            </a:extLst>
          </p:cNvPr>
          <p:cNvSpPr txBox="1"/>
          <p:nvPr/>
        </p:nvSpPr>
        <p:spPr>
          <a:xfrm>
            <a:off x="5791229" y="2244464"/>
            <a:ext cx="3042767"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Repetitive region</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제외한 대부분의 변이 검출에 적합</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9" name="TextBox 38">
            <a:extLst>
              <a:ext uri="{FF2B5EF4-FFF2-40B4-BE49-F238E27FC236}">
                <a16:creationId xmlns:a16="http://schemas.microsoft.com/office/drawing/2014/main" id="{BAB60197-3510-4C01-ABE1-6333D0F15BA7}"/>
              </a:ext>
            </a:extLst>
          </p:cNvPr>
          <p:cNvSpPr txBox="1"/>
          <p:nvPr/>
        </p:nvSpPr>
        <p:spPr>
          <a:xfrm>
            <a:off x="5791229" y="3158841"/>
            <a:ext cx="3042767"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Repetitive region</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제외한 대부분의 변이 검출에 적합</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0" name="TextBox 39">
            <a:extLst>
              <a:ext uri="{FF2B5EF4-FFF2-40B4-BE49-F238E27FC236}">
                <a16:creationId xmlns:a16="http://schemas.microsoft.com/office/drawing/2014/main" id="{F322F92A-4F74-409A-8E61-E93D73D38C6F}"/>
              </a:ext>
            </a:extLst>
          </p:cNvPr>
          <p:cNvSpPr txBox="1"/>
          <p:nvPr/>
        </p:nvSpPr>
        <p:spPr>
          <a:xfrm>
            <a:off x="5791229" y="4056662"/>
            <a:ext cx="3042767" cy="95410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모든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검출에 적합하나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epeat/MGE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속하는 내성유전자는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context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파악에 한계</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1" name="TextBox 40">
            <a:extLst>
              <a:ext uri="{FF2B5EF4-FFF2-40B4-BE49-F238E27FC236}">
                <a16:creationId xmlns:a16="http://schemas.microsoft.com/office/drawing/2014/main" id="{89079B8B-A094-4C6B-B4ED-54B4415024A8}"/>
              </a:ext>
            </a:extLst>
          </p:cNvPr>
          <p:cNvSpPr txBox="1"/>
          <p:nvPr/>
        </p:nvSpPr>
        <p:spPr>
          <a:xfrm>
            <a:off x="5791229" y="4979495"/>
            <a:ext cx="3042767" cy="738664"/>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Multiple heterogeneous copy</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인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MGE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경우 정확한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structure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파악에 한계</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2" name="TextBox 41">
            <a:extLst>
              <a:ext uri="{FF2B5EF4-FFF2-40B4-BE49-F238E27FC236}">
                <a16:creationId xmlns:a16="http://schemas.microsoft.com/office/drawing/2014/main" id="{F998205B-B14D-408F-A8CE-7E6343E5CA70}"/>
              </a:ext>
            </a:extLst>
          </p:cNvPr>
          <p:cNvSpPr txBox="1"/>
          <p:nvPr/>
        </p:nvSpPr>
        <p:spPr>
          <a:xfrm>
            <a:off x="2603888" y="5801202"/>
            <a:ext cx="3042767" cy="954107"/>
          </a:xfrm>
          <a:prstGeom prst="rect">
            <a:avLst/>
          </a:prstGeom>
          <a:noFill/>
        </p:spPr>
        <p:txBody>
          <a:bodyPr wrap="square" rtlCol="0">
            <a:spAutoFit/>
          </a:bodyPr>
          <a:lstStyle/>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clone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대상으로 한 대규모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surveillance; Mutation</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의한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중요한 경우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Mycobacterium tuberculosis, Shigella </a:t>
            </a:r>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sonnei</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3" name="TextBox 42">
            <a:extLst>
              <a:ext uri="{FF2B5EF4-FFF2-40B4-BE49-F238E27FC236}">
                <a16:creationId xmlns:a16="http://schemas.microsoft.com/office/drawing/2014/main" id="{CBE9715B-0EBA-44AE-A92C-28040243F1BC}"/>
              </a:ext>
            </a:extLst>
          </p:cNvPr>
          <p:cNvSpPr txBox="1"/>
          <p:nvPr/>
        </p:nvSpPr>
        <p:spPr>
          <a:xfrm>
            <a:off x="120073" y="5801202"/>
            <a:ext cx="2474388" cy="338554"/>
          </a:xfrm>
          <a:prstGeom prst="rect">
            <a:avLst/>
          </a:prstGeom>
          <a:noFill/>
        </p:spPr>
        <p:txBody>
          <a:bodyPr wrap="square" rtlCol="0">
            <a:spAutoFit/>
          </a:bodyPr>
          <a:lstStyle/>
          <a:p>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전형적인 적용 사례</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5" name="TextBox 44">
            <a:extLst>
              <a:ext uri="{FF2B5EF4-FFF2-40B4-BE49-F238E27FC236}">
                <a16:creationId xmlns:a16="http://schemas.microsoft.com/office/drawing/2014/main" id="{2AEE3A6F-4A23-4E68-AA47-5FA9CA8D081E}"/>
              </a:ext>
            </a:extLst>
          </p:cNvPr>
          <p:cNvSpPr txBox="1"/>
          <p:nvPr/>
        </p:nvSpPr>
        <p:spPr>
          <a:xfrm>
            <a:off x="9010306" y="2244464"/>
            <a:ext cx="304276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a:latin typeface="맑은 고딕 Semilight" panose="020B0502040204020203" pitchFamily="50" charset="-127"/>
                <a:ea typeface="맑은 고딕 Semilight" panose="020B0502040204020203" pitchFamily="50" charset="-127"/>
                <a:cs typeface="맑은 고딕 Semilight" panose="020B0502040204020203" pitchFamily="50" charset="-127"/>
              </a:rPr>
              <a:t>적합</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6" name="TextBox 45">
            <a:extLst>
              <a:ext uri="{FF2B5EF4-FFF2-40B4-BE49-F238E27FC236}">
                <a16:creationId xmlns:a16="http://schemas.microsoft.com/office/drawing/2014/main" id="{75E8DBE0-1817-40B9-8540-7B6A69E648C8}"/>
              </a:ext>
            </a:extLst>
          </p:cNvPr>
          <p:cNvSpPr txBox="1"/>
          <p:nvPr/>
        </p:nvSpPr>
        <p:spPr>
          <a:xfrm>
            <a:off x="9010306" y="3158841"/>
            <a:ext cx="304276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적합</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7" name="TextBox 46">
            <a:extLst>
              <a:ext uri="{FF2B5EF4-FFF2-40B4-BE49-F238E27FC236}">
                <a16:creationId xmlns:a16="http://schemas.microsoft.com/office/drawing/2014/main" id="{66DB3506-95EA-4123-8175-78B2381DDEAD}"/>
              </a:ext>
            </a:extLst>
          </p:cNvPr>
          <p:cNvSpPr txBox="1"/>
          <p:nvPr/>
        </p:nvSpPr>
        <p:spPr>
          <a:xfrm>
            <a:off x="9010306" y="4056662"/>
            <a:ext cx="304276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적합</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 name="TextBox 47">
            <a:extLst>
              <a:ext uri="{FF2B5EF4-FFF2-40B4-BE49-F238E27FC236}">
                <a16:creationId xmlns:a16="http://schemas.microsoft.com/office/drawing/2014/main" id="{9AA9CA0A-9E23-4D02-AF15-89EF4B84DB40}"/>
              </a:ext>
            </a:extLst>
          </p:cNvPr>
          <p:cNvSpPr txBox="1"/>
          <p:nvPr/>
        </p:nvSpPr>
        <p:spPr>
          <a:xfrm>
            <a:off x="9010306" y="4979495"/>
            <a:ext cx="304276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적합</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9" name="TextBox 48">
            <a:extLst>
              <a:ext uri="{FF2B5EF4-FFF2-40B4-BE49-F238E27FC236}">
                <a16:creationId xmlns:a16="http://schemas.microsoft.com/office/drawing/2014/main" id="{E9D156E8-419D-429E-B999-C2CBA295D29E}"/>
              </a:ext>
            </a:extLst>
          </p:cNvPr>
          <p:cNvSpPr txBox="1"/>
          <p:nvPr/>
        </p:nvSpPr>
        <p:spPr>
          <a:xfrm>
            <a:off x="9095149" y="5801202"/>
            <a:ext cx="3042767" cy="954107"/>
          </a:xfrm>
          <a:prstGeom prst="rect">
            <a:avLst/>
          </a:prstGeom>
          <a:noFill/>
        </p:spPr>
        <p:txBody>
          <a:bodyPr wrap="square" rtlCol="0">
            <a:spAutoFit/>
          </a:bodyPr>
          <a:lstStyle/>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소규모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investigation; MGE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속하는 내성유전자 파악이 중요한 경우</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Klebsiella, Staphylococcus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multidrug resistant isolates</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23902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D65B06-780B-41C1-8D2F-B6A8E97DBA81}"/>
              </a:ext>
            </a:extLst>
          </p:cNvPr>
          <p:cNvPicPr>
            <a:picLocks noChangeAspect="1"/>
          </p:cNvPicPr>
          <p:nvPr/>
        </p:nvPicPr>
        <p:blipFill>
          <a:blip r:embed="rId2"/>
          <a:stretch>
            <a:fillRect/>
          </a:stretch>
        </p:blipFill>
        <p:spPr>
          <a:xfrm>
            <a:off x="3759165" y="992907"/>
            <a:ext cx="4067496" cy="4171391"/>
          </a:xfrm>
          <a:prstGeom prst="rect">
            <a:avLst/>
          </a:prstGeom>
        </p:spPr>
      </p:pic>
      <p:sp>
        <p:nvSpPr>
          <p:cNvPr id="10" name="TextBox 9">
            <a:extLst>
              <a:ext uri="{FF2B5EF4-FFF2-40B4-BE49-F238E27FC236}">
                <a16:creationId xmlns:a16="http://schemas.microsoft.com/office/drawing/2014/main" id="{7D4D08E7-4B9D-4696-8F3D-C2EC1607A462}"/>
              </a:ext>
            </a:extLst>
          </p:cNvPr>
          <p:cNvSpPr txBox="1"/>
          <p:nvPr/>
        </p:nvSpPr>
        <p:spPr>
          <a:xfrm>
            <a:off x="3695665" y="5113498"/>
            <a:ext cx="4307812" cy="246221"/>
          </a:xfrm>
          <a:prstGeom prst="rect">
            <a:avLst/>
          </a:prstGeom>
          <a:noFill/>
        </p:spPr>
        <p:txBody>
          <a:bodyPr wrap="square">
            <a:spAutoFit/>
          </a:bodyPr>
          <a:lstStyle/>
          <a:p>
            <a:r>
              <a:rPr lang="en-US" sz="1000" dirty="0" err="1">
                <a:latin typeface="Arial" panose="020B0604020202020204" pitchFamily="34" charset="0"/>
                <a:cs typeface="Arial" panose="020B0604020202020204" pitchFamily="34" charset="0"/>
              </a:rPr>
              <a:t>McInerney</a:t>
            </a:r>
            <a:r>
              <a:rPr lang="en-US" sz="1000" dirty="0">
                <a:latin typeface="Arial" panose="020B0604020202020204" pitchFamily="34" charset="0"/>
                <a:cs typeface="Arial" panose="020B0604020202020204" pitchFamily="34" charset="0"/>
              </a:rPr>
              <a:t> et al. 2017 10.1038/nmicrobiol.2017.40</a:t>
            </a:r>
          </a:p>
        </p:txBody>
      </p:sp>
      <p:sp>
        <p:nvSpPr>
          <p:cNvPr id="12" name="TextBox 11">
            <a:extLst>
              <a:ext uri="{FF2B5EF4-FFF2-40B4-BE49-F238E27FC236}">
                <a16:creationId xmlns:a16="http://schemas.microsoft.com/office/drawing/2014/main" id="{600D8346-020A-4392-8D51-CCA913950A10}"/>
              </a:ext>
            </a:extLst>
          </p:cNvPr>
          <p:cNvSpPr txBox="1"/>
          <p:nvPr/>
        </p:nvSpPr>
        <p:spPr>
          <a:xfrm>
            <a:off x="604089" y="5289631"/>
            <a:ext cx="10739321" cy="584775"/>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Can you expect the pathogen genomes from all cases / samples to share similar gene contents and similar genomic backbone?</a:t>
            </a:r>
          </a:p>
        </p:txBody>
      </p:sp>
      <p:sp>
        <p:nvSpPr>
          <p:cNvPr id="13" name="TextBox 12">
            <a:extLst>
              <a:ext uri="{FF2B5EF4-FFF2-40B4-BE49-F238E27FC236}">
                <a16:creationId xmlns:a16="http://schemas.microsoft.com/office/drawing/2014/main" id="{EAA65977-5808-41AB-A8F3-CDDE91549ABE}"/>
              </a:ext>
            </a:extLst>
          </p:cNvPr>
          <p:cNvSpPr txBox="1"/>
          <p:nvPr/>
        </p:nvSpPr>
        <p:spPr>
          <a:xfrm>
            <a:off x="1219200" y="5919448"/>
            <a:ext cx="9836727"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Yes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 Reference genome-based analysis is feasible, focusing on variant calling, facilitating rapid analysis</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D46C2334-88D1-468C-8733-FC0C0C153948}"/>
              </a:ext>
            </a:extLst>
          </p:cNvPr>
          <p:cNvSpPr txBox="1"/>
          <p:nvPr/>
        </p:nvSpPr>
        <p:spPr>
          <a:xfrm>
            <a:off x="1219200" y="6348314"/>
            <a:ext cx="9093200"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No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 Every isolate must be assembled de novo</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TextBox 7">
            <a:extLst>
              <a:ext uri="{FF2B5EF4-FFF2-40B4-BE49-F238E27FC236}">
                <a16:creationId xmlns:a16="http://schemas.microsoft.com/office/drawing/2014/main" id="{AD149A01-A8F6-445D-9E50-A465BFA16BB6}"/>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항생제 내성균의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 종의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진화 양상에 따른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전략</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D5E7CEEF-8549-4E30-8AEB-0F2F11091F3F}"/>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5" name="Rectangle: Rounded Corners 14">
            <a:extLst>
              <a:ext uri="{FF2B5EF4-FFF2-40B4-BE49-F238E27FC236}">
                <a16:creationId xmlns:a16="http://schemas.microsoft.com/office/drawing/2014/main" id="{61526B36-31D5-4DC9-9468-0E08F9D33600}"/>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Rectangle: Rounded Corners 15">
            <a:extLst>
              <a:ext uri="{FF2B5EF4-FFF2-40B4-BE49-F238E27FC236}">
                <a16:creationId xmlns:a16="http://schemas.microsoft.com/office/drawing/2014/main" id="{0889A43C-EC21-46B0-99DF-641A78CB367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3758FD2D-4E16-456A-94BA-DA108FB6C264}"/>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68EE785E-A9A1-4C3B-A0CD-F523C45CBCB7}"/>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9" name="Rectangle: Rounded Corners 18">
            <a:extLst>
              <a:ext uri="{FF2B5EF4-FFF2-40B4-BE49-F238E27FC236}">
                <a16:creationId xmlns:a16="http://schemas.microsoft.com/office/drawing/2014/main" id="{256CB8C1-0B06-435C-9D22-5264AA1D9C2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20" name="Rectangle: Rounded Corners 19">
            <a:extLst>
              <a:ext uri="{FF2B5EF4-FFF2-40B4-BE49-F238E27FC236}">
                <a16:creationId xmlns:a16="http://schemas.microsoft.com/office/drawing/2014/main" id="{4F62912F-C3B9-4991-AE8F-5A809587F3DE}"/>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21" name="Rectangle: Rounded Corners 20">
            <a:extLst>
              <a:ext uri="{FF2B5EF4-FFF2-40B4-BE49-F238E27FC236}">
                <a16:creationId xmlns:a16="http://schemas.microsoft.com/office/drawing/2014/main" id="{A55BC0E1-A9AD-4D76-85E3-13EEF424870C}"/>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Tree>
    <p:extLst>
      <p:ext uri="{BB962C8B-B14F-4D97-AF65-F5344CB8AC3E}">
        <p14:creationId xmlns:p14="http://schemas.microsoft.com/office/powerpoint/2010/main" val="278425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Go back to VM set up</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 name="TextBox 1">
            <a:extLst>
              <a:ext uri="{FF2B5EF4-FFF2-40B4-BE49-F238E27FC236}">
                <a16:creationId xmlns:a16="http://schemas.microsoft.com/office/drawing/2014/main" id="{0818B0E6-FED4-41B0-978A-F23354F1CFFD}"/>
              </a:ext>
            </a:extLst>
          </p:cNvPr>
          <p:cNvSpPr txBox="1"/>
          <p:nvPr/>
        </p:nvSpPr>
        <p:spPr>
          <a:xfrm>
            <a:off x="867266" y="1489435"/>
            <a:ext cx="9539926"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(Come </a:t>
            </a:r>
            <a:r>
              <a:rPr lang="en-US" altLang="ko-KR">
                <a:latin typeface="맑은 고딕 Semilight" panose="020B0502040204020203" pitchFamily="50" charset="-127"/>
                <a:ea typeface="맑은 고딕 Semilight" panose="020B0502040204020203" pitchFamily="50" charset="-127"/>
                <a:cs typeface="맑은 고딕 Semilight" panose="020B0502040204020203" pitchFamily="50" charset="-127"/>
              </a:rPr>
              <a:t>back from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set up)</a:t>
            </a: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TextBox 16">
            <a:extLst>
              <a:ext uri="{FF2B5EF4-FFF2-40B4-BE49-F238E27FC236}">
                <a16:creationId xmlns:a16="http://schemas.microsoft.com/office/drawing/2014/main" id="{A6D2D717-99E8-4A7F-82FC-95A04F8640AC}"/>
              </a:ext>
            </a:extLst>
          </p:cNvPr>
          <p:cNvSpPr txBox="1"/>
          <p:nvPr/>
        </p:nvSpPr>
        <p:spPr>
          <a:xfrm>
            <a:off x="867266" y="1047946"/>
            <a:ext cx="3054285"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(Go back to VM set up)</a:t>
            </a: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hlinkClick r:id="rId2" action="ppaction://hlinksldjump"/>
            <a:extLst>
              <a:ext uri="{FF2B5EF4-FFF2-40B4-BE49-F238E27FC236}">
                <a16:creationId xmlns:a16="http://schemas.microsoft.com/office/drawing/2014/main" id="{8F11A67D-4D8F-4A87-8D73-C276031A72B5}"/>
              </a:ext>
            </a:extLst>
          </p:cNvPr>
          <p:cNvSpPr/>
          <p:nvPr/>
        </p:nvSpPr>
        <p:spPr>
          <a:xfrm>
            <a:off x="4485565" y="1138053"/>
            <a:ext cx="2282857"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set up</a:t>
            </a:r>
            <a:r>
              <a:rPr lang="ko-KR" altLang="en-US"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으로 돌아가기</a:t>
            </a:r>
            <a:r>
              <a:rPr lang="en-US" altLang="ko-KR"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Arrow: Right 18">
            <a:extLst>
              <a:ext uri="{FF2B5EF4-FFF2-40B4-BE49-F238E27FC236}">
                <a16:creationId xmlns:a16="http://schemas.microsoft.com/office/drawing/2014/main" id="{2A0F841A-4446-42D1-B0EB-3A9B97368CAC}"/>
              </a:ext>
            </a:extLst>
          </p:cNvPr>
          <p:cNvSpPr/>
          <p:nvPr/>
        </p:nvSpPr>
        <p:spPr>
          <a:xfrm>
            <a:off x="3925478" y="1138053"/>
            <a:ext cx="490194" cy="279225"/>
          </a:xfrm>
          <a:prstGeom prst="rightArrow">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40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내성 인자 검출의 원리</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한계점</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 name="TextBox 1">
            <a:extLst>
              <a:ext uri="{FF2B5EF4-FFF2-40B4-BE49-F238E27FC236}">
                <a16:creationId xmlns:a16="http://schemas.microsoft.com/office/drawing/2014/main" id="{0818B0E6-FED4-41B0-978A-F23354F1CFFD}"/>
              </a:ext>
            </a:extLst>
          </p:cNvPr>
          <p:cNvSpPr txBox="1"/>
          <p:nvPr/>
        </p:nvSpPr>
        <p:spPr>
          <a:xfrm>
            <a:off x="186272" y="825790"/>
            <a:ext cx="9539926"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 Reference ARGs</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homolog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검출하는 방식</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Unknown ARGs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많다는 한계점</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TextBox 18">
            <a:extLst>
              <a:ext uri="{FF2B5EF4-FFF2-40B4-BE49-F238E27FC236}">
                <a16:creationId xmlns:a16="http://schemas.microsoft.com/office/drawing/2014/main" id="{69E68225-4D44-46EC-A87B-F1B70FE0B142}"/>
              </a:ext>
            </a:extLst>
          </p:cNvPr>
          <p:cNvSpPr txBox="1"/>
          <p:nvPr/>
        </p:nvSpPr>
        <p:spPr>
          <a:xfrm>
            <a:off x="186272" y="1185943"/>
            <a:ext cx="11105606" cy="584775"/>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 case of resistance genes that can be annotated based on sequence homology, how good is the coverage of our current sequence/knowledge databases?</a:t>
            </a:r>
          </a:p>
        </p:txBody>
      </p:sp>
      <p:pic>
        <p:nvPicPr>
          <p:cNvPr id="20" name="Picture 19" descr="Diagram&#10;&#10;Description automatically generated">
            <a:extLst>
              <a:ext uri="{FF2B5EF4-FFF2-40B4-BE49-F238E27FC236}">
                <a16:creationId xmlns:a16="http://schemas.microsoft.com/office/drawing/2014/main" id="{52241FED-E0CA-4E4C-BF8F-C03DC3BC487E}"/>
              </a:ext>
            </a:extLst>
          </p:cNvPr>
          <p:cNvPicPr>
            <a:picLocks noChangeAspect="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307780" y="2053516"/>
            <a:ext cx="5489448" cy="4117086"/>
          </a:xfrm>
          <a:prstGeom prst="rect">
            <a:avLst/>
          </a:prstGeom>
        </p:spPr>
      </p:pic>
      <p:sp>
        <p:nvSpPr>
          <p:cNvPr id="21" name="TextBox 20">
            <a:extLst>
              <a:ext uri="{FF2B5EF4-FFF2-40B4-BE49-F238E27FC236}">
                <a16:creationId xmlns:a16="http://schemas.microsoft.com/office/drawing/2014/main" id="{6DB2CB16-164B-4CCD-AF71-58357D1B9EDE}"/>
              </a:ext>
            </a:extLst>
          </p:cNvPr>
          <p:cNvSpPr txBox="1"/>
          <p:nvPr/>
        </p:nvSpPr>
        <p:spPr>
          <a:xfrm>
            <a:off x="6117594" y="1648292"/>
            <a:ext cx="5614198" cy="523220"/>
          </a:xfrm>
          <a:prstGeom prst="rect">
            <a:avLst/>
          </a:prstGeom>
          <a:noFill/>
        </p:spPr>
        <p:txBody>
          <a:bodyPr wrap="square" rtlCol="0">
            <a:spAutoFit/>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 metagenomic libraries from soil samples screened</a:t>
            </a:r>
          </a:p>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Su</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et al. 2014, 10.1016/j.envint.2013.12.010)</a:t>
            </a:r>
          </a:p>
        </p:txBody>
      </p:sp>
      <p:grpSp>
        <p:nvGrpSpPr>
          <p:cNvPr id="22" name="Group 21">
            <a:extLst>
              <a:ext uri="{FF2B5EF4-FFF2-40B4-BE49-F238E27FC236}">
                <a16:creationId xmlns:a16="http://schemas.microsoft.com/office/drawing/2014/main" id="{C53F4676-3B65-457B-8FA9-7CF409C8F4BE}"/>
              </a:ext>
            </a:extLst>
          </p:cNvPr>
          <p:cNvGrpSpPr/>
          <p:nvPr/>
        </p:nvGrpSpPr>
        <p:grpSpPr>
          <a:xfrm>
            <a:off x="6594606" y="2233067"/>
            <a:ext cx="4524538" cy="1766724"/>
            <a:chOff x="7061073" y="2831407"/>
            <a:chExt cx="4926711" cy="2228850"/>
          </a:xfrm>
        </p:grpSpPr>
        <p:pic>
          <p:nvPicPr>
            <p:cNvPr id="23" name="Picture 2">
              <a:extLst>
                <a:ext uri="{FF2B5EF4-FFF2-40B4-BE49-F238E27FC236}">
                  <a16:creationId xmlns:a16="http://schemas.microsoft.com/office/drawing/2014/main" id="{26C6C690-248B-4199-8437-6C9DBFECB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073" y="2831407"/>
              <a:ext cx="34099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96F1A57-BDC9-4330-AC4A-66BFB9ED6EA7}"/>
                </a:ext>
              </a:extLst>
            </p:cNvPr>
            <p:cNvSpPr txBox="1"/>
            <p:nvPr/>
          </p:nvSpPr>
          <p:spPr>
            <a:xfrm>
              <a:off x="9656064" y="4270248"/>
              <a:ext cx="2331720" cy="427110"/>
            </a:xfrm>
            <a:prstGeom prst="rect">
              <a:avLst/>
            </a:prstGeom>
            <a:noFill/>
          </p:spPr>
          <p:txBody>
            <a:bodyPr wrap="square" rtlCol="0">
              <a:spAutoFit/>
            </a:bodyPr>
            <a:lstStyle/>
            <a:p>
              <a:r>
                <a:rPr lang="en-US" sz="1600" dirty="0"/>
                <a:t>(%identity to DB)</a:t>
              </a:r>
            </a:p>
          </p:txBody>
        </p:sp>
      </p:grpSp>
      <p:pic>
        <p:nvPicPr>
          <p:cNvPr id="25" name="Picture 4" descr="Fig. 1">
            <a:extLst>
              <a:ext uri="{FF2B5EF4-FFF2-40B4-BE49-F238E27FC236}">
                <a16:creationId xmlns:a16="http://schemas.microsoft.com/office/drawing/2014/main" id="{3CD8EF9F-14F4-48BC-ADD1-A2FEA610CF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67" t="50000"/>
          <a:stretch/>
        </p:blipFill>
        <p:spPr bwMode="auto">
          <a:xfrm>
            <a:off x="9007612" y="4562515"/>
            <a:ext cx="2423511" cy="21629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Fig. 1">
            <a:extLst>
              <a:ext uri="{FF2B5EF4-FFF2-40B4-BE49-F238E27FC236}">
                <a16:creationId xmlns:a16="http://schemas.microsoft.com/office/drawing/2014/main" id="{9C2DB0F7-102E-4C51-95FC-24B966940D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067" b="52018"/>
          <a:stretch/>
        </p:blipFill>
        <p:spPr bwMode="auto">
          <a:xfrm>
            <a:off x="6548275" y="4673716"/>
            <a:ext cx="2423511" cy="207561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D6EEF48-3BD3-45C1-98EA-C29F786286A7}"/>
              </a:ext>
            </a:extLst>
          </p:cNvPr>
          <p:cNvSpPr txBox="1"/>
          <p:nvPr/>
        </p:nvSpPr>
        <p:spPr>
          <a:xfrm>
            <a:off x="6003295" y="4046984"/>
            <a:ext cx="6385560" cy="523220"/>
          </a:xfrm>
          <a:prstGeom prst="rect">
            <a:avLst/>
          </a:prstGeom>
          <a:noFill/>
        </p:spPr>
        <p:txBody>
          <a:bodyPr wrap="square" rtlCol="0">
            <a:spAutoFit/>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Prediction of the intestinal </a:t>
            </a:r>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resistome</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by a three-dimensional structure-based method (</a:t>
            </a:r>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Ruppe</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et al. 2018, 10.1038/s41564-018-0292-6)</a:t>
            </a:r>
          </a:p>
        </p:txBody>
      </p:sp>
    </p:spTree>
    <p:extLst>
      <p:ext uri="{BB962C8B-B14F-4D97-AF65-F5344CB8AC3E}">
        <p14:creationId xmlns:p14="http://schemas.microsoft.com/office/powerpoint/2010/main" val="30775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내성 인자 검출의 원리</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한계점</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9" name="TextBox 18">
            <a:extLst>
              <a:ext uri="{FF2B5EF4-FFF2-40B4-BE49-F238E27FC236}">
                <a16:creationId xmlns:a16="http://schemas.microsoft.com/office/drawing/2014/main" id="{DEFAC7CD-3FC4-435E-92B9-F408761ECE64}"/>
              </a:ext>
            </a:extLst>
          </p:cNvPr>
          <p:cNvSpPr txBox="1"/>
          <p:nvPr/>
        </p:nvSpPr>
        <p:spPr>
          <a:xfrm>
            <a:off x="186271" y="825790"/>
            <a:ext cx="11663984" cy="584775"/>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2. Reference ARGs</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homolog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검출하는 방식</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homolog</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가진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sequence variation</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따란 내성</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spectrum</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바뀔 수 있으므로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homolog</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내성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항상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 ARG</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와 동일하게 연관지을 수 없다는 점</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TextBox 19">
            <a:extLst>
              <a:ext uri="{FF2B5EF4-FFF2-40B4-BE49-F238E27FC236}">
                <a16:creationId xmlns:a16="http://schemas.microsoft.com/office/drawing/2014/main" id="{767A2F51-7C54-4D0A-82DF-25743D2AA9FB}"/>
              </a:ext>
            </a:extLst>
          </p:cNvPr>
          <p:cNvSpPr txBox="1"/>
          <p:nvPr/>
        </p:nvSpPr>
        <p:spPr>
          <a:xfrm>
            <a:off x="186272" y="1666232"/>
            <a:ext cx="11105606"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Extended-spectrum beta-lactamases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arise from broad-spectrum beta-lactamases by mutations (Clin Microbiol Infect. 2008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doi</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10.1111/j.1469-0691.2007.01854.x)</a:t>
            </a: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AAC(6’)-</a:t>
            </a:r>
            <a:r>
              <a:rPr lang="en-US" sz="16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Ib</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alleles with altered substrate range, conferring resistance against quinolones (</a:t>
            </a:r>
            <a:r>
              <a:rPr lang="fr-F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ISME J 12, 267–276 (2018). https://doi.org/10.1038/ismej.2017.168)</a:t>
            </a:r>
          </a:p>
        </p:txBody>
      </p:sp>
    </p:spTree>
    <p:extLst>
      <p:ext uri="{BB962C8B-B14F-4D97-AF65-F5344CB8AC3E}">
        <p14:creationId xmlns:p14="http://schemas.microsoft.com/office/powerpoint/2010/main" val="2120657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내성 인자 검출의 원리</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한계점</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9" name="TextBox 18">
            <a:extLst>
              <a:ext uri="{FF2B5EF4-FFF2-40B4-BE49-F238E27FC236}">
                <a16:creationId xmlns:a16="http://schemas.microsoft.com/office/drawing/2014/main" id="{DEFAC7CD-3FC4-435E-92B9-F408761ECE64}"/>
              </a:ext>
            </a:extLst>
          </p:cNvPr>
          <p:cNvSpPr txBox="1"/>
          <p:nvPr/>
        </p:nvSpPr>
        <p:spPr>
          <a:xfrm>
            <a:off x="186272" y="825790"/>
            <a:ext cx="9539926"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3.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mutation</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대한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comprehensive catalogue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부재</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TextBox 19">
            <a:extLst>
              <a:ext uri="{FF2B5EF4-FFF2-40B4-BE49-F238E27FC236}">
                <a16:creationId xmlns:a16="http://schemas.microsoft.com/office/drawing/2014/main" id="{767A2F51-7C54-4D0A-82DF-25743D2AA9FB}"/>
              </a:ext>
            </a:extLst>
          </p:cNvPr>
          <p:cNvSpPr txBox="1"/>
          <p:nvPr/>
        </p:nvSpPr>
        <p:spPr>
          <a:xfrm>
            <a:off x="204745" y="1287541"/>
            <a:ext cx="11105606"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 tuberculosis resistance mutation</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경우</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17" name="그림 2">
            <a:extLst>
              <a:ext uri="{FF2B5EF4-FFF2-40B4-BE49-F238E27FC236}">
                <a16:creationId xmlns:a16="http://schemas.microsoft.com/office/drawing/2014/main" id="{8A32254C-ED06-4CBD-AD90-09011CDBBA5B}"/>
              </a:ext>
            </a:extLst>
          </p:cNvPr>
          <p:cNvPicPr>
            <a:picLocks noChangeAspect="1"/>
          </p:cNvPicPr>
          <p:nvPr/>
        </p:nvPicPr>
        <p:blipFill>
          <a:blip r:embed="rId2"/>
          <a:stretch>
            <a:fillRect/>
          </a:stretch>
        </p:blipFill>
        <p:spPr>
          <a:xfrm>
            <a:off x="260734" y="1743075"/>
            <a:ext cx="5953125" cy="1685925"/>
          </a:xfrm>
          <a:prstGeom prst="rect">
            <a:avLst/>
          </a:prstGeom>
        </p:spPr>
      </p:pic>
      <p:pic>
        <p:nvPicPr>
          <p:cNvPr id="18" name="그림 4">
            <a:extLst>
              <a:ext uri="{FF2B5EF4-FFF2-40B4-BE49-F238E27FC236}">
                <a16:creationId xmlns:a16="http://schemas.microsoft.com/office/drawing/2014/main" id="{18B2100F-DDF8-4567-9406-F0CCDEF9FC41}"/>
              </a:ext>
            </a:extLst>
          </p:cNvPr>
          <p:cNvPicPr>
            <a:picLocks noChangeAspect="1"/>
          </p:cNvPicPr>
          <p:nvPr/>
        </p:nvPicPr>
        <p:blipFill>
          <a:blip r:embed="rId3"/>
          <a:stretch>
            <a:fillRect/>
          </a:stretch>
        </p:blipFill>
        <p:spPr>
          <a:xfrm>
            <a:off x="279984" y="3448250"/>
            <a:ext cx="5953124" cy="914400"/>
          </a:xfrm>
          <a:prstGeom prst="rect">
            <a:avLst/>
          </a:prstGeom>
        </p:spPr>
      </p:pic>
      <p:sp>
        <p:nvSpPr>
          <p:cNvPr id="21" name="TextBox 20">
            <a:extLst>
              <a:ext uri="{FF2B5EF4-FFF2-40B4-BE49-F238E27FC236}">
                <a16:creationId xmlns:a16="http://schemas.microsoft.com/office/drawing/2014/main" id="{BDFCCDEE-0177-4EED-9586-C2DE76BEB973}"/>
              </a:ext>
            </a:extLst>
          </p:cNvPr>
          <p:cNvSpPr txBox="1"/>
          <p:nvPr/>
        </p:nvSpPr>
        <p:spPr>
          <a:xfrm>
            <a:off x="6233108" y="1582511"/>
            <a:ext cx="5958892" cy="1323439"/>
          </a:xfrm>
          <a:prstGeom prst="rect">
            <a:avLst/>
          </a:prstGeom>
          <a:noFill/>
        </p:spPr>
        <p:txBody>
          <a:bodyPr wrap="square">
            <a:spAutoFit/>
          </a:bodyPr>
          <a:lstStyle/>
          <a:p>
            <a:r>
              <a:rPr lang="en-US" altLang="ko-KR" sz="1600" b="0" i="0" u="none" strike="noStrike" baseline="0" dirty="0">
                <a:solidFill>
                  <a:schemeClr val="bg2">
                    <a:lumMod val="50000"/>
                  </a:schemeClr>
                </a:solidFill>
                <a:latin typeface="Arial" panose="020B0604020202020204" pitchFamily="34" charset="0"/>
                <a:cs typeface="Arial" panose="020B0604020202020204" pitchFamily="34" charset="0"/>
              </a:rPr>
              <a:t>A major limitation to the utility of sequence-based technologies and of next-generation molecular diagnostics for comprehensive genotypic DST is the </a:t>
            </a:r>
            <a:r>
              <a:rPr lang="en-US" altLang="ko-KR" sz="1600" b="0" i="0" u="sng" strike="noStrike" baseline="0" dirty="0">
                <a:solidFill>
                  <a:schemeClr val="bg2">
                    <a:lumMod val="50000"/>
                  </a:schemeClr>
                </a:solidFill>
                <a:latin typeface="Arial" panose="020B0604020202020204" pitchFamily="34" charset="0"/>
                <a:cs typeface="Arial" panose="020B0604020202020204" pitchFamily="34" charset="0"/>
              </a:rPr>
              <a:t>lack of a standardized, comprehensive catalogue of mutations</a:t>
            </a:r>
            <a:r>
              <a:rPr lang="en-US" altLang="ko-KR" sz="1600" b="0" i="0" u="none" strike="noStrike" baseline="0" dirty="0">
                <a:solidFill>
                  <a:schemeClr val="bg2">
                    <a:lumMod val="50000"/>
                  </a:schemeClr>
                </a:solidFill>
                <a:latin typeface="Arial" panose="020B0604020202020204" pitchFamily="34" charset="0"/>
                <a:cs typeface="Arial" panose="020B0604020202020204" pitchFamily="34" charset="0"/>
              </a:rPr>
              <a:t> and their association with drug resistance for use by test developers and end users. </a:t>
            </a:r>
            <a:endParaRPr lang="ko-KR" altLang="en-US" sz="1600" dirty="0">
              <a:solidFill>
                <a:schemeClr val="bg2">
                  <a:lumMod val="50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E63CCF5-0DBF-4F2D-A8A5-58E8B3CAC90E}"/>
              </a:ext>
            </a:extLst>
          </p:cNvPr>
          <p:cNvSpPr txBox="1"/>
          <p:nvPr/>
        </p:nvSpPr>
        <p:spPr>
          <a:xfrm>
            <a:off x="6233108" y="3126619"/>
            <a:ext cx="5953124" cy="1569660"/>
          </a:xfrm>
          <a:prstGeom prst="rect">
            <a:avLst/>
          </a:prstGeom>
          <a:noFill/>
        </p:spPr>
        <p:txBody>
          <a:bodyPr wrap="square">
            <a:spAutoFit/>
          </a:bodyPr>
          <a:lstStyle/>
          <a:p>
            <a:r>
              <a:rPr lang="en-US" altLang="ko-KR" sz="1600" b="0" i="0" dirty="0">
                <a:solidFill>
                  <a:srgbClr val="E87556"/>
                </a:solidFill>
                <a:effectLst/>
                <a:latin typeface="Arial" panose="020B0604020202020204" pitchFamily="34" charset="0"/>
              </a:rPr>
              <a:t>The report </a:t>
            </a:r>
            <a:r>
              <a:rPr lang="en-US" altLang="ko-KR" sz="1600" b="0" i="0" dirty="0" err="1">
                <a:solidFill>
                  <a:srgbClr val="E87556"/>
                </a:solidFill>
                <a:effectLst/>
                <a:latin typeface="Arial" panose="020B0604020202020204" pitchFamily="34" charset="0"/>
              </a:rPr>
              <a:t>summarises</a:t>
            </a:r>
            <a:r>
              <a:rPr lang="en-US" altLang="ko-KR" sz="1600" b="0" i="0" dirty="0">
                <a:solidFill>
                  <a:srgbClr val="E87556"/>
                </a:solidFill>
                <a:effectLst/>
                <a:latin typeface="Arial" panose="020B0604020202020204" pitchFamily="34" charset="0"/>
              </a:rPr>
              <a:t> the analysis of over </a:t>
            </a:r>
            <a:r>
              <a:rPr lang="en-US" altLang="ko-KR" sz="1600" b="1" i="0" dirty="0">
                <a:solidFill>
                  <a:srgbClr val="E87556"/>
                </a:solidFill>
                <a:effectLst/>
                <a:latin typeface="Arial" panose="020B0604020202020204" pitchFamily="34" charset="0"/>
              </a:rPr>
              <a:t>38,000</a:t>
            </a:r>
            <a:r>
              <a:rPr lang="en-US" altLang="ko-KR" sz="1600" b="0" i="0" dirty="0">
                <a:solidFill>
                  <a:srgbClr val="E87556"/>
                </a:solidFill>
                <a:effectLst/>
                <a:latin typeface="Arial" panose="020B0604020202020204" pitchFamily="34" charset="0"/>
              </a:rPr>
              <a:t> </a:t>
            </a:r>
            <a:r>
              <a:rPr lang="en-US" altLang="ko-KR" sz="1600" b="1" i="0" dirty="0">
                <a:solidFill>
                  <a:srgbClr val="E87556"/>
                </a:solidFill>
                <a:effectLst/>
                <a:latin typeface="Arial" panose="020B0604020202020204" pitchFamily="34" charset="0"/>
              </a:rPr>
              <a:t>isolates</a:t>
            </a:r>
            <a:r>
              <a:rPr lang="en-US" altLang="ko-KR" sz="1600" b="0" i="0" dirty="0">
                <a:solidFill>
                  <a:srgbClr val="E87556"/>
                </a:solidFill>
                <a:effectLst/>
                <a:latin typeface="Arial" panose="020B0604020202020204" pitchFamily="34" charset="0"/>
              </a:rPr>
              <a:t> with matched data on </a:t>
            </a:r>
            <a:r>
              <a:rPr lang="en-US" altLang="ko-KR" sz="1600" b="1" i="0" dirty="0">
                <a:solidFill>
                  <a:srgbClr val="E87556"/>
                </a:solidFill>
                <a:effectLst/>
                <a:latin typeface="Arial" panose="020B0604020202020204" pitchFamily="34" charset="0"/>
              </a:rPr>
              <a:t>whole genome sequencing </a:t>
            </a:r>
            <a:r>
              <a:rPr lang="en-US" altLang="ko-KR" sz="1600" b="0" i="0" dirty="0">
                <a:solidFill>
                  <a:srgbClr val="E87556"/>
                </a:solidFill>
                <a:effectLst/>
                <a:latin typeface="Arial" panose="020B0604020202020204" pitchFamily="34" charset="0"/>
              </a:rPr>
              <a:t>and </a:t>
            </a:r>
            <a:r>
              <a:rPr lang="en-US" altLang="ko-KR" sz="1600" b="1" i="0" dirty="0">
                <a:solidFill>
                  <a:srgbClr val="E87556"/>
                </a:solidFill>
                <a:effectLst/>
                <a:latin typeface="Arial" panose="020B0604020202020204" pitchFamily="34" charset="0"/>
              </a:rPr>
              <a:t>phenotypic drug susceptibility testing</a:t>
            </a:r>
            <a:r>
              <a:rPr lang="en-US" altLang="ko-KR" sz="1600" b="0" i="0" dirty="0">
                <a:solidFill>
                  <a:srgbClr val="E87556"/>
                </a:solidFill>
                <a:effectLst/>
                <a:latin typeface="Arial" panose="020B0604020202020204" pitchFamily="34" charset="0"/>
              </a:rPr>
              <a:t> from over 40 countries for </a:t>
            </a:r>
            <a:r>
              <a:rPr lang="en-US" altLang="ko-KR" sz="1600" b="1" i="0" dirty="0">
                <a:solidFill>
                  <a:srgbClr val="E87556"/>
                </a:solidFill>
                <a:effectLst/>
                <a:latin typeface="Arial" panose="020B0604020202020204" pitchFamily="34" charset="0"/>
              </a:rPr>
              <a:t>13 anti-TB medicines</a:t>
            </a:r>
            <a:r>
              <a:rPr lang="en-US" altLang="ko-KR" sz="1600" b="0" i="0" dirty="0">
                <a:solidFill>
                  <a:srgbClr val="E87556"/>
                </a:solidFill>
                <a:effectLst/>
                <a:latin typeface="Arial" panose="020B0604020202020204" pitchFamily="34" charset="0"/>
              </a:rPr>
              <a:t>. </a:t>
            </a:r>
          </a:p>
          <a:p>
            <a:endParaRPr lang="en-US" altLang="ko-KR" sz="1600" b="0" i="0" dirty="0">
              <a:solidFill>
                <a:srgbClr val="E87556"/>
              </a:solidFill>
              <a:effectLst/>
              <a:latin typeface="Arial" panose="020B0604020202020204" pitchFamily="34" charset="0"/>
            </a:endParaRPr>
          </a:p>
          <a:p>
            <a:r>
              <a:rPr lang="en-US" altLang="ko-KR" sz="1600" b="0" i="0" dirty="0">
                <a:solidFill>
                  <a:srgbClr val="8A2A2A"/>
                </a:solidFill>
                <a:effectLst/>
                <a:latin typeface="Arial" panose="020B0604020202020204" pitchFamily="34" charset="0"/>
              </a:rPr>
              <a:t>It lists over </a:t>
            </a:r>
            <a:r>
              <a:rPr lang="en-US" altLang="ko-KR" sz="1600" b="1" i="0" dirty="0">
                <a:solidFill>
                  <a:srgbClr val="8A2A2A"/>
                </a:solidFill>
                <a:effectLst/>
                <a:latin typeface="Arial" panose="020B0604020202020204" pitchFamily="34" charset="0"/>
              </a:rPr>
              <a:t>17,000 mutations</a:t>
            </a:r>
            <a:r>
              <a:rPr lang="en-US" altLang="ko-KR" sz="1600" b="0" i="0" dirty="0">
                <a:solidFill>
                  <a:srgbClr val="8A2A2A"/>
                </a:solidFill>
                <a:effectLst/>
                <a:latin typeface="Arial" panose="020B0604020202020204" pitchFamily="34" charset="0"/>
              </a:rPr>
              <a:t>.</a:t>
            </a:r>
            <a:endParaRPr lang="ko-KR" altLang="en-US" sz="1600" dirty="0">
              <a:solidFill>
                <a:srgbClr val="8A2A2A"/>
              </a:solidFill>
            </a:endParaRPr>
          </a:p>
        </p:txBody>
      </p:sp>
    </p:spTree>
    <p:extLst>
      <p:ext uri="{BB962C8B-B14F-4D97-AF65-F5344CB8AC3E}">
        <p14:creationId xmlns:p14="http://schemas.microsoft.com/office/powerpoint/2010/main" val="361540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내성 인자 검출의 원리</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한계점</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9" name="TextBox 18">
            <a:extLst>
              <a:ext uri="{FF2B5EF4-FFF2-40B4-BE49-F238E27FC236}">
                <a16:creationId xmlns:a16="http://schemas.microsoft.com/office/drawing/2014/main" id="{DEFAC7CD-3FC4-435E-92B9-F408761ECE64}"/>
              </a:ext>
            </a:extLst>
          </p:cNvPr>
          <p:cNvSpPr txBox="1"/>
          <p:nvPr/>
        </p:nvSpPr>
        <p:spPr>
          <a:xfrm>
            <a:off x="186272" y="825790"/>
            <a:ext cx="9539926"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4.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phenotype</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은 복잡한 작용의 결과</a:t>
            </a:r>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TextBox 19">
            <a:extLst>
              <a:ext uri="{FF2B5EF4-FFF2-40B4-BE49-F238E27FC236}">
                <a16:creationId xmlns:a16="http://schemas.microsoft.com/office/drawing/2014/main" id="{767A2F51-7C54-4D0A-82DF-25743D2AA9FB}"/>
              </a:ext>
            </a:extLst>
          </p:cNvPr>
          <p:cNvSpPr txBox="1"/>
          <p:nvPr/>
        </p:nvSpPr>
        <p:spPr>
          <a:xfrm>
            <a:off x="186272" y="1629289"/>
            <a:ext cx="11105606" cy="230832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Cross resistance / Collateral sensitivity, Pleiotropy / Epistasis</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Phenotypic resistance / Non-genetic resistance /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Heteroresistance</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Resistance in monoculture vs. in complex community</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background </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Intrinsic resistance</a:t>
            </a:r>
          </a:p>
        </p:txBody>
      </p:sp>
    </p:spTree>
    <p:extLst>
      <p:ext uri="{BB962C8B-B14F-4D97-AF65-F5344CB8AC3E}">
        <p14:creationId xmlns:p14="http://schemas.microsoft.com/office/powerpoint/2010/main" val="1356610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내성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phenotype prediction</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 name="TextBox 1">
            <a:extLst>
              <a:ext uri="{FF2B5EF4-FFF2-40B4-BE49-F238E27FC236}">
                <a16:creationId xmlns:a16="http://schemas.microsoft.com/office/drawing/2014/main" id="{0818B0E6-FED4-41B0-978A-F23354F1CFFD}"/>
              </a:ext>
            </a:extLst>
          </p:cNvPr>
          <p:cNvSpPr txBox="1"/>
          <p:nvPr/>
        </p:nvSpPr>
        <p:spPr>
          <a:xfrm>
            <a:off x="867266" y="999240"/>
            <a:ext cx="9539926" cy="923330"/>
          </a:xfrm>
          <a:prstGeom prst="rect">
            <a:avLst/>
          </a:prstGeom>
          <a:noFill/>
        </p:spPr>
        <p:txBody>
          <a:bodyPr wrap="square" rtlCol="0">
            <a:spAutoFit/>
          </a:bodyPr>
          <a:lstStyle/>
          <a:p>
            <a:r>
              <a:rPr 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Phenotype?</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MIC </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Antibiogram/profile</a:t>
            </a:r>
          </a:p>
        </p:txBody>
      </p:sp>
      <p:sp>
        <p:nvSpPr>
          <p:cNvPr id="18" name="TextBox 17">
            <a:extLst>
              <a:ext uri="{FF2B5EF4-FFF2-40B4-BE49-F238E27FC236}">
                <a16:creationId xmlns:a16="http://schemas.microsoft.com/office/drawing/2014/main" id="{14E61C0D-EAA9-442C-8651-CC932D3A339D}"/>
              </a:ext>
            </a:extLst>
          </p:cNvPr>
          <p:cNvSpPr txBox="1"/>
          <p:nvPr/>
        </p:nvSpPr>
        <p:spPr>
          <a:xfrm>
            <a:off x="867265" y="2196872"/>
            <a:ext cx="10708849" cy="1477328"/>
          </a:xfrm>
          <a:prstGeom prst="rect">
            <a:avLst/>
          </a:prstGeom>
          <a:noFill/>
        </p:spPr>
        <p:txBody>
          <a:bodyPr wrap="square" rtlCol="0">
            <a:spAutoFit/>
          </a:bodyPr>
          <a:lstStyle/>
          <a:p>
            <a:r>
              <a:rPr 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Approaches</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Based on known genes</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Based on known mutations</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Based on lineage/clone affiliation</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Black-boxed prediction based on large number of genome-phenotype pairs (machine-learning)</a:t>
            </a:r>
          </a:p>
        </p:txBody>
      </p:sp>
      <p:sp>
        <p:nvSpPr>
          <p:cNvPr id="19" name="TextBox 18">
            <a:extLst>
              <a:ext uri="{FF2B5EF4-FFF2-40B4-BE49-F238E27FC236}">
                <a16:creationId xmlns:a16="http://schemas.microsoft.com/office/drawing/2014/main" id="{542CE63F-58CD-40A8-93FC-8467F720981B}"/>
              </a:ext>
            </a:extLst>
          </p:cNvPr>
          <p:cNvSpPr txBox="1"/>
          <p:nvPr/>
        </p:nvSpPr>
        <p:spPr>
          <a:xfrm>
            <a:off x="867264" y="4196767"/>
            <a:ext cx="10708849" cy="1477328"/>
          </a:xfrm>
          <a:prstGeom prst="rect">
            <a:avLst/>
          </a:prstGeom>
          <a:noFill/>
        </p:spPr>
        <p:txBody>
          <a:bodyPr wrap="square" rtlCol="0">
            <a:spAutoFit/>
          </a:bodyPr>
          <a:lstStyle/>
          <a:p>
            <a:r>
              <a:rPr 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Limitations</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Unknown genetic determinants of resistance</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Emergence &amp; acquisition of resistance within short time-scale</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Non-genetic resistance phenotype</a:t>
            </a: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Disparity between the resistance in mono-culture vs. in complex community</a:t>
            </a:r>
          </a:p>
        </p:txBody>
      </p:sp>
    </p:spTree>
    <p:extLst>
      <p:ext uri="{BB962C8B-B14F-4D97-AF65-F5344CB8AC3E}">
        <p14:creationId xmlns:p14="http://schemas.microsoft.com/office/powerpoint/2010/main" val="782911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목표 설정</a:t>
            </a:r>
            <a:endPar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99AAEEC4-DF25-4F9C-BB43-E5977D058AA7}"/>
              </a:ext>
            </a:extLst>
          </p:cNvPr>
          <p:cNvSpPr txBox="1"/>
          <p:nvPr/>
        </p:nvSpPr>
        <p:spPr>
          <a:xfrm>
            <a:off x="868218" y="1228436"/>
            <a:ext cx="11037455"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Bacterial genome sequencing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및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방법은 정체되지 않고 지속적으로 발전하고 있음</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하나의 분석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protocol</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오래 사용하는 것보다는 새로운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 DB, workflow</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대한 지속적인 모니터링과 적응이 필요</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본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통해 기존에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genomics bioinformatics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하지 않던 참가자들이 </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데이터 분석에 속하는 각종 스텝들이 연결되는 흐름과 맥락에 익숙해지고</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향후</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논문</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강연</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tool website, database website, public data resources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등을 자유롭게 탐색할 수 있게 되고</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742950" lvl="1"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필요 시 새로운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셋업하고</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public data</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적극 활용하여 자신의 연구에 적용할 수 있게 되는</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vl="1"/>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vl="1"/>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시작점이 되는 것을 이상적인 목표로 설정함</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31879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resistance genes</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9" name="Rectangle: Rounded Corners 18">
            <a:extLst>
              <a:ext uri="{FF2B5EF4-FFF2-40B4-BE49-F238E27FC236}">
                <a16:creationId xmlns:a16="http://schemas.microsoft.com/office/drawing/2014/main" id="{7A635928-11E7-4D95-8F46-080B42AF0668}"/>
              </a:ext>
            </a:extLst>
          </p:cNvPr>
          <p:cNvSpPr/>
          <p:nvPr/>
        </p:nvSpPr>
        <p:spPr>
          <a:xfrm>
            <a:off x="2106179" y="3627727"/>
            <a:ext cx="6736702" cy="1475392"/>
          </a:xfrm>
          <a:prstGeom prst="roundRect">
            <a:avLst>
              <a:gd name="adj" fmla="val 50000"/>
            </a:avLst>
          </a:prstGeom>
          <a:gradFill>
            <a:gsLst>
              <a:gs pos="0">
                <a:srgbClr val="CADEFE"/>
              </a:gs>
              <a:gs pos="50000">
                <a:schemeClr val="bg1">
                  <a:lumMod val="85000"/>
                </a:schemeClr>
              </a:gs>
              <a:gs pos="100000">
                <a:srgbClr val="D3BFDF">
                  <a:alpha val="49804"/>
                </a:srgbClr>
              </a:gs>
            </a:gsLst>
            <a:path path="circle">
              <a:fillToRect l="100000" b="100000"/>
            </a:path>
          </a:gra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Rounded Corners 19">
            <a:extLst>
              <a:ext uri="{FF2B5EF4-FFF2-40B4-BE49-F238E27FC236}">
                <a16:creationId xmlns:a16="http://schemas.microsoft.com/office/drawing/2014/main" id="{D9BAA14B-7DB4-4CB4-9D8A-EC9D902A8A11}"/>
              </a:ext>
            </a:extLst>
          </p:cNvPr>
          <p:cNvSpPr/>
          <p:nvPr/>
        </p:nvSpPr>
        <p:spPr>
          <a:xfrm>
            <a:off x="3176672" y="3608398"/>
            <a:ext cx="794355" cy="107575"/>
          </a:xfrm>
          <a:prstGeom prst="roundRect">
            <a:avLst/>
          </a:prstGeom>
          <a:solidFill>
            <a:srgbClr val="E2D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Rounded Corners 20">
            <a:extLst>
              <a:ext uri="{FF2B5EF4-FFF2-40B4-BE49-F238E27FC236}">
                <a16:creationId xmlns:a16="http://schemas.microsoft.com/office/drawing/2014/main" id="{7341BCED-2E57-46AF-BB10-FEC7313853C7}"/>
              </a:ext>
            </a:extLst>
          </p:cNvPr>
          <p:cNvSpPr/>
          <p:nvPr/>
        </p:nvSpPr>
        <p:spPr>
          <a:xfrm>
            <a:off x="2428045" y="1475940"/>
            <a:ext cx="7375889" cy="1475392"/>
          </a:xfrm>
          <a:prstGeom prst="roundRect">
            <a:avLst>
              <a:gd name="adj" fmla="val 50000"/>
            </a:avLst>
          </a:prstGeom>
          <a:gradFill flip="none" rotWithShape="1">
            <a:gsLst>
              <a:gs pos="0">
                <a:srgbClr val="FFD89F"/>
              </a:gs>
              <a:gs pos="50000">
                <a:schemeClr val="bg1">
                  <a:lumMod val="85000"/>
                </a:schemeClr>
              </a:gs>
              <a:gs pos="100000">
                <a:srgbClr val="E1CC33">
                  <a:alpha val="50196"/>
                </a:srgbClr>
              </a:gs>
            </a:gsLst>
            <a:path path="circle">
              <a:fillToRect l="100000" b="100000"/>
            </a:path>
            <a:tileRect t="-100000" r="-100000"/>
          </a:gradFill>
          <a:ln w="381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811E9860-CB15-4412-9134-708B7B7D58B1}"/>
              </a:ext>
            </a:extLst>
          </p:cNvPr>
          <p:cNvSpPr txBox="1"/>
          <p:nvPr/>
        </p:nvSpPr>
        <p:spPr>
          <a:xfrm>
            <a:off x="1057157" y="3084293"/>
            <a:ext cx="1348538" cy="246221"/>
          </a:xfrm>
          <a:prstGeom prst="rect">
            <a:avLst/>
          </a:prstGeom>
          <a:noFill/>
        </p:spPr>
        <p:txBody>
          <a:bodyPr wrap="square" rtlCol="0">
            <a:spAutoFit/>
          </a:bodyPr>
          <a:lstStyle/>
          <a:p>
            <a:pPr algn="ctr"/>
            <a:r>
              <a:rPr lang="en-US" sz="1000" b="1">
                <a:solidFill>
                  <a:srgbClr val="A26000"/>
                </a:solidFill>
              </a:rPr>
              <a:t>Transfer mechanisms</a:t>
            </a:r>
          </a:p>
        </p:txBody>
      </p:sp>
      <p:sp>
        <p:nvSpPr>
          <p:cNvPr id="23" name="텍스트 상자 8">
            <a:extLst>
              <a:ext uri="{FF2B5EF4-FFF2-40B4-BE49-F238E27FC236}">
                <a16:creationId xmlns:a16="http://schemas.microsoft.com/office/drawing/2014/main" id="{863CD751-0A6B-4389-BC0B-E7835402F855}"/>
              </a:ext>
            </a:extLst>
          </p:cNvPr>
          <p:cNvSpPr txBox="1"/>
          <p:nvPr/>
        </p:nvSpPr>
        <p:spPr>
          <a:xfrm>
            <a:off x="5165599" y="4699106"/>
            <a:ext cx="961336" cy="200055"/>
          </a:xfrm>
          <a:prstGeom prst="rect">
            <a:avLst/>
          </a:prstGeom>
          <a:noFill/>
          <a:ln w="28575">
            <a:noFill/>
          </a:ln>
        </p:spPr>
        <p:txBody>
          <a:bodyPr wrap="square" rtlCol="0">
            <a:spAutoFit/>
          </a:bodyPr>
          <a:lstStyle/>
          <a:p>
            <a:pPr algn="ctr"/>
            <a:r>
              <a:rPr lang="is-IS" sz="700">
                <a:latin typeface="Arial" panose="020B0604020202020204" pitchFamily="34" charset="0"/>
                <a:cs typeface="Arial" panose="020B0604020202020204" pitchFamily="34" charset="0"/>
              </a:rPr>
              <a:t>Integron</a:t>
            </a:r>
            <a:endParaRPr lang="en-US" sz="7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C3A1D03-AD79-4B52-AB59-CDEAFAAA6407}"/>
              </a:ext>
            </a:extLst>
          </p:cNvPr>
          <p:cNvSpPr txBox="1"/>
          <p:nvPr/>
        </p:nvSpPr>
        <p:spPr>
          <a:xfrm>
            <a:off x="1206268" y="3687288"/>
            <a:ext cx="965227" cy="246221"/>
          </a:xfrm>
          <a:prstGeom prst="rect">
            <a:avLst/>
          </a:prstGeom>
          <a:noFill/>
        </p:spPr>
        <p:txBody>
          <a:bodyPr wrap="square" rtlCol="0">
            <a:spAutoFit/>
          </a:bodyPr>
          <a:lstStyle/>
          <a:p>
            <a:r>
              <a:rPr lang="en-US" sz="1000" b="1">
                <a:solidFill>
                  <a:srgbClr val="548235"/>
                </a:solidFill>
              </a:rPr>
              <a:t>MGE vehicles</a:t>
            </a:r>
            <a:endParaRPr lang="en-US" sz="1000" b="1" dirty="0">
              <a:solidFill>
                <a:srgbClr val="548235"/>
              </a:solidFill>
            </a:endParaRPr>
          </a:p>
        </p:txBody>
      </p:sp>
      <p:sp>
        <p:nvSpPr>
          <p:cNvPr id="25" name="텍스트 상자 8">
            <a:extLst>
              <a:ext uri="{FF2B5EF4-FFF2-40B4-BE49-F238E27FC236}">
                <a16:creationId xmlns:a16="http://schemas.microsoft.com/office/drawing/2014/main" id="{A9E6F6B4-953A-4797-882A-75B7E86D1271}"/>
              </a:ext>
            </a:extLst>
          </p:cNvPr>
          <p:cNvSpPr txBox="1"/>
          <p:nvPr/>
        </p:nvSpPr>
        <p:spPr>
          <a:xfrm>
            <a:off x="7725899" y="4352948"/>
            <a:ext cx="1005840" cy="200055"/>
          </a:xfrm>
          <a:prstGeom prst="rect">
            <a:avLst/>
          </a:prstGeom>
          <a:noFill/>
          <a:ln w="28575">
            <a:noFill/>
          </a:ln>
        </p:spPr>
        <p:txBody>
          <a:bodyPr wrap="square" rtlCol="0">
            <a:spAutoFit/>
          </a:bodyPr>
          <a:lstStyle/>
          <a:p>
            <a:pPr algn="ctr"/>
            <a:r>
              <a:rPr lang="is-IS" sz="700">
                <a:solidFill>
                  <a:srgbClr val="5B1C66"/>
                </a:solidFill>
                <a:latin typeface="Arial" panose="020B0604020202020204" pitchFamily="34" charset="0"/>
                <a:cs typeface="Arial" panose="020B0604020202020204" pitchFamily="34" charset="0"/>
              </a:rPr>
              <a:t>Plasmid</a:t>
            </a:r>
            <a:endParaRPr lang="en-US" sz="700">
              <a:solidFill>
                <a:srgbClr val="5B1C66"/>
              </a:solidFill>
              <a:latin typeface="Arial" panose="020B0604020202020204" pitchFamily="34" charset="0"/>
              <a:cs typeface="Arial" panose="020B0604020202020204" pitchFamily="34" charset="0"/>
            </a:endParaRPr>
          </a:p>
        </p:txBody>
      </p:sp>
      <p:sp>
        <p:nvSpPr>
          <p:cNvPr id="26" name="텍스트 상자 8">
            <a:extLst>
              <a:ext uri="{FF2B5EF4-FFF2-40B4-BE49-F238E27FC236}">
                <a16:creationId xmlns:a16="http://schemas.microsoft.com/office/drawing/2014/main" id="{19D6DE5F-7B9F-4E08-A621-24345093B864}"/>
              </a:ext>
            </a:extLst>
          </p:cNvPr>
          <p:cNvSpPr txBox="1"/>
          <p:nvPr/>
        </p:nvSpPr>
        <p:spPr>
          <a:xfrm>
            <a:off x="2302652" y="4711079"/>
            <a:ext cx="1005840" cy="200055"/>
          </a:xfrm>
          <a:prstGeom prst="rect">
            <a:avLst/>
          </a:prstGeom>
          <a:noFill/>
          <a:ln w="28575">
            <a:noFill/>
          </a:ln>
        </p:spPr>
        <p:txBody>
          <a:bodyPr wrap="square" rtlCol="0">
            <a:spAutoFit/>
          </a:bodyPr>
          <a:lstStyle/>
          <a:p>
            <a:pPr algn="ctr"/>
            <a:r>
              <a:rPr lang="is-IS" sz="700">
                <a:solidFill>
                  <a:schemeClr val="accent5">
                    <a:lumMod val="50000"/>
                  </a:schemeClr>
                </a:solidFill>
                <a:latin typeface="Arial" panose="020B0604020202020204" pitchFamily="34" charset="0"/>
                <a:cs typeface="Arial" panose="020B0604020202020204" pitchFamily="34" charset="0"/>
              </a:rPr>
              <a:t>Chromosome</a:t>
            </a:r>
            <a:endParaRPr lang="en-US" sz="700">
              <a:solidFill>
                <a:schemeClr val="accent5">
                  <a:lumMod val="50000"/>
                </a:schemeClr>
              </a:solidFill>
              <a:latin typeface="Arial" panose="020B0604020202020204" pitchFamily="34" charset="0"/>
              <a:cs typeface="Arial" panose="020B0604020202020204" pitchFamily="34" charset="0"/>
            </a:endParaRPr>
          </a:p>
        </p:txBody>
      </p:sp>
      <p:sp>
        <p:nvSpPr>
          <p:cNvPr id="27" name="텍스트 상자 8">
            <a:extLst>
              <a:ext uri="{FF2B5EF4-FFF2-40B4-BE49-F238E27FC236}">
                <a16:creationId xmlns:a16="http://schemas.microsoft.com/office/drawing/2014/main" id="{DAE70384-D48D-4B00-A355-F32C322787BF}"/>
              </a:ext>
            </a:extLst>
          </p:cNvPr>
          <p:cNvSpPr txBox="1"/>
          <p:nvPr/>
        </p:nvSpPr>
        <p:spPr>
          <a:xfrm>
            <a:off x="6135611" y="4757607"/>
            <a:ext cx="760267" cy="200055"/>
          </a:xfrm>
          <a:prstGeom prst="rect">
            <a:avLst/>
          </a:prstGeom>
          <a:noFill/>
          <a:ln w="28575">
            <a:noFill/>
          </a:ln>
        </p:spPr>
        <p:txBody>
          <a:bodyPr wrap="square" rtlCol="0">
            <a:spAutoFit/>
          </a:bodyPr>
          <a:lstStyle/>
          <a:p>
            <a:pPr algn="ctr"/>
            <a:r>
              <a:rPr lang="is-IS" sz="700">
                <a:latin typeface="Arial" panose="020B0604020202020204" pitchFamily="34" charset="0"/>
                <a:cs typeface="Arial" panose="020B0604020202020204" pitchFamily="34" charset="0"/>
              </a:rPr>
              <a:t>IS/Tn</a:t>
            </a:r>
            <a:endParaRPr lang="en-US" sz="700">
              <a:latin typeface="Arial" panose="020B0604020202020204" pitchFamily="34" charset="0"/>
              <a:cs typeface="Arial" panose="020B0604020202020204" pitchFamily="34" charset="0"/>
            </a:endParaRPr>
          </a:p>
        </p:txBody>
      </p:sp>
      <p:sp>
        <p:nvSpPr>
          <p:cNvPr id="28" name="텍스트 상자 8">
            <a:extLst>
              <a:ext uri="{FF2B5EF4-FFF2-40B4-BE49-F238E27FC236}">
                <a16:creationId xmlns:a16="http://schemas.microsoft.com/office/drawing/2014/main" id="{BBAAB548-9B2D-4055-A032-BA900133B141}"/>
              </a:ext>
            </a:extLst>
          </p:cNvPr>
          <p:cNvSpPr txBox="1"/>
          <p:nvPr/>
        </p:nvSpPr>
        <p:spPr>
          <a:xfrm>
            <a:off x="4212365" y="4697140"/>
            <a:ext cx="1005840" cy="200055"/>
          </a:xfrm>
          <a:prstGeom prst="rect">
            <a:avLst/>
          </a:prstGeom>
          <a:noFill/>
          <a:ln w="28575">
            <a:noFill/>
          </a:ln>
        </p:spPr>
        <p:txBody>
          <a:bodyPr wrap="square" rtlCol="0">
            <a:spAutoFit/>
          </a:bodyPr>
          <a:lstStyle/>
          <a:p>
            <a:pPr algn="ctr"/>
            <a:r>
              <a:rPr lang="is-IS" sz="700">
                <a:latin typeface="Arial" panose="020B0604020202020204" pitchFamily="34" charset="0"/>
                <a:cs typeface="Arial" panose="020B0604020202020204" pitchFamily="34" charset="0"/>
              </a:rPr>
              <a:t>ICE</a:t>
            </a:r>
            <a:endParaRPr lang="en-US" sz="70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885CBDE1-D392-4574-B61B-1A287705FE8D}"/>
              </a:ext>
            </a:extLst>
          </p:cNvPr>
          <p:cNvGrpSpPr/>
          <p:nvPr/>
        </p:nvGrpSpPr>
        <p:grpSpPr>
          <a:xfrm>
            <a:off x="8919888" y="4677245"/>
            <a:ext cx="1460729" cy="445275"/>
            <a:chOff x="8703405" y="4939227"/>
            <a:chExt cx="1460729" cy="445275"/>
          </a:xfrm>
        </p:grpSpPr>
        <p:sp>
          <p:nvSpPr>
            <p:cNvPr id="30" name="Arrow: Pentagon 29">
              <a:extLst>
                <a:ext uri="{FF2B5EF4-FFF2-40B4-BE49-F238E27FC236}">
                  <a16:creationId xmlns:a16="http://schemas.microsoft.com/office/drawing/2014/main" id="{216DC403-D925-462C-A52D-FDC546A206C0}"/>
                </a:ext>
              </a:extLst>
            </p:cNvPr>
            <p:cNvSpPr/>
            <p:nvPr/>
          </p:nvSpPr>
          <p:spPr>
            <a:xfrm>
              <a:off x="8703405" y="5029103"/>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Pentagon 30">
              <a:extLst>
                <a:ext uri="{FF2B5EF4-FFF2-40B4-BE49-F238E27FC236}">
                  <a16:creationId xmlns:a16="http://schemas.microsoft.com/office/drawing/2014/main" id="{8EBA60ED-9CC8-4EFE-8314-56436DF4D7FD}"/>
                </a:ext>
              </a:extLst>
            </p:cNvPr>
            <p:cNvSpPr/>
            <p:nvPr/>
          </p:nvSpPr>
          <p:spPr>
            <a:xfrm>
              <a:off x="8703405" y="5222288"/>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텍스트 상자 8">
              <a:extLst>
                <a:ext uri="{FF2B5EF4-FFF2-40B4-BE49-F238E27FC236}">
                  <a16:creationId xmlns:a16="http://schemas.microsoft.com/office/drawing/2014/main" id="{89D607D5-B519-4177-B0C1-DEBD6E53184C}"/>
                </a:ext>
              </a:extLst>
            </p:cNvPr>
            <p:cNvSpPr txBox="1"/>
            <p:nvPr/>
          </p:nvSpPr>
          <p:spPr>
            <a:xfrm>
              <a:off x="8838854" y="4939227"/>
              <a:ext cx="1187030" cy="246221"/>
            </a:xfrm>
            <a:prstGeom prst="rect">
              <a:avLst/>
            </a:prstGeom>
            <a:noFill/>
            <a:ln w="28575">
              <a:noFill/>
            </a:ln>
          </p:spPr>
          <p:txBody>
            <a:bodyPr wrap="square" rtlCol="0">
              <a:spAutoFit/>
            </a:bodyPr>
            <a:lstStyle/>
            <a:p>
              <a:r>
                <a:rPr lang="is-IS" sz="1000" dirty="0">
                  <a:latin typeface="Arial" panose="020B0604020202020204" pitchFamily="34" charset="0"/>
                  <a:cs typeface="Arial" panose="020B0604020202020204" pitchFamily="34" charset="0"/>
                </a:rPr>
                <a:t>MGE component</a:t>
              </a:r>
              <a:endParaRPr lang="en-US" sz="1000" dirty="0">
                <a:latin typeface="Arial" panose="020B0604020202020204" pitchFamily="34" charset="0"/>
                <a:cs typeface="Arial" panose="020B0604020202020204" pitchFamily="34" charset="0"/>
              </a:endParaRPr>
            </a:p>
          </p:txBody>
        </p:sp>
        <p:sp>
          <p:nvSpPr>
            <p:cNvPr id="33" name="텍스트 상자 8">
              <a:extLst>
                <a:ext uri="{FF2B5EF4-FFF2-40B4-BE49-F238E27FC236}">
                  <a16:creationId xmlns:a16="http://schemas.microsoft.com/office/drawing/2014/main" id="{0E48F6C4-5C28-4822-B5E8-A67669B9CC35}"/>
                </a:ext>
              </a:extLst>
            </p:cNvPr>
            <p:cNvSpPr txBox="1"/>
            <p:nvPr/>
          </p:nvSpPr>
          <p:spPr>
            <a:xfrm>
              <a:off x="8832632" y="5138281"/>
              <a:ext cx="1331502" cy="246221"/>
            </a:xfrm>
            <a:prstGeom prst="rect">
              <a:avLst/>
            </a:prstGeom>
            <a:noFill/>
            <a:ln w="28575">
              <a:noFill/>
            </a:ln>
          </p:spPr>
          <p:txBody>
            <a:bodyPr wrap="square" rtlCol="0">
              <a:spAutoFit/>
            </a:bodyPr>
            <a:lstStyle/>
            <a:p>
              <a:r>
                <a:rPr lang="is-IS" sz="1000" dirty="0">
                  <a:latin typeface="Arial" panose="020B0604020202020204" pitchFamily="34" charset="0"/>
                  <a:cs typeface="Arial" panose="020B0604020202020204" pitchFamily="34" charset="0"/>
                </a:rPr>
                <a:t>Resistance gene</a:t>
              </a:r>
              <a:endParaRPr lang="en-US" sz="1000" dirty="0">
                <a:latin typeface="Arial" panose="020B0604020202020204" pitchFamily="34" charset="0"/>
                <a:cs typeface="Arial" panose="020B0604020202020204" pitchFamily="34" charset="0"/>
              </a:endParaRPr>
            </a:p>
          </p:txBody>
        </p:sp>
      </p:grpSp>
      <p:sp>
        <p:nvSpPr>
          <p:cNvPr id="34" name="텍스트 상자 8">
            <a:extLst>
              <a:ext uri="{FF2B5EF4-FFF2-40B4-BE49-F238E27FC236}">
                <a16:creationId xmlns:a16="http://schemas.microsoft.com/office/drawing/2014/main" id="{7BD94B09-4A97-433D-B80E-965998A21A27}"/>
              </a:ext>
            </a:extLst>
          </p:cNvPr>
          <p:cNvSpPr txBox="1"/>
          <p:nvPr/>
        </p:nvSpPr>
        <p:spPr>
          <a:xfrm>
            <a:off x="9197420" y="3918059"/>
            <a:ext cx="1005840" cy="307777"/>
          </a:xfrm>
          <a:prstGeom prst="rect">
            <a:avLst/>
          </a:prstGeom>
          <a:noFill/>
          <a:ln w="28575">
            <a:noFill/>
          </a:ln>
        </p:spPr>
        <p:txBody>
          <a:bodyPr wrap="square" rtlCol="0">
            <a:spAutoFit/>
          </a:bodyPr>
          <a:lstStyle/>
          <a:p>
            <a:pPr algn="ctr"/>
            <a:r>
              <a:rPr lang="is-IS" sz="700">
                <a:solidFill>
                  <a:schemeClr val="accent6">
                    <a:lumMod val="75000"/>
                  </a:schemeClr>
                </a:solidFill>
                <a:latin typeface="Arial" panose="020B0604020202020204" pitchFamily="34" charset="0"/>
                <a:cs typeface="Arial" panose="020B0604020202020204" pitchFamily="34" charset="0"/>
              </a:rPr>
              <a:t>Extracellular DNA</a:t>
            </a:r>
          </a:p>
          <a:p>
            <a:pPr algn="ctr"/>
            <a:r>
              <a:rPr lang="is-IS" sz="700">
                <a:solidFill>
                  <a:schemeClr val="accent6">
                    <a:lumMod val="75000"/>
                  </a:schemeClr>
                </a:solidFill>
                <a:latin typeface="Arial" panose="020B0604020202020204" pitchFamily="34" charset="0"/>
                <a:cs typeface="Arial" panose="020B0604020202020204" pitchFamily="34" charset="0"/>
              </a:rPr>
              <a:t>(eDNA)</a:t>
            </a:r>
            <a:endParaRPr lang="en-US" sz="700">
              <a:solidFill>
                <a:schemeClr val="accent6">
                  <a:lumMod val="75000"/>
                </a:schemeClr>
              </a:solidFill>
              <a:latin typeface="Arial" panose="020B0604020202020204" pitchFamily="34" charset="0"/>
              <a:cs typeface="Arial" panose="020B0604020202020204" pitchFamily="34" charset="0"/>
            </a:endParaRPr>
          </a:p>
        </p:txBody>
      </p:sp>
      <p:sp>
        <p:nvSpPr>
          <p:cNvPr id="35" name="텍스트 상자 8">
            <a:extLst>
              <a:ext uri="{FF2B5EF4-FFF2-40B4-BE49-F238E27FC236}">
                <a16:creationId xmlns:a16="http://schemas.microsoft.com/office/drawing/2014/main" id="{ECF4D6C5-7887-451E-81A4-D3F2197F5B7D}"/>
              </a:ext>
            </a:extLst>
          </p:cNvPr>
          <p:cNvSpPr txBox="1"/>
          <p:nvPr/>
        </p:nvSpPr>
        <p:spPr>
          <a:xfrm>
            <a:off x="2606074" y="3818025"/>
            <a:ext cx="1005840" cy="200055"/>
          </a:xfrm>
          <a:prstGeom prst="rect">
            <a:avLst/>
          </a:prstGeom>
          <a:noFill/>
          <a:ln w="28575">
            <a:noFill/>
          </a:ln>
        </p:spPr>
        <p:txBody>
          <a:bodyPr wrap="square" rtlCol="0">
            <a:spAutoFit/>
          </a:bodyPr>
          <a:lstStyle/>
          <a:p>
            <a:pPr algn="ctr"/>
            <a:r>
              <a:rPr lang="is-IS" sz="700">
                <a:solidFill>
                  <a:schemeClr val="accent6">
                    <a:lumMod val="75000"/>
                  </a:schemeClr>
                </a:solidFill>
                <a:latin typeface="Arial" panose="020B0604020202020204" pitchFamily="34" charset="0"/>
                <a:cs typeface="Arial" panose="020B0604020202020204" pitchFamily="34" charset="0"/>
              </a:rPr>
              <a:t>Phage</a:t>
            </a:r>
            <a:endParaRPr lang="en-US" sz="700">
              <a:solidFill>
                <a:schemeClr val="accent6">
                  <a:lumMod val="75000"/>
                </a:schemeClr>
              </a:solidFill>
              <a:latin typeface="Arial" panose="020B0604020202020204" pitchFamily="34" charset="0"/>
              <a:cs typeface="Arial" panose="020B0604020202020204" pitchFamily="34" charset="0"/>
            </a:endParaRPr>
          </a:p>
        </p:txBody>
      </p:sp>
      <p:sp>
        <p:nvSpPr>
          <p:cNvPr id="36" name="텍스트 상자 8">
            <a:extLst>
              <a:ext uri="{FF2B5EF4-FFF2-40B4-BE49-F238E27FC236}">
                <a16:creationId xmlns:a16="http://schemas.microsoft.com/office/drawing/2014/main" id="{612F3CCA-9F7D-4204-9B52-20EE663D9755}"/>
              </a:ext>
            </a:extLst>
          </p:cNvPr>
          <p:cNvSpPr txBox="1"/>
          <p:nvPr/>
        </p:nvSpPr>
        <p:spPr>
          <a:xfrm>
            <a:off x="2776255" y="3084293"/>
            <a:ext cx="1005840" cy="200055"/>
          </a:xfrm>
          <a:prstGeom prst="rect">
            <a:avLst/>
          </a:prstGeom>
          <a:noFill/>
          <a:ln w="28575">
            <a:noFill/>
          </a:ln>
        </p:spPr>
        <p:txBody>
          <a:bodyPr wrap="square" rtlCol="0">
            <a:spAutoFit/>
          </a:bodyPr>
          <a:lstStyle/>
          <a:p>
            <a:pPr algn="ctr"/>
            <a:r>
              <a:rPr lang="is-IS" sz="700">
                <a:solidFill>
                  <a:srgbClr val="A26000"/>
                </a:solidFill>
                <a:latin typeface="Arial" panose="020B0604020202020204" pitchFamily="34" charset="0"/>
                <a:cs typeface="Arial" panose="020B0604020202020204" pitchFamily="34" charset="0"/>
              </a:rPr>
              <a:t>Transduction</a:t>
            </a:r>
            <a:endParaRPr lang="en-US" sz="700">
              <a:solidFill>
                <a:srgbClr val="A26000"/>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89E1CA4C-BEAE-4B7D-8AFE-60CC4D33A34B}"/>
              </a:ext>
            </a:extLst>
          </p:cNvPr>
          <p:cNvPicPr>
            <a:picLocks noChangeAspect="1"/>
          </p:cNvPicPr>
          <p:nvPr/>
        </p:nvPicPr>
        <p:blipFill>
          <a:blip r:embed="rId2"/>
          <a:stretch>
            <a:fillRect/>
          </a:stretch>
        </p:blipFill>
        <p:spPr>
          <a:xfrm rot="3496347">
            <a:off x="3361853" y="3393879"/>
            <a:ext cx="320104" cy="442049"/>
          </a:xfrm>
          <a:prstGeom prst="rect">
            <a:avLst/>
          </a:prstGeom>
        </p:spPr>
      </p:pic>
      <p:pic>
        <p:nvPicPr>
          <p:cNvPr id="38" name="Picture 37">
            <a:extLst>
              <a:ext uri="{FF2B5EF4-FFF2-40B4-BE49-F238E27FC236}">
                <a16:creationId xmlns:a16="http://schemas.microsoft.com/office/drawing/2014/main" id="{BC45B89F-CD40-4265-8566-10BA32A9AB46}"/>
              </a:ext>
            </a:extLst>
          </p:cNvPr>
          <p:cNvPicPr>
            <a:picLocks noChangeAspect="1"/>
          </p:cNvPicPr>
          <p:nvPr/>
        </p:nvPicPr>
        <p:blipFill>
          <a:blip r:embed="rId2"/>
          <a:stretch>
            <a:fillRect/>
          </a:stretch>
        </p:blipFill>
        <p:spPr>
          <a:xfrm rot="6086548">
            <a:off x="3654330" y="3059656"/>
            <a:ext cx="320104" cy="442049"/>
          </a:xfrm>
          <a:prstGeom prst="rect">
            <a:avLst/>
          </a:prstGeom>
        </p:spPr>
      </p:pic>
      <p:pic>
        <p:nvPicPr>
          <p:cNvPr id="39" name="Picture 38">
            <a:extLst>
              <a:ext uri="{FF2B5EF4-FFF2-40B4-BE49-F238E27FC236}">
                <a16:creationId xmlns:a16="http://schemas.microsoft.com/office/drawing/2014/main" id="{6224EF1E-D82E-400A-9D2A-052FE6A7B173}"/>
              </a:ext>
            </a:extLst>
          </p:cNvPr>
          <p:cNvPicPr>
            <a:picLocks noChangeAspect="1"/>
          </p:cNvPicPr>
          <p:nvPr/>
        </p:nvPicPr>
        <p:blipFill>
          <a:blip r:embed="rId2"/>
          <a:stretch>
            <a:fillRect/>
          </a:stretch>
        </p:blipFill>
        <p:spPr>
          <a:xfrm rot="10800000">
            <a:off x="4080082" y="2958573"/>
            <a:ext cx="320104" cy="442049"/>
          </a:xfrm>
          <a:prstGeom prst="rect">
            <a:avLst/>
          </a:prstGeom>
        </p:spPr>
      </p:pic>
      <p:pic>
        <p:nvPicPr>
          <p:cNvPr id="40" name="Picture 39">
            <a:extLst>
              <a:ext uri="{FF2B5EF4-FFF2-40B4-BE49-F238E27FC236}">
                <a16:creationId xmlns:a16="http://schemas.microsoft.com/office/drawing/2014/main" id="{BA5E407E-7259-486A-A4AF-8527B89E784C}"/>
              </a:ext>
            </a:extLst>
          </p:cNvPr>
          <p:cNvPicPr>
            <a:picLocks noChangeAspect="1"/>
          </p:cNvPicPr>
          <p:nvPr/>
        </p:nvPicPr>
        <p:blipFill>
          <a:blip r:embed="rId2"/>
          <a:stretch>
            <a:fillRect/>
          </a:stretch>
        </p:blipFill>
        <p:spPr>
          <a:xfrm>
            <a:off x="3322495" y="3930433"/>
            <a:ext cx="320104" cy="442049"/>
          </a:xfrm>
          <a:prstGeom prst="rect">
            <a:avLst/>
          </a:prstGeom>
        </p:spPr>
      </p:pic>
      <p:sp>
        <p:nvSpPr>
          <p:cNvPr id="41" name="Freeform: Shape 40">
            <a:extLst>
              <a:ext uri="{FF2B5EF4-FFF2-40B4-BE49-F238E27FC236}">
                <a16:creationId xmlns:a16="http://schemas.microsoft.com/office/drawing/2014/main" id="{6D4E2DCC-7D0B-4734-8357-DFB53900C3CF}"/>
              </a:ext>
            </a:extLst>
          </p:cNvPr>
          <p:cNvSpPr/>
          <p:nvPr/>
        </p:nvSpPr>
        <p:spPr>
          <a:xfrm>
            <a:off x="2171493" y="4544407"/>
            <a:ext cx="5589037" cy="540050"/>
          </a:xfrm>
          <a:custGeom>
            <a:avLst/>
            <a:gdLst>
              <a:gd name="connsiteX0" fmla="*/ 0 w 4917233"/>
              <a:gd name="connsiteY0" fmla="*/ 64189 h 540050"/>
              <a:gd name="connsiteX1" fmla="*/ 55984 w 4917233"/>
              <a:gd name="connsiteY1" fmla="*/ 8205 h 540050"/>
              <a:gd name="connsiteX2" fmla="*/ 149290 w 4917233"/>
              <a:gd name="connsiteY2" fmla="*/ 26866 h 540050"/>
              <a:gd name="connsiteX3" fmla="*/ 149290 w 4917233"/>
              <a:gd name="connsiteY3" fmla="*/ 194817 h 540050"/>
              <a:gd name="connsiteX4" fmla="*/ 289249 w 4917233"/>
              <a:gd name="connsiteY4" fmla="*/ 194817 h 540050"/>
              <a:gd name="connsiteX5" fmla="*/ 335902 w 4917233"/>
              <a:gd name="connsiteY5" fmla="*/ 8205 h 540050"/>
              <a:gd name="connsiteX6" fmla="*/ 531845 w 4917233"/>
              <a:gd name="connsiteY6" fmla="*/ 45528 h 540050"/>
              <a:gd name="connsiteX7" fmla="*/ 774441 w 4917233"/>
              <a:gd name="connsiteY7" fmla="*/ 157495 h 540050"/>
              <a:gd name="connsiteX8" fmla="*/ 1045029 w 4917233"/>
              <a:gd name="connsiteY8" fmla="*/ 73519 h 540050"/>
              <a:gd name="connsiteX9" fmla="*/ 3069771 w 4917233"/>
              <a:gd name="connsiteY9" fmla="*/ 92181 h 540050"/>
              <a:gd name="connsiteX10" fmla="*/ 4236098 w 4917233"/>
              <a:gd name="connsiteY10" fmla="*/ 194817 h 540050"/>
              <a:gd name="connsiteX11" fmla="*/ 4478694 w 4917233"/>
              <a:gd name="connsiteY11" fmla="*/ 288124 h 540050"/>
              <a:gd name="connsiteX12" fmla="*/ 4432041 w 4917233"/>
              <a:gd name="connsiteY12" fmla="*/ 400091 h 540050"/>
              <a:gd name="connsiteX13" fmla="*/ 4562669 w 4917233"/>
              <a:gd name="connsiteY13" fmla="*/ 400091 h 540050"/>
              <a:gd name="connsiteX14" fmla="*/ 4590661 w 4917233"/>
              <a:gd name="connsiteY14" fmla="*/ 456075 h 540050"/>
              <a:gd name="connsiteX15" fmla="*/ 4786604 w 4917233"/>
              <a:gd name="connsiteY15" fmla="*/ 456075 h 540050"/>
              <a:gd name="connsiteX16" fmla="*/ 4917233 w 4917233"/>
              <a:gd name="connsiteY16" fmla="*/ 540050 h 5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17233" h="540050">
                <a:moveTo>
                  <a:pt x="0" y="64189"/>
                </a:moveTo>
                <a:cubicBezTo>
                  <a:pt x="15551" y="39307"/>
                  <a:pt x="31102" y="14425"/>
                  <a:pt x="55984" y="8205"/>
                </a:cubicBezTo>
                <a:cubicBezTo>
                  <a:pt x="80866" y="1985"/>
                  <a:pt x="133739" y="-4236"/>
                  <a:pt x="149290" y="26866"/>
                </a:cubicBezTo>
                <a:cubicBezTo>
                  <a:pt x="164841" y="57968"/>
                  <a:pt x="125964" y="166825"/>
                  <a:pt x="149290" y="194817"/>
                </a:cubicBezTo>
                <a:cubicBezTo>
                  <a:pt x="172616" y="222809"/>
                  <a:pt x="258147" y="225919"/>
                  <a:pt x="289249" y="194817"/>
                </a:cubicBezTo>
                <a:cubicBezTo>
                  <a:pt x="320351" y="163715"/>
                  <a:pt x="295469" y="33086"/>
                  <a:pt x="335902" y="8205"/>
                </a:cubicBezTo>
                <a:cubicBezTo>
                  <a:pt x="376335" y="-16677"/>
                  <a:pt x="458755" y="20646"/>
                  <a:pt x="531845" y="45528"/>
                </a:cubicBezTo>
                <a:cubicBezTo>
                  <a:pt x="604935" y="70410"/>
                  <a:pt x="688910" y="152830"/>
                  <a:pt x="774441" y="157495"/>
                </a:cubicBezTo>
                <a:cubicBezTo>
                  <a:pt x="859972" y="162160"/>
                  <a:pt x="662474" y="84405"/>
                  <a:pt x="1045029" y="73519"/>
                </a:cubicBezTo>
                <a:cubicBezTo>
                  <a:pt x="1427584" y="62633"/>
                  <a:pt x="2537926" y="71965"/>
                  <a:pt x="3069771" y="92181"/>
                </a:cubicBezTo>
                <a:cubicBezTo>
                  <a:pt x="3601616" y="112397"/>
                  <a:pt x="4001278" y="162160"/>
                  <a:pt x="4236098" y="194817"/>
                </a:cubicBezTo>
                <a:cubicBezTo>
                  <a:pt x="4470918" y="227474"/>
                  <a:pt x="4446037" y="253912"/>
                  <a:pt x="4478694" y="288124"/>
                </a:cubicBezTo>
                <a:cubicBezTo>
                  <a:pt x="4511351" y="322336"/>
                  <a:pt x="4418045" y="381430"/>
                  <a:pt x="4432041" y="400091"/>
                </a:cubicBezTo>
                <a:cubicBezTo>
                  <a:pt x="4446037" y="418752"/>
                  <a:pt x="4536232" y="390760"/>
                  <a:pt x="4562669" y="400091"/>
                </a:cubicBezTo>
                <a:cubicBezTo>
                  <a:pt x="4589106" y="409422"/>
                  <a:pt x="4553339" y="446744"/>
                  <a:pt x="4590661" y="456075"/>
                </a:cubicBezTo>
                <a:cubicBezTo>
                  <a:pt x="4627984" y="465406"/>
                  <a:pt x="4732175" y="442079"/>
                  <a:pt x="4786604" y="456075"/>
                </a:cubicBezTo>
                <a:cubicBezTo>
                  <a:pt x="4841033" y="470071"/>
                  <a:pt x="4879133" y="505060"/>
                  <a:pt x="4917233" y="540050"/>
                </a:cubicBezTo>
              </a:path>
            </a:pathLst>
          </a:custGeom>
          <a:noFill/>
          <a:ln w="31750" cmpd="dbl">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텍스트 상자 8">
            <a:extLst>
              <a:ext uri="{FF2B5EF4-FFF2-40B4-BE49-F238E27FC236}">
                <a16:creationId xmlns:a16="http://schemas.microsoft.com/office/drawing/2014/main" id="{D81C7DA9-F82C-42B9-B23E-B02B8C1E1CEC}"/>
              </a:ext>
            </a:extLst>
          </p:cNvPr>
          <p:cNvSpPr txBox="1"/>
          <p:nvPr/>
        </p:nvSpPr>
        <p:spPr>
          <a:xfrm>
            <a:off x="3288641" y="4697140"/>
            <a:ext cx="1005840" cy="200055"/>
          </a:xfrm>
          <a:prstGeom prst="rect">
            <a:avLst/>
          </a:prstGeom>
          <a:noFill/>
          <a:ln w="28575">
            <a:noFill/>
          </a:ln>
        </p:spPr>
        <p:txBody>
          <a:bodyPr wrap="square" rtlCol="0">
            <a:spAutoFit/>
          </a:bodyPr>
          <a:lstStyle/>
          <a:p>
            <a:pPr algn="ctr"/>
            <a:r>
              <a:rPr lang="is-IS" sz="700">
                <a:latin typeface="Arial" panose="020B0604020202020204" pitchFamily="34" charset="0"/>
                <a:cs typeface="Arial" panose="020B0604020202020204" pitchFamily="34" charset="0"/>
              </a:rPr>
              <a:t>Prophage</a:t>
            </a:r>
            <a:endParaRPr lang="en-US" sz="70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B030ABB-3371-4E43-8110-D52FE5A42CB5}"/>
              </a:ext>
            </a:extLst>
          </p:cNvPr>
          <p:cNvSpPr txBox="1"/>
          <p:nvPr/>
        </p:nvSpPr>
        <p:spPr>
          <a:xfrm>
            <a:off x="757642" y="4429720"/>
            <a:ext cx="1348537" cy="246221"/>
          </a:xfrm>
          <a:prstGeom prst="rect">
            <a:avLst/>
          </a:prstGeom>
          <a:noFill/>
        </p:spPr>
        <p:txBody>
          <a:bodyPr wrap="square" rtlCol="0">
            <a:spAutoFit/>
          </a:bodyPr>
          <a:lstStyle/>
          <a:p>
            <a:r>
              <a:rPr lang="en-US" sz="1000" b="1" dirty="0"/>
              <a:t>Genomic organization</a:t>
            </a:r>
          </a:p>
        </p:txBody>
      </p:sp>
      <p:sp>
        <p:nvSpPr>
          <p:cNvPr id="44" name="Rectangle 43">
            <a:extLst>
              <a:ext uri="{FF2B5EF4-FFF2-40B4-BE49-F238E27FC236}">
                <a16:creationId xmlns:a16="http://schemas.microsoft.com/office/drawing/2014/main" id="{66467A6B-AD32-4B08-8E63-0F235A4820A8}"/>
              </a:ext>
            </a:extLst>
          </p:cNvPr>
          <p:cNvSpPr/>
          <p:nvPr/>
        </p:nvSpPr>
        <p:spPr>
          <a:xfrm>
            <a:off x="5018890" y="2900061"/>
            <a:ext cx="192024" cy="787226"/>
          </a:xfrm>
          <a:prstGeom prst="rect">
            <a:avLst/>
          </a:prstGeom>
          <a:gradFill flip="none" rotWithShape="1">
            <a:gsLst>
              <a:gs pos="0">
                <a:srgbClr val="E0DBBC"/>
              </a:gs>
              <a:gs pos="50000">
                <a:schemeClr val="bg1">
                  <a:lumMod val="85000"/>
                </a:schemeClr>
              </a:gs>
              <a:gs pos="100000">
                <a:srgbClr val="DBD9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a:extLst>
              <a:ext uri="{FF2B5EF4-FFF2-40B4-BE49-F238E27FC236}">
                <a16:creationId xmlns:a16="http://schemas.microsoft.com/office/drawing/2014/main" id="{6D1B08AE-EC70-4B8A-9B3A-0361B7952010}"/>
              </a:ext>
            </a:extLst>
          </p:cNvPr>
          <p:cNvSpPr/>
          <p:nvPr/>
        </p:nvSpPr>
        <p:spPr>
          <a:xfrm>
            <a:off x="6643763" y="2903571"/>
            <a:ext cx="192024" cy="787226"/>
          </a:xfrm>
          <a:prstGeom prst="rect">
            <a:avLst/>
          </a:prstGeom>
          <a:gradFill flip="none" rotWithShape="1">
            <a:gsLst>
              <a:gs pos="0">
                <a:srgbClr val="E1D9CE"/>
              </a:gs>
              <a:gs pos="50000">
                <a:schemeClr val="bg1">
                  <a:lumMod val="85000"/>
                </a:schemeClr>
              </a:gs>
              <a:gs pos="100000">
                <a:srgbClr val="D3DBE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Freeform: Shape 45">
            <a:extLst>
              <a:ext uri="{FF2B5EF4-FFF2-40B4-BE49-F238E27FC236}">
                <a16:creationId xmlns:a16="http://schemas.microsoft.com/office/drawing/2014/main" id="{9EEC18A5-51A0-45F2-821B-8BA24B826746}"/>
              </a:ext>
            </a:extLst>
          </p:cNvPr>
          <p:cNvSpPr/>
          <p:nvPr/>
        </p:nvSpPr>
        <p:spPr>
          <a:xfrm>
            <a:off x="3620257" y="2686491"/>
            <a:ext cx="836199" cy="1838131"/>
          </a:xfrm>
          <a:custGeom>
            <a:avLst/>
            <a:gdLst>
              <a:gd name="connsiteX0" fmla="*/ 240078 w 836199"/>
              <a:gd name="connsiteY0" fmla="*/ 1838131 h 1838131"/>
              <a:gd name="connsiteX1" fmla="*/ 53465 w 836199"/>
              <a:gd name="connsiteY1" fmla="*/ 1539551 h 1838131"/>
              <a:gd name="connsiteX2" fmla="*/ 16143 w 836199"/>
              <a:gd name="connsiteY2" fmla="*/ 1156996 h 1838131"/>
              <a:gd name="connsiteX3" fmla="*/ 286731 w 836199"/>
              <a:gd name="connsiteY3" fmla="*/ 811764 h 1838131"/>
              <a:gd name="connsiteX4" fmla="*/ 799914 w 836199"/>
              <a:gd name="connsiteY4" fmla="*/ 643813 h 1838131"/>
              <a:gd name="connsiteX5" fmla="*/ 753261 w 836199"/>
              <a:gd name="connsiteY5" fmla="*/ 0 h 18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199" h="1838131">
                <a:moveTo>
                  <a:pt x="240078" y="1838131"/>
                </a:moveTo>
                <a:cubicBezTo>
                  <a:pt x="165432" y="1745602"/>
                  <a:pt x="90787" y="1653073"/>
                  <a:pt x="53465" y="1539551"/>
                </a:cubicBezTo>
                <a:cubicBezTo>
                  <a:pt x="16142" y="1426028"/>
                  <a:pt x="-22735" y="1278294"/>
                  <a:pt x="16143" y="1156996"/>
                </a:cubicBezTo>
                <a:cubicBezTo>
                  <a:pt x="55021" y="1035698"/>
                  <a:pt x="156102" y="897294"/>
                  <a:pt x="286731" y="811764"/>
                </a:cubicBezTo>
                <a:cubicBezTo>
                  <a:pt x="417360" y="726233"/>
                  <a:pt x="722159" y="779107"/>
                  <a:pt x="799914" y="643813"/>
                </a:cubicBezTo>
                <a:cubicBezTo>
                  <a:pt x="877669" y="508519"/>
                  <a:pt x="815465" y="254259"/>
                  <a:pt x="753261" y="0"/>
                </a:cubicBezTo>
              </a:path>
            </a:pathLst>
          </a:custGeom>
          <a:noFill/>
          <a:ln w="19050">
            <a:solidFill>
              <a:srgbClr val="A26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Arrow: Pentagon 46">
            <a:extLst>
              <a:ext uri="{FF2B5EF4-FFF2-40B4-BE49-F238E27FC236}">
                <a16:creationId xmlns:a16="http://schemas.microsoft.com/office/drawing/2014/main" id="{14F5A34D-CDAE-4D7D-AF7E-5CA932CF6C53}"/>
              </a:ext>
            </a:extLst>
          </p:cNvPr>
          <p:cNvSpPr/>
          <p:nvPr/>
        </p:nvSpPr>
        <p:spPr>
          <a:xfrm>
            <a:off x="3488942" y="4571779"/>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Pentagon 47">
            <a:extLst>
              <a:ext uri="{FF2B5EF4-FFF2-40B4-BE49-F238E27FC236}">
                <a16:creationId xmlns:a16="http://schemas.microsoft.com/office/drawing/2014/main" id="{08CB1217-DD5C-48F4-BDF4-FD9DE5D2F57A}"/>
              </a:ext>
            </a:extLst>
          </p:cNvPr>
          <p:cNvSpPr/>
          <p:nvPr/>
        </p:nvSpPr>
        <p:spPr>
          <a:xfrm>
            <a:off x="3814469" y="4571779"/>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Pentagon 48">
            <a:extLst>
              <a:ext uri="{FF2B5EF4-FFF2-40B4-BE49-F238E27FC236}">
                <a16:creationId xmlns:a16="http://schemas.microsoft.com/office/drawing/2014/main" id="{63DFDD76-2F99-4AE7-9B02-BE129C57C86E}"/>
              </a:ext>
            </a:extLst>
          </p:cNvPr>
          <p:cNvSpPr/>
          <p:nvPr/>
        </p:nvSpPr>
        <p:spPr>
          <a:xfrm>
            <a:off x="3641342" y="4571779"/>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Pentagon 49">
            <a:extLst>
              <a:ext uri="{FF2B5EF4-FFF2-40B4-BE49-F238E27FC236}">
                <a16:creationId xmlns:a16="http://schemas.microsoft.com/office/drawing/2014/main" id="{2DC7D251-0DD4-4CD5-9E84-94F9F2A14510}"/>
              </a:ext>
            </a:extLst>
          </p:cNvPr>
          <p:cNvSpPr/>
          <p:nvPr/>
        </p:nvSpPr>
        <p:spPr>
          <a:xfrm>
            <a:off x="3971026" y="4571779"/>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25B6269B-4FC0-4DB6-A45F-D2BA17D3358A}"/>
              </a:ext>
            </a:extLst>
          </p:cNvPr>
          <p:cNvPicPr>
            <a:picLocks noChangeAspect="1"/>
          </p:cNvPicPr>
          <p:nvPr/>
        </p:nvPicPr>
        <p:blipFill>
          <a:blip r:embed="rId3"/>
          <a:stretch>
            <a:fillRect/>
          </a:stretch>
        </p:blipFill>
        <p:spPr>
          <a:xfrm rot="17832644">
            <a:off x="3361097" y="4008775"/>
            <a:ext cx="228600" cy="145073"/>
          </a:xfrm>
          <a:prstGeom prst="rect">
            <a:avLst/>
          </a:prstGeom>
        </p:spPr>
      </p:pic>
      <p:pic>
        <p:nvPicPr>
          <p:cNvPr id="52" name="Picture 51">
            <a:extLst>
              <a:ext uri="{FF2B5EF4-FFF2-40B4-BE49-F238E27FC236}">
                <a16:creationId xmlns:a16="http://schemas.microsoft.com/office/drawing/2014/main" id="{2304CD49-DCF1-46D4-B0EC-DB8719352531}"/>
              </a:ext>
            </a:extLst>
          </p:cNvPr>
          <p:cNvPicPr>
            <a:picLocks noChangeAspect="1"/>
          </p:cNvPicPr>
          <p:nvPr/>
        </p:nvPicPr>
        <p:blipFill>
          <a:blip r:embed="rId4"/>
          <a:stretch>
            <a:fillRect/>
          </a:stretch>
        </p:blipFill>
        <p:spPr>
          <a:xfrm rot="3496347">
            <a:off x="3455467" y="3440975"/>
            <a:ext cx="237765" cy="274344"/>
          </a:xfrm>
          <a:prstGeom prst="rect">
            <a:avLst/>
          </a:prstGeom>
        </p:spPr>
      </p:pic>
      <p:pic>
        <p:nvPicPr>
          <p:cNvPr id="53" name="Picture 52">
            <a:extLst>
              <a:ext uri="{FF2B5EF4-FFF2-40B4-BE49-F238E27FC236}">
                <a16:creationId xmlns:a16="http://schemas.microsoft.com/office/drawing/2014/main" id="{C21E5CAC-205C-45F0-91DF-48D4DA55DB40}"/>
              </a:ext>
            </a:extLst>
          </p:cNvPr>
          <p:cNvPicPr>
            <a:picLocks noChangeAspect="1"/>
          </p:cNvPicPr>
          <p:nvPr/>
        </p:nvPicPr>
        <p:blipFill>
          <a:blip r:embed="rId4"/>
          <a:stretch>
            <a:fillRect/>
          </a:stretch>
        </p:blipFill>
        <p:spPr>
          <a:xfrm rot="3247336">
            <a:off x="3756373" y="3158485"/>
            <a:ext cx="237765" cy="274344"/>
          </a:xfrm>
          <a:prstGeom prst="rect">
            <a:avLst/>
          </a:prstGeom>
        </p:spPr>
      </p:pic>
      <p:pic>
        <p:nvPicPr>
          <p:cNvPr id="54" name="Picture 53">
            <a:extLst>
              <a:ext uri="{FF2B5EF4-FFF2-40B4-BE49-F238E27FC236}">
                <a16:creationId xmlns:a16="http://schemas.microsoft.com/office/drawing/2014/main" id="{04188CE7-9A8B-49D8-9C1C-29DCE7B89D7F}"/>
              </a:ext>
            </a:extLst>
          </p:cNvPr>
          <p:cNvPicPr>
            <a:picLocks noChangeAspect="1"/>
          </p:cNvPicPr>
          <p:nvPr/>
        </p:nvPicPr>
        <p:blipFill>
          <a:blip r:embed="rId4"/>
          <a:stretch>
            <a:fillRect/>
          </a:stretch>
        </p:blipFill>
        <p:spPr>
          <a:xfrm rot="8449284">
            <a:off x="4154745" y="3116976"/>
            <a:ext cx="237765" cy="274344"/>
          </a:xfrm>
          <a:prstGeom prst="rect">
            <a:avLst/>
          </a:prstGeom>
        </p:spPr>
      </p:pic>
      <p:sp>
        <p:nvSpPr>
          <p:cNvPr id="55" name="Freeform: Shape 54">
            <a:extLst>
              <a:ext uri="{FF2B5EF4-FFF2-40B4-BE49-F238E27FC236}">
                <a16:creationId xmlns:a16="http://schemas.microsoft.com/office/drawing/2014/main" id="{AEFCAD7A-2BF9-4DD6-BB03-030AF97A471D}"/>
              </a:ext>
            </a:extLst>
          </p:cNvPr>
          <p:cNvSpPr/>
          <p:nvPr/>
        </p:nvSpPr>
        <p:spPr>
          <a:xfrm flipV="1">
            <a:off x="2491843" y="1495812"/>
            <a:ext cx="5951117" cy="540050"/>
          </a:xfrm>
          <a:custGeom>
            <a:avLst/>
            <a:gdLst>
              <a:gd name="connsiteX0" fmla="*/ 0 w 4917233"/>
              <a:gd name="connsiteY0" fmla="*/ 64189 h 540050"/>
              <a:gd name="connsiteX1" fmla="*/ 55984 w 4917233"/>
              <a:gd name="connsiteY1" fmla="*/ 8205 h 540050"/>
              <a:gd name="connsiteX2" fmla="*/ 149290 w 4917233"/>
              <a:gd name="connsiteY2" fmla="*/ 26866 h 540050"/>
              <a:gd name="connsiteX3" fmla="*/ 149290 w 4917233"/>
              <a:gd name="connsiteY3" fmla="*/ 194817 h 540050"/>
              <a:gd name="connsiteX4" fmla="*/ 289249 w 4917233"/>
              <a:gd name="connsiteY4" fmla="*/ 194817 h 540050"/>
              <a:gd name="connsiteX5" fmla="*/ 335902 w 4917233"/>
              <a:gd name="connsiteY5" fmla="*/ 8205 h 540050"/>
              <a:gd name="connsiteX6" fmla="*/ 531845 w 4917233"/>
              <a:gd name="connsiteY6" fmla="*/ 45528 h 540050"/>
              <a:gd name="connsiteX7" fmla="*/ 774441 w 4917233"/>
              <a:gd name="connsiteY7" fmla="*/ 157495 h 540050"/>
              <a:gd name="connsiteX8" fmla="*/ 1045029 w 4917233"/>
              <a:gd name="connsiteY8" fmla="*/ 73519 h 540050"/>
              <a:gd name="connsiteX9" fmla="*/ 3069771 w 4917233"/>
              <a:gd name="connsiteY9" fmla="*/ 92181 h 540050"/>
              <a:gd name="connsiteX10" fmla="*/ 4236098 w 4917233"/>
              <a:gd name="connsiteY10" fmla="*/ 194817 h 540050"/>
              <a:gd name="connsiteX11" fmla="*/ 4478694 w 4917233"/>
              <a:gd name="connsiteY11" fmla="*/ 288124 h 540050"/>
              <a:gd name="connsiteX12" fmla="*/ 4432041 w 4917233"/>
              <a:gd name="connsiteY12" fmla="*/ 400091 h 540050"/>
              <a:gd name="connsiteX13" fmla="*/ 4562669 w 4917233"/>
              <a:gd name="connsiteY13" fmla="*/ 400091 h 540050"/>
              <a:gd name="connsiteX14" fmla="*/ 4590661 w 4917233"/>
              <a:gd name="connsiteY14" fmla="*/ 456075 h 540050"/>
              <a:gd name="connsiteX15" fmla="*/ 4786604 w 4917233"/>
              <a:gd name="connsiteY15" fmla="*/ 456075 h 540050"/>
              <a:gd name="connsiteX16" fmla="*/ 4917233 w 4917233"/>
              <a:gd name="connsiteY16" fmla="*/ 540050 h 54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17233" h="540050">
                <a:moveTo>
                  <a:pt x="0" y="64189"/>
                </a:moveTo>
                <a:cubicBezTo>
                  <a:pt x="15551" y="39307"/>
                  <a:pt x="31102" y="14425"/>
                  <a:pt x="55984" y="8205"/>
                </a:cubicBezTo>
                <a:cubicBezTo>
                  <a:pt x="80866" y="1985"/>
                  <a:pt x="133739" y="-4236"/>
                  <a:pt x="149290" y="26866"/>
                </a:cubicBezTo>
                <a:cubicBezTo>
                  <a:pt x="164841" y="57968"/>
                  <a:pt x="125964" y="166825"/>
                  <a:pt x="149290" y="194817"/>
                </a:cubicBezTo>
                <a:cubicBezTo>
                  <a:pt x="172616" y="222809"/>
                  <a:pt x="258147" y="225919"/>
                  <a:pt x="289249" y="194817"/>
                </a:cubicBezTo>
                <a:cubicBezTo>
                  <a:pt x="320351" y="163715"/>
                  <a:pt x="295469" y="33086"/>
                  <a:pt x="335902" y="8205"/>
                </a:cubicBezTo>
                <a:cubicBezTo>
                  <a:pt x="376335" y="-16677"/>
                  <a:pt x="458755" y="20646"/>
                  <a:pt x="531845" y="45528"/>
                </a:cubicBezTo>
                <a:cubicBezTo>
                  <a:pt x="604935" y="70410"/>
                  <a:pt x="688910" y="152830"/>
                  <a:pt x="774441" y="157495"/>
                </a:cubicBezTo>
                <a:cubicBezTo>
                  <a:pt x="859972" y="162160"/>
                  <a:pt x="662474" y="84405"/>
                  <a:pt x="1045029" y="73519"/>
                </a:cubicBezTo>
                <a:cubicBezTo>
                  <a:pt x="1427584" y="62633"/>
                  <a:pt x="2537926" y="71965"/>
                  <a:pt x="3069771" y="92181"/>
                </a:cubicBezTo>
                <a:cubicBezTo>
                  <a:pt x="3601616" y="112397"/>
                  <a:pt x="4001278" y="162160"/>
                  <a:pt x="4236098" y="194817"/>
                </a:cubicBezTo>
                <a:cubicBezTo>
                  <a:pt x="4470918" y="227474"/>
                  <a:pt x="4446037" y="253912"/>
                  <a:pt x="4478694" y="288124"/>
                </a:cubicBezTo>
                <a:cubicBezTo>
                  <a:pt x="4511351" y="322336"/>
                  <a:pt x="4418045" y="381430"/>
                  <a:pt x="4432041" y="400091"/>
                </a:cubicBezTo>
                <a:cubicBezTo>
                  <a:pt x="4446037" y="418752"/>
                  <a:pt x="4536232" y="390760"/>
                  <a:pt x="4562669" y="400091"/>
                </a:cubicBezTo>
                <a:cubicBezTo>
                  <a:pt x="4589106" y="409422"/>
                  <a:pt x="4553339" y="446744"/>
                  <a:pt x="4590661" y="456075"/>
                </a:cubicBezTo>
                <a:cubicBezTo>
                  <a:pt x="4627984" y="465406"/>
                  <a:pt x="4732175" y="442079"/>
                  <a:pt x="4786604" y="456075"/>
                </a:cubicBezTo>
                <a:cubicBezTo>
                  <a:pt x="4841033" y="470071"/>
                  <a:pt x="4879133" y="505060"/>
                  <a:pt x="4917233" y="540050"/>
                </a:cubicBezTo>
              </a:path>
            </a:pathLst>
          </a:custGeom>
          <a:noFill/>
          <a:ln w="31750" cmpd="dbl">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텍스트 상자 8">
            <a:extLst>
              <a:ext uri="{FF2B5EF4-FFF2-40B4-BE49-F238E27FC236}">
                <a16:creationId xmlns:a16="http://schemas.microsoft.com/office/drawing/2014/main" id="{F1170A87-41F4-4C83-B9F5-87069A21E097}"/>
              </a:ext>
            </a:extLst>
          </p:cNvPr>
          <p:cNvSpPr txBox="1"/>
          <p:nvPr/>
        </p:nvSpPr>
        <p:spPr>
          <a:xfrm>
            <a:off x="3569606" y="1677787"/>
            <a:ext cx="1005840" cy="200055"/>
          </a:xfrm>
          <a:prstGeom prst="rect">
            <a:avLst/>
          </a:prstGeom>
          <a:noFill/>
          <a:ln w="28575">
            <a:noFill/>
          </a:ln>
        </p:spPr>
        <p:txBody>
          <a:bodyPr wrap="square" rtlCol="0">
            <a:spAutoFit/>
          </a:bodyPr>
          <a:lstStyle/>
          <a:p>
            <a:pPr algn="ctr"/>
            <a:r>
              <a:rPr lang="is-IS" sz="700">
                <a:latin typeface="Arial" panose="020B0604020202020204" pitchFamily="34" charset="0"/>
                <a:cs typeface="Arial" panose="020B0604020202020204" pitchFamily="34" charset="0"/>
              </a:rPr>
              <a:t>Prophage</a:t>
            </a:r>
            <a:endParaRPr lang="en-US" sz="700">
              <a:latin typeface="Arial" panose="020B0604020202020204" pitchFamily="34" charset="0"/>
              <a:cs typeface="Arial" panose="020B0604020202020204" pitchFamily="34" charset="0"/>
            </a:endParaRPr>
          </a:p>
        </p:txBody>
      </p:sp>
      <p:sp>
        <p:nvSpPr>
          <p:cNvPr id="57" name="Arrow: Pentagon 56">
            <a:extLst>
              <a:ext uri="{FF2B5EF4-FFF2-40B4-BE49-F238E27FC236}">
                <a16:creationId xmlns:a16="http://schemas.microsoft.com/office/drawing/2014/main" id="{A70B415C-ABD5-4632-9CAB-4B673E7E6F48}"/>
              </a:ext>
            </a:extLst>
          </p:cNvPr>
          <p:cNvSpPr/>
          <p:nvPr/>
        </p:nvSpPr>
        <p:spPr>
          <a:xfrm>
            <a:off x="3797753" y="1924470"/>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Pentagon 57">
            <a:extLst>
              <a:ext uri="{FF2B5EF4-FFF2-40B4-BE49-F238E27FC236}">
                <a16:creationId xmlns:a16="http://schemas.microsoft.com/office/drawing/2014/main" id="{D60CAC13-524C-41EB-BE31-23D3AAF63498}"/>
              </a:ext>
            </a:extLst>
          </p:cNvPr>
          <p:cNvSpPr/>
          <p:nvPr/>
        </p:nvSpPr>
        <p:spPr>
          <a:xfrm>
            <a:off x="4123280" y="1924470"/>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Pentagon 58">
            <a:extLst>
              <a:ext uri="{FF2B5EF4-FFF2-40B4-BE49-F238E27FC236}">
                <a16:creationId xmlns:a16="http://schemas.microsoft.com/office/drawing/2014/main" id="{9731381D-B826-4425-AA3A-55C3B041335F}"/>
              </a:ext>
            </a:extLst>
          </p:cNvPr>
          <p:cNvSpPr/>
          <p:nvPr/>
        </p:nvSpPr>
        <p:spPr>
          <a:xfrm>
            <a:off x="3950153" y="1924470"/>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Pentagon 59">
            <a:extLst>
              <a:ext uri="{FF2B5EF4-FFF2-40B4-BE49-F238E27FC236}">
                <a16:creationId xmlns:a16="http://schemas.microsoft.com/office/drawing/2014/main" id="{AFEE199E-6613-4354-AD0F-54C611FF2F43}"/>
              </a:ext>
            </a:extLst>
          </p:cNvPr>
          <p:cNvSpPr/>
          <p:nvPr/>
        </p:nvSpPr>
        <p:spPr>
          <a:xfrm>
            <a:off x="4279837" y="1924470"/>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8796A818-7F89-4A4C-A7AD-117F2FF53EB0}"/>
              </a:ext>
            </a:extLst>
          </p:cNvPr>
          <p:cNvCxnSpPr/>
          <p:nvPr/>
        </p:nvCxnSpPr>
        <p:spPr>
          <a:xfrm flipH="1" flipV="1">
            <a:off x="3114403" y="3478725"/>
            <a:ext cx="62268" cy="136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B981A04-7DE8-42E0-BE86-9CF56A2735FF}"/>
              </a:ext>
            </a:extLst>
          </p:cNvPr>
          <p:cNvCxnSpPr/>
          <p:nvPr/>
        </p:nvCxnSpPr>
        <p:spPr>
          <a:xfrm flipH="1" flipV="1">
            <a:off x="3072785" y="3497016"/>
            <a:ext cx="99525" cy="1441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6844C2C-6ADB-430A-BCBB-E1D65DF456CD}"/>
              </a:ext>
            </a:extLst>
          </p:cNvPr>
          <p:cNvCxnSpPr/>
          <p:nvPr/>
        </p:nvCxnSpPr>
        <p:spPr>
          <a:xfrm flipV="1">
            <a:off x="3971027" y="3497016"/>
            <a:ext cx="80275" cy="121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073E42-A58E-4902-B1EA-6236B5297890}"/>
              </a:ext>
            </a:extLst>
          </p:cNvPr>
          <p:cNvCxnSpPr/>
          <p:nvPr/>
        </p:nvCxnSpPr>
        <p:spPr>
          <a:xfrm flipV="1">
            <a:off x="3993767" y="3551452"/>
            <a:ext cx="60914" cy="833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19338A43-8606-4B71-9F5A-2C01AA41DC99}"/>
              </a:ext>
            </a:extLst>
          </p:cNvPr>
          <p:cNvPicPr>
            <a:picLocks noChangeAspect="1"/>
          </p:cNvPicPr>
          <p:nvPr/>
        </p:nvPicPr>
        <p:blipFill>
          <a:blip r:embed="rId5"/>
          <a:stretch>
            <a:fillRect/>
          </a:stretch>
        </p:blipFill>
        <p:spPr>
          <a:xfrm>
            <a:off x="5003357" y="2935449"/>
            <a:ext cx="227196" cy="691998"/>
          </a:xfrm>
          <a:prstGeom prst="rect">
            <a:avLst/>
          </a:prstGeom>
        </p:spPr>
      </p:pic>
      <p:pic>
        <p:nvPicPr>
          <p:cNvPr id="66" name="Picture 65">
            <a:extLst>
              <a:ext uri="{FF2B5EF4-FFF2-40B4-BE49-F238E27FC236}">
                <a16:creationId xmlns:a16="http://schemas.microsoft.com/office/drawing/2014/main" id="{09E6FC2D-2A1A-408D-B826-00FB1CFEF3D9}"/>
              </a:ext>
            </a:extLst>
          </p:cNvPr>
          <p:cNvPicPr>
            <a:picLocks noChangeAspect="1"/>
          </p:cNvPicPr>
          <p:nvPr/>
        </p:nvPicPr>
        <p:blipFill>
          <a:blip r:embed="rId5"/>
          <a:stretch>
            <a:fillRect/>
          </a:stretch>
        </p:blipFill>
        <p:spPr>
          <a:xfrm>
            <a:off x="6628230" y="2935449"/>
            <a:ext cx="227196" cy="691998"/>
          </a:xfrm>
          <a:prstGeom prst="rect">
            <a:avLst/>
          </a:prstGeom>
        </p:spPr>
      </p:pic>
      <p:sp>
        <p:nvSpPr>
          <p:cNvPr id="67" name="텍스트 상자 8">
            <a:extLst>
              <a:ext uri="{FF2B5EF4-FFF2-40B4-BE49-F238E27FC236}">
                <a16:creationId xmlns:a16="http://schemas.microsoft.com/office/drawing/2014/main" id="{4C26B1CD-7134-49D1-B810-2D129424FB48}"/>
              </a:ext>
            </a:extLst>
          </p:cNvPr>
          <p:cNvSpPr txBox="1"/>
          <p:nvPr/>
        </p:nvSpPr>
        <p:spPr>
          <a:xfrm>
            <a:off x="5032233" y="3084293"/>
            <a:ext cx="1005840" cy="200055"/>
          </a:xfrm>
          <a:prstGeom prst="rect">
            <a:avLst/>
          </a:prstGeom>
          <a:noFill/>
          <a:ln w="28575">
            <a:noFill/>
          </a:ln>
        </p:spPr>
        <p:txBody>
          <a:bodyPr wrap="square" rtlCol="0">
            <a:spAutoFit/>
          </a:bodyPr>
          <a:lstStyle/>
          <a:p>
            <a:pPr algn="ctr"/>
            <a:r>
              <a:rPr lang="is-IS" sz="700">
                <a:solidFill>
                  <a:srgbClr val="A26000"/>
                </a:solidFill>
                <a:latin typeface="Arial" panose="020B0604020202020204" pitchFamily="34" charset="0"/>
                <a:cs typeface="Arial" panose="020B0604020202020204" pitchFamily="34" charset="0"/>
              </a:rPr>
              <a:t>Conjugation</a:t>
            </a:r>
            <a:endParaRPr lang="en-US" sz="700">
              <a:solidFill>
                <a:srgbClr val="A26000"/>
              </a:solidFill>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B31DBB0C-732D-471A-AE56-2FFEC164EF0D}"/>
              </a:ext>
            </a:extLst>
          </p:cNvPr>
          <p:cNvSpPr/>
          <p:nvPr/>
        </p:nvSpPr>
        <p:spPr>
          <a:xfrm>
            <a:off x="5449903" y="2049073"/>
            <a:ext cx="3466050" cy="2612592"/>
          </a:xfrm>
          <a:custGeom>
            <a:avLst/>
            <a:gdLst>
              <a:gd name="connsiteX0" fmla="*/ 1411001 w 3548997"/>
              <a:gd name="connsiteY0" fmla="*/ 2091650 h 2760798"/>
              <a:gd name="connsiteX1" fmla="*/ 1309401 w 3548997"/>
              <a:gd name="connsiteY1" fmla="*/ 2015450 h 2760798"/>
              <a:gd name="connsiteX2" fmla="*/ 1258601 w 3548997"/>
              <a:gd name="connsiteY2" fmla="*/ 2123400 h 2760798"/>
              <a:gd name="connsiteX3" fmla="*/ 1188751 w 3548997"/>
              <a:gd name="connsiteY3" fmla="*/ 2034500 h 2760798"/>
              <a:gd name="connsiteX4" fmla="*/ 1017301 w 3548997"/>
              <a:gd name="connsiteY4" fmla="*/ 2053550 h 2760798"/>
              <a:gd name="connsiteX5" fmla="*/ 852201 w 3548997"/>
              <a:gd name="connsiteY5" fmla="*/ 1945600 h 2760798"/>
              <a:gd name="connsiteX6" fmla="*/ 318801 w 3548997"/>
              <a:gd name="connsiteY6" fmla="*/ 1977350 h 2760798"/>
              <a:gd name="connsiteX7" fmla="*/ 71151 w 3548997"/>
              <a:gd name="connsiteY7" fmla="*/ 2053550 h 2760798"/>
              <a:gd name="connsiteX8" fmla="*/ 1301 w 3548997"/>
              <a:gd name="connsiteY8" fmla="*/ 2193250 h 2760798"/>
              <a:gd name="connsiteX9" fmla="*/ 115601 w 3548997"/>
              <a:gd name="connsiteY9" fmla="*/ 2358350 h 2760798"/>
              <a:gd name="connsiteX10" fmla="*/ 718851 w 3548997"/>
              <a:gd name="connsiteY10" fmla="*/ 2485350 h 2760798"/>
              <a:gd name="connsiteX11" fmla="*/ 1271301 w 3548997"/>
              <a:gd name="connsiteY11" fmla="*/ 2548850 h 2760798"/>
              <a:gd name="connsiteX12" fmla="*/ 1772951 w 3548997"/>
              <a:gd name="connsiteY12" fmla="*/ 2637750 h 2760798"/>
              <a:gd name="connsiteX13" fmla="*/ 2122201 w 3548997"/>
              <a:gd name="connsiteY13" fmla="*/ 2758400 h 2760798"/>
              <a:gd name="connsiteX14" fmla="*/ 2452401 w 3548997"/>
              <a:gd name="connsiteY14" fmla="*/ 2701250 h 2760798"/>
              <a:gd name="connsiteX15" fmla="*/ 2554001 w 3548997"/>
              <a:gd name="connsiteY15" fmla="*/ 2504400 h 2760798"/>
              <a:gd name="connsiteX16" fmla="*/ 2554001 w 3548997"/>
              <a:gd name="connsiteY16" fmla="*/ 2352000 h 2760798"/>
              <a:gd name="connsiteX17" fmla="*/ 2446051 w 3548997"/>
              <a:gd name="connsiteY17" fmla="*/ 2231350 h 2760798"/>
              <a:gd name="connsiteX18" fmla="*/ 2179351 w 3548997"/>
              <a:gd name="connsiteY18" fmla="*/ 2098000 h 2760798"/>
              <a:gd name="connsiteX19" fmla="*/ 1868201 w 3548997"/>
              <a:gd name="connsiteY19" fmla="*/ 2040850 h 2760798"/>
              <a:gd name="connsiteX20" fmla="*/ 1620551 w 3548997"/>
              <a:gd name="connsiteY20" fmla="*/ 2059900 h 2760798"/>
              <a:gd name="connsiteX21" fmla="*/ 1538001 w 3548997"/>
              <a:gd name="connsiteY21" fmla="*/ 2040850 h 2760798"/>
              <a:gd name="connsiteX22" fmla="*/ 1360201 w 3548997"/>
              <a:gd name="connsiteY22" fmla="*/ 1920200 h 2760798"/>
              <a:gd name="connsiteX23" fmla="*/ 1271301 w 3548997"/>
              <a:gd name="connsiteY23" fmla="*/ 1513800 h 2760798"/>
              <a:gd name="connsiteX24" fmla="*/ 1334801 w 3548997"/>
              <a:gd name="connsiteY24" fmla="*/ 732750 h 2760798"/>
              <a:gd name="connsiteX25" fmla="*/ 1531651 w 3548997"/>
              <a:gd name="connsiteY25" fmla="*/ 447000 h 2760798"/>
              <a:gd name="connsiteX26" fmla="*/ 1614201 w 3548997"/>
              <a:gd name="connsiteY26" fmla="*/ 510500 h 2760798"/>
              <a:gd name="connsiteX27" fmla="*/ 1633251 w 3548997"/>
              <a:gd name="connsiteY27" fmla="*/ 427950 h 2760798"/>
              <a:gd name="connsiteX28" fmla="*/ 1709451 w 3548997"/>
              <a:gd name="connsiteY28" fmla="*/ 466050 h 2760798"/>
              <a:gd name="connsiteX29" fmla="*/ 1684051 w 3548997"/>
              <a:gd name="connsiteY29" fmla="*/ 332700 h 2760798"/>
              <a:gd name="connsiteX30" fmla="*/ 1798351 w 3548997"/>
              <a:gd name="connsiteY30" fmla="*/ 396200 h 2760798"/>
              <a:gd name="connsiteX31" fmla="*/ 1823751 w 3548997"/>
              <a:gd name="connsiteY31" fmla="*/ 237450 h 2760798"/>
              <a:gd name="connsiteX32" fmla="*/ 2033301 w 3548997"/>
              <a:gd name="connsiteY32" fmla="*/ 135850 h 2760798"/>
              <a:gd name="connsiteX33" fmla="*/ 2598451 w 3548997"/>
              <a:gd name="connsiteY33" fmla="*/ 21550 h 2760798"/>
              <a:gd name="connsiteX34" fmla="*/ 3322351 w 3548997"/>
              <a:gd name="connsiteY34" fmla="*/ 21550 h 2760798"/>
              <a:gd name="connsiteX35" fmla="*/ 3531901 w 3548997"/>
              <a:gd name="connsiteY35" fmla="*/ 243800 h 2760798"/>
              <a:gd name="connsiteX36" fmla="*/ 3474751 w 3548997"/>
              <a:gd name="connsiteY36" fmla="*/ 523200 h 2760798"/>
              <a:gd name="connsiteX37" fmla="*/ 2985801 w 3548997"/>
              <a:gd name="connsiteY37" fmla="*/ 707350 h 2760798"/>
              <a:gd name="connsiteX38" fmla="*/ 2255551 w 3548997"/>
              <a:gd name="connsiteY38" fmla="*/ 694650 h 2760798"/>
              <a:gd name="connsiteX39" fmla="*/ 1950751 w 3548997"/>
              <a:gd name="connsiteY39" fmla="*/ 548600 h 2760798"/>
              <a:gd name="connsiteX40" fmla="*/ 1912651 w 3548997"/>
              <a:gd name="connsiteY40" fmla="*/ 307300 h 2760798"/>
              <a:gd name="connsiteX41" fmla="*/ 2020601 w 3548997"/>
              <a:gd name="connsiteY41" fmla="*/ 142200 h 276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48997" h="2760798">
                <a:moveTo>
                  <a:pt x="1411001" y="2091650"/>
                </a:moveTo>
                <a:cubicBezTo>
                  <a:pt x="1372901" y="2050904"/>
                  <a:pt x="1334801" y="2010158"/>
                  <a:pt x="1309401" y="2015450"/>
                </a:cubicBezTo>
                <a:cubicBezTo>
                  <a:pt x="1284001" y="2020742"/>
                  <a:pt x="1278709" y="2120225"/>
                  <a:pt x="1258601" y="2123400"/>
                </a:cubicBezTo>
                <a:cubicBezTo>
                  <a:pt x="1238493" y="2126575"/>
                  <a:pt x="1228968" y="2046142"/>
                  <a:pt x="1188751" y="2034500"/>
                </a:cubicBezTo>
                <a:cubicBezTo>
                  <a:pt x="1148534" y="2022858"/>
                  <a:pt x="1073393" y="2068367"/>
                  <a:pt x="1017301" y="2053550"/>
                </a:cubicBezTo>
                <a:cubicBezTo>
                  <a:pt x="961209" y="2038733"/>
                  <a:pt x="968618" y="1958300"/>
                  <a:pt x="852201" y="1945600"/>
                </a:cubicBezTo>
                <a:cubicBezTo>
                  <a:pt x="735784" y="1932900"/>
                  <a:pt x="448976" y="1959358"/>
                  <a:pt x="318801" y="1977350"/>
                </a:cubicBezTo>
                <a:cubicBezTo>
                  <a:pt x="188626" y="1995342"/>
                  <a:pt x="124068" y="2017567"/>
                  <a:pt x="71151" y="2053550"/>
                </a:cubicBezTo>
                <a:cubicBezTo>
                  <a:pt x="18234" y="2089533"/>
                  <a:pt x="-6107" y="2142450"/>
                  <a:pt x="1301" y="2193250"/>
                </a:cubicBezTo>
                <a:cubicBezTo>
                  <a:pt x="8709" y="2244050"/>
                  <a:pt x="-3991" y="2309667"/>
                  <a:pt x="115601" y="2358350"/>
                </a:cubicBezTo>
                <a:cubicBezTo>
                  <a:pt x="235193" y="2407033"/>
                  <a:pt x="526234" y="2453600"/>
                  <a:pt x="718851" y="2485350"/>
                </a:cubicBezTo>
                <a:cubicBezTo>
                  <a:pt x="911468" y="2517100"/>
                  <a:pt x="1095618" y="2523450"/>
                  <a:pt x="1271301" y="2548850"/>
                </a:cubicBezTo>
                <a:cubicBezTo>
                  <a:pt x="1446984" y="2574250"/>
                  <a:pt x="1631134" y="2602825"/>
                  <a:pt x="1772951" y="2637750"/>
                </a:cubicBezTo>
                <a:cubicBezTo>
                  <a:pt x="1914768" y="2672675"/>
                  <a:pt x="2008959" y="2747817"/>
                  <a:pt x="2122201" y="2758400"/>
                </a:cubicBezTo>
                <a:cubicBezTo>
                  <a:pt x="2235443" y="2768983"/>
                  <a:pt x="2380434" y="2743583"/>
                  <a:pt x="2452401" y="2701250"/>
                </a:cubicBezTo>
                <a:cubicBezTo>
                  <a:pt x="2524368" y="2658917"/>
                  <a:pt x="2537068" y="2562608"/>
                  <a:pt x="2554001" y="2504400"/>
                </a:cubicBezTo>
                <a:cubicBezTo>
                  <a:pt x="2570934" y="2446192"/>
                  <a:pt x="2571993" y="2397508"/>
                  <a:pt x="2554001" y="2352000"/>
                </a:cubicBezTo>
                <a:cubicBezTo>
                  <a:pt x="2536009" y="2306492"/>
                  <a:pt x="2508493" y="2273683"/>
                  <a:pt x="2446051" y="2231350"/>
                </a:cubicBezTo>
                <a:cubicBezTo>
                  <a:pt x="2383609" y="2189017"/>
                  <a:pt x="2275659" y="2129750"/>
                  <a:pt x="2179351" y="2098000"/>
                </a:cubicBezTo>
                <a:cubicBezTo>
                  <a:pt x="2083043" y="2066250"/>
                  <a:pt x="1961334" y="2047200"/>
                  <a:pt x="1868201" y="2040850"/>
                </a:cubicBezTo>
                <a:cubicBezTo>
                  <a:pt x="1775068" y="2034500"/>
                  <a:pt x="1675584" y="2059900"/>
                  <a:pt x="1620551" y="2059900"/>
                </a:cubicBezTo>
                <a:cubicBezTo>
                  <a:pt x="1565518" y="2059900"/>
                  <a:pt x="1581393" y="2064133"/>
                  <a:pt x="1538001" y="2040850"/>
                </a:cubicBezTo>
                <a:cubicBezTo>
                  <a:pt x="1494609" y="2017567"/>
                  <a:pt x="1404651" y="2008042"/>
                  <a:pt x="1360201" y="1920200"/>
                </a:cubicBezTo>
                <a:cubicBezTo>
                  <a:pt x="1315751" y="1832358"/>
                  <a:pt x="1275534" y="1711708"/>
                  <a:pt x="1271301" y="1513800"/>
                </a:cubicBezTo>
                <a:cubicBezTo>
                  <a:pt x="1267068" y="1315892"/>
                  <a:pt x="1291409" y="910550"/>
                  <a:pt x="1334801" y="732750"/>
                </a:cubicBezTo>
                <a:cubicBezTo>
                  <a:pt x="1378193" y="554950"/>
                  <a:pt x="1485084" y="484042"/>
                  <a:pt x="1531651" y="447000"/>
                </a:cubicBezTo>
                <a:cubicBezTo>
                  <a:pt x="1578218" y="409958"/>
                  <a:pt x="1597268" y="513675"/>
                  <a:pt x="1614201" y="510500"/>
                </a:cubicBezTo>
                <a:cubicBezTo>
                  <a:pt x="1631134" y="507325"/>
                  <a:pt x="1617376" y="435358"/>
                  <a:pt x="1633251" y="427950"/>
                </a:cubicBezTo>
                <a:cubicBezTo>
                  <a:pt x="1649126" y="420542"/>
                  <a:pt x="1700984" y="481925"/>
                  <a:pt x="1709451" y="466050"/>
                </a:cubicBezTo>
                <a:cubicBezTo>
                  <a:pt x="1717918" y="450175"/>
                  <a:pt x="1669235" y="344342"/>
                  <a:pt x="1684051" y="332700"/>
                </a:cubicBezTo>
                <a:cubicBezTo>
                  <a:pt x="1698867" y="321058"/>
                  <a:pt x="1775068" y="412075"/>
                  <a:pt x="1798351" y="396200"/>
                </a:cubicBezTo>
                <a:cubicBezTo>
                  <a:pt x="1821634" y="380325"/>
                  <a:pt x="1784593" y="280842"/>
                  <a:pt x="1823751" y="237450"/>
                </a:cubicBezTo>
                <a:cubicBezTo>
                  <a:pt x="1862909" y="194058"/>
                  <a:pt x="1904184" y="171833"/>
                  <a:pt x="2033301" y="135850"/>
                </a:cubicBezTo>
                <a:cubicBezTo>
                  <a:pt x="2162418" y="99867"/>
                  <a:pt x="2383609" y="40600"/>
                  <a:pt x="2598451" y="21550"/>
                </a:cubicBezTo>
                <a:cubicBezTo>
                  <a:pt x="2813293" y="2500"/>
                  <a:pt x="3166776" y="-15492"/>
                  <a:pt x="3322351" y="21550"/>
                </a:cubicBezTo>
                <a:cubicBezTo>
                  <a:pt x="3477926" y="58592"/>
                  <a:pt x="3506501" y="160192"/>
                  <a:pt x="3531901" y="243800"/>
                </a:cubicBezTo>
                <a:cubicBezTo>
                  <a:pt x="3557301" y="327408"/>
                  <a:pt x="3565768" y="445942"/>
                  <a:pt x="3474751" y="523200"/>
                </a:cubicBezTo>
                <a:cubicBezTo>
                  <a:pt x="3383734" y="600458"/>
                  <a:pt x="3189001" y="678775"/>
                  <a:pt x="2985801" y="707350"/>
                </a:cubicBezTo>
                <a:cubicBezTo>
                  <a:pt x="2782601" y="735925"/>
                  <a:pt x="2428059" y="721108"/>
                  <a:pt x="2255551" y="694650"/>
                </a:cubicBezTo>
                <a:cubicBezTo>
                  <a:pt x="2083043" y="668192"/>
                  <a:pt x="2007901" y="613158"/>
                  <a:pt x="1950751" y="548600"/>
                </a:cubicBezTo>
                <a:cubicBezTo>
                  <a:pt x="1893601" y="484042"/>
                  <a:pt x="1901009" y="375033"/>
                  <a:pt x="1912651" y="307300"/>
                </a:cubicBezTo>
                <a:cubicBezTo>
                  <a:pt x="1924293" y="239567"/>
                  <a:pt x="1972447" y="190883"/>
                  <a:pt x="2020601" y="142200"/>
                </a:cubicBezTo>
              </a:path>
            </a:pathLst>
          </a:custGeom>
          <a:noFill/>
          <a:ln w="25400" cmpd="dbl">
            <a:solidFill>
              <a:srgbClr val="5B1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9" name="Picture 68">
            <a:extLst>
              <a:ext uri="{FF2B5EF4-FFF2-40B4-BE49-F238E27FC236}">
                <a16:creationId xmlns:a16="http://schemas.microsoft.com/office/drawing/2014/main" id="{2FC29BB5-E37F-4701-8B68-A84D33A6128C}"/>
              </a:ext>
            </a:extLst>
          </p:cNvPr>
          <p:cNvPicPr>
            <a:picLocks noChangeAspect="1"/>
          </p:cNvPicPr>
          <p:nvPr/>
        </p:nvPicPr>
        <p:blipFill>
          <a:blip r:embed="rId6"/>
          <a:stretch>
            <a:fillRect/>
          </a:stretch>
        </p:blipFill>
        <p:spPr>
          <a:xfrm>
            <a:off x="7360983" y="2118686"/>
            <a:ext cx="176799" cy="152413"/>
          </a:xfrm>
          <a:prstGeom prst="rect">
            <a:avLst/>
          </a:prstGeom>
        </p:spPr>
      </p:pic>
      <p:pic>
        <p:nvPicPr>
          <p:cNvPr id="70" name="Picture 69">
            <a:extLst>
              <a:ext uri="{FF2B5EF4-FFF2-40B4-BE49-F238E27FC236}">
                <a16:creationId xmlns:a16="http://schemas.microsoft.com/office/drawing/2014/main" id="{ADD48A4B-C013-4710-B888-F435D33EB4B2}"/>
              </a:ext>
            </a:extLst>
          </p:cNvPr>
          <p:cNvPicPr>
            <a:picLocks noChangeAspect="1"/>
          </p:cNvPicPr>
          <p:nvPr/>
        </p:nvPicPr>
        <p:blipFill>
          <a:blip r:embed="rId6"/>
          <a:stretch>
            <a:fillRect/>
          </a:stretch>
        </p:blipFill>
        <p:spPr>
          <a:xfrm>
            <a:off x="6793466" y="3851815"/>
            <a:ext cx="176799" cy="152413"/>
          </a:xfrm>
          <a:prstGeom prst="rect">
            <a:avLst/>
          </a:prstGeom>
        </p:spPr>
      </p:pic>
      <p:sp>
        <p:nvSpPr>
          <p:cNvPr id="71" name="텍스트 상자 8">
            <a:extLst>
              <a:ext uri="{FF2B5EF4-FFF2-40B4-BE49-F238E27FC236}">
                <a16:creationId xmlns:a16="http://schemas.microsoft.com/office/drawing/2014/main" id="{75487CCD-E852-4754-A06E-DB7EA9DD08DE}"/>
              </a:ext>
            </a:extLst>
          </p:cNvPr>
          <p:cNvSpPr txBox="1"/>
          <p:nvPr/>
        </p:nvSpPr>
        <p:spPr>
          <a:xfrm>
            <a:off x="7587324" y="3942300"/>
            <a:ext cx="1005840" cy="200055"/>
          </a:xfrm>
          <a:prstGeom prst="rect">
            <a:avLst/>
          </a:prstGeom>
          <a:noFill/>
          <a:ln w="28575">
            <a:noFill/>
          </a:ln>
        </p:spPr>
        <p:txBody>
          <a:bodyPr wrap="square" rtlCol="0">
            <a:spAutoFit/>
          </a:bodyPr>
          <a:lstStyle/>
          <a:p>
            <a:pPr algn="ctr"/>
            <a:r>
              <a:rPr lang="is-IS" sz="700">
                <a:solidFill>
                  <a:schemeClr val="accent6">
                    <a:lumMod val="75000"/>
                  </a:schemeClr>
                </a:solidFill>
                <a:latin typeface="Arial" panose="020B0604020202020204" pitchFamily="34" charset="0"/>
                <a:cs typeface="Arial" panose="020B0604020202020204" pitchFamily="34" charset="0"/>
              </a:rPr>
              <a:t>Plasmid</a:t>
            </a:r>
            <a:endParaRPr lang="en-US" sz="700">
              <a:solidFill>
                <a:schemeClr val="accent6">
                  <a:lumMod val="75000"/>
                </a:schemeClr>
              </a:solidFill>
              <a:latin typeface="Arial" panose="020B0604020202020204" pitchFamily="34" charset="0"/>
              <a:cs typeface="Arial" panose="020B0604020202020204" pitchFamily="34" charset="0"/>
            </a:endParaRPr>
          </a:p>
        </p:txBody>
      </p:sp>
      <p:sp>
        <p:nvSpPr>
          <p:cNvPr id="72" name="텍스트 상자 8">
            <a:extLst>
              <a:ext uri="{FF2B5EF4-FFF2-40B4-BE49-F238E27FC236}">
                <a16:creationId xmlns:a16="http://schemas.microsoft.com/office/drawing/2014/main" id="{5305B083-7E7C-4F72-8AA2-AD55CF3E1C74}"/>
              </a:ext>
            </a:extLst>
          </p:cNvPr>
          <p:cNvSpPr txBox="1"/>
          <p:nvPr/>
        </p:nvSpPr>
        <p:spPr>
          <a:xfrm>
            <a:off x="8571383" y="3088574"/>
            <a:ext cx="1005840" cy="200055"/>
          </a:xfrm>
          <a:prstGeom prst="rect">
            <a:avLst/>
          </a:prstGeom>
          <a:noFill/>
          <a:ln w="28575">
            <a:noFill/>
          </a:ln>
        </p:spPr>
        <p:txBody>
          <a:bodyPr wrap="square" rtlCol="0">
            <a:spAutoFit/>
          </a:bodyPr>
          <a:lstStyle/>
          <a:p>
            <a:pPr algn="ctr"/>
            <a:r>
              <a:rPr lang="is-IS" sz="700">
                <a:solidFill>
                  <a:srgbClr val="A26000"/>
                </a:solidFill>
                <a:latin typeface="Arial" panose="020B0604020202020204" pitchFamily="34" charset="0"/>
                <a:cs typeface="Arial" panose="020B0604020202020204" pitchFamily="34" charset="0"/>
              </a:rPr>
              <a:t>Transformation</a:t>
            </a:r>
            <a:endParaRPr lang="en-US" sz="700">
              <a:solidFill>
                <a:srgbClr val="A26000"/>
              </a:solidFill>
              <a:latin typeface="Arial" panose="020B0604020202020204" pitchFamily="34" charset="0"/>
              <a:cs typeface="Arial" panose="020B0604020202020204" pitchFamily="34" charset="0"/>
            </a:endParaRPr>
          </a:p>
        </p:txBody>
      </p:sp>
      <p:sp>
        <p:nvSpPr>
          <p:cNvPr id="73" name="Arrow: Pentagon 72">
            <a:extLst>
              <a:ext uri="{FF2B5EF4-FFF2-40B4-BE49-F238E27FC236}">
                <a16:creationId xmlns:a16="http://schemas.microsoft.com/office/drawing/2014/main" id="{DD41947F-C9D2-416F-9FF4-61931073973C}"/>
              </a:ext>
            </a:extLst>
          </p:cNvPr>
          <p:cNvSpPr/>
          <p:nvPr/>
        </p:nvSpPr>
        <p:spPr>
          <a:xfrm rot="774579" flipH="1" flipV="1">
            <a:off x="7429092" y="3978334"/>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Pentagon 73">
            <a:extLst>
              <a:ext uri="{FF2B5EF4-FFF2-40B4-BE49-F238E27FC236}">
                <a16:creationId xmlns:a16="http://schemas.microsoft.com/office/drawing/2014/main" id="{EEA3186F-CDCD-43F5-BBDA-AD3C8FC287C8}"/>
              </a:ext>
            </a:extLst>
          </p:cNvPr>
          <p:cNvSpPr/>
          <p:nvPr/>
        </p:nvSpPr>
        <p:spPr>
          <a:xfrm rot="774579" flipH="1" flipV="1">
            <a:off x="7575830" y="401819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Pentagon 74">
            <a:extLst>
              <a:ext uri="{FF2B5EF4-FFF2-40B4-BE49-F238E27FC236}">
                <a16:creationId xmlns:a16="http://schemas.microsoft.com/office/drawing/2014/main" id="{7481728C-0BE5-4BB4-A047-097BF04FA3A1}"/>
              </a:ext>
            </a:extLst>
          </p:cNvPr>
          <p:cNvSpPr/>
          <p:nvPr/>
        </p:nvSpPr>
        <p:spPr>
          <a:xfrm rot="1912279" flipH="1" flipV="1">
            <a:off x="7718899" y="4077288"/>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row: Pentagon 75">
            <a:extLst>
              <a:ext uri="{FF2B5EF4-FFF2-40B4-BE49-F238E27FC236}">
                <a16:creationId xmlns:a16="http://schemas.microsoft.com/office/drawing/2014/main" id="{79105E38-F197-4585-9171-A2872793EB4B}"/>
              </a:ext>
            </a:extLst>
          </p:cNvPr>
          <p:cNvSpPr/>
          <p:nvPr/>
        </p:nvSpPr>
        <p:spPr>
          <a:xfrm rot="482067" flipH="1">
            <a:off x="7549962" y="265395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Pentagon 76">
            <a:extLst>
              <a:ext uri="{FF2B5EF4-FFF2-40B4-BE49-F238E27FC236}">
                <a16:creationId xmlns:a16="http://schemas.microsoft.com/office/drawing/2014/main" id="{B640358C-81AC-4704-A408-A2658F34C547}"/>
              </a:ext>
            </a:extLst>
          </p:cNvPr>
          <p:cNvSpPr/>
          <p:nvPr/>
        </p:nvSpPr>
        <p:spPr>
          <a:xfrm rot="318855" flipH="1">
            <a:off x="7695961" y="2677867"/>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Pentagon 77">
            <a:extLst>
              <a:ext uri="{FF2B5EF4-FFF2-40B4-BE49-F238E27FC236}">
                <a16:creationId xmlns:a16="http://schemas.microsoft.com/office/drawing/2014/main" id="{641452A6-8430-4BC0-B1C3-D3DD44AFA69E}"/>
              </a:ext>
            </a:extLst>
          </p:cNvPr>
          <p:cNvSpPr/>
          <p:nvPr/>
        </p:nvSpPr>
        <p:spPr>
          <a:xfrm flipH="1">
            <a:off x="7848361" y="269963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Pentagon 78">
            <a:extLst>
              <a:ext uri="{FF2B5EF4-FFF2-40B4-BE49-F238E27FC236}">
                <a16:creationId xmlns:a16="http://schemas.microsoft.com/office/drawing/2014/main" id="{4526A802-E59E-47CD-9A25-5F94AB9EB0CF}"/>
              </a:ext>
            </a:extLst>
          </p:cNvPr>
          <p:cNvSpPr/>
          <p:nvPr/>
        </p:nvSpPr>
        <p:spPr>
          <a:xfrm>
            <a:off x="4734255" y="4576771"/>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Pentagon 79">
            <a:extLst>
              <a:ext uri="{FF2B5EF4-FFF2-40B4-BE49-F238E27FC236}">
                <a16:creationId xmlns:a16="http://schemas.microsoft.com/office/drawing/2014/main" id="{6EA83805-AD4A-49E6-BB40-5540271B5B71}"/>
              </a:ext>
            </a:extLst>
          </p:cNvPr>
          <p:cNvSpPr/>
          <p:nvPr/>
        </p:nvSpPr>
        <p:spPr>
          <a:xfrm>
            <a:off x="4561128" y="4576771"/>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7D6A6B4-FD4D-4FF1-B319-62233C91FD87}"/>
              </a:ext>
            </a:extLst>
          </p:cNvPr>
          <p:cNvGrpSpPr/>
          <p:nvPr/>
        </p:nvGrpSpPr>
        <p:grpSpPr>
          <a:xfrm>
            <a:off x="4435337" y="3897883"/>
            <a:ext cx="418133" cy="343263"/>
            <a:chOff x="3794067" y="4225180"/>
            <a:chExt cx="418133" cy="343263"/>
          </a:xfrm>
        </p:grpSpPr>
        <p:sp>
          <p:nvSpPr>
            <p:cNvPr id="82" name="Oval 81">
              <a:extLst>
                <a:ext uri="{FF2B5EF4-FFF2-40B4-BE49-F238E27FC236}">
                  <a16:creationId xmlns:a16="http://schemas.microsoft.com/office/drawing/2014/main" id="{A642CB1F-628E-443A-9488-D970712EEFDD}"/>
                </a:ext>
              </a:extLst>
            </p:cNvPr>
            <p:cNvSpPr/>
            <p:nvPr/>
          </p:nvSpPr>
          <p:spPr>
            <a:xfrm>
              <a:off x="3794067" y="4261400"/>
              <a:ext cx="418133" cy="261784"/>
            </a:xfrm>
            <a:prstGeom prst="ellipse">
              <a:avLst/>
            </a:prstGeom>
            <a:noFill/>
            <a:ln w="28575"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Arrow: Pentagon 82">
              <a:extLst>
                <a:ext uri="{FF2B5EF4-FFF2-40B4-BE49-F238E27FC236}">
                  <a16:creationId xmlns:a16="http://schemas.microsoft.com/office/drawing/2014/main" id="{1FEAAC4A-0B9C-417A-9232-6D87F5D0FEE5}"/>
                </a:ext>
              </a:extLst>
            </p:cNvPr>
            <p:cNvSpPr/>
            <p:nvPr/>
          </p:nvSpPr>
          <p:spPr>
            <a:xfrm flipH="1">
              <a:off x="3937660" y="447700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Pentagon 83">
              <a:extLst>
                <a:ext uri="{FF2B5EF4-FFF2-40B4-BE49-F238E27FC236}">
                  <a16:creationId xmlns:a16="http://schemas.microsoft.com/office/drawing/2014/main" id="{CBDDF77C-61B8-404C-9625-D6DF0D4F3E99}"/>
                </a:ext>
              </a:extLst>
            </p:cNvPr>
            <p:cNvSpPr/>
            <p:nvPr/>
          </p:nvSpPr>
          <p:spPr>
            <a:xfrm>
              <a:off x="3950552" y="4225180"/>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텍스트 상자 8">
            <a:extLst>
              <a:ext uri="{FF2B5EF4-FFF2-40B4-BE49-F238E27FC236}">
                <a16:creationId xmlns:a16="http://schemas.microsoft.com/office/drawing/2014/main" id="{9E6ABC40-834A-4F07-BFAD-6DA42BF25786}"/>
              </a:ext>
            </a:extLst>
          </p:cNvPr>
          <p:cNvSpPr txBox="1"/>
          <p:nvPr/>
        </p:nvSpPr>
        <p:spPr>
          <a:xfrm>
            <a:off x="4232961" y="3802214"/>
            <a:ext cx="457200" cy="200055"/>
          </a:xfrm>
          <a:prstGeom prst="rect">
            <a:avLst/>
          </a:prstGeom>
          <a:noFill/>
          <a:ln w="28575">
            <a:noFill/>
          </a:ln>
        </p:spPr>
        <p:txBody>
          <a:bodyPr wrap="square" rtlCol="0">
            <a:spAutoFit/>
          </a:bodyPr>
          <a:lstStyle/>
          <a:p>
            <a:pPr algn="ctr"/>
            <a:r>
              <a:rPr lang="is-IS" sz="700">
                <a:solidFill>
                  <a:schemeClr val="accent6">
                    <a:lumMod val="75000"/>
                  </a:schemeClr>
                </a:solidFill>
                <a:latin typeface="Arial" panose="020B0604020202020204" pitchFamily="34" charset="0"/>
                <a:cs typeface="Arial" panose="020B0604020202020204" pitchFamily="34" charset="0"/>
              </a:rPr>
              <a:t>ICE</a:t>
            </a:r>
            <a:endParaRPr lang="en-US" sz="700">
              <a:solidFill>
                <a:schemeClr val="accent6">
                  <a:lumMod val="75000"/>
                </a:schemeClr>
              </a:solidFill>
              <a:latin typeface="Arial" panose="020B0604020202020204" pitchFamily="34" charset="0"/>
              <a:cs typeface="Arial" panose="020B0604020202020204" pitchFamily="34" charset="0"/>
            </a:endParaRPr>
          </a:p>
        </p:txBody>
      </p:sp>
      <p:sp>
        <p:nvSpPr>
          <p:cNvPr id="86" name="텍스트 상자 8">
            <a:extLst>
              <a:ext uri="{FF2B5EF4-FFF2-40B4-BE49-F238E27FC236}">
                <a16:creationId xmlns:a16="http://schemas.microsoft.com/office/drawing/2014/main" id="{C5935171-66AF-41D0-A6A3-C7356A016216}"/>
              </a:ext>
            </a:extLst>
          </p:cNvPr>
          <p:cNvSpPr txBox="1"/>
          <p:nvPr/>
        </p:nvSpPr>
        <p:spPr>
          <a:xfrm>
            <a:off x="4716089" y="1677786"/>
            <a:ext cx="1005840" cy="200055"/>
          </a:xfrm>
          <a:prstGeom prst="rect">
            <a:avLst/>
          </a:prstGeom>
          <a:noFill/>
          <a:ln w="28575">
            <a:noFill/>
          </a:ln>
        </p:spPr>
        <p:txBody>
          <a:bodyPr wrap="square" rtlCol="0">
            <a:spAutoFit/>
          </a:bodyPr>
          <a:lstStyle/>
          <a:p>
            <a:pPr algn="ctr"/>
            <a:r>
              <a:rPr lang="is-IS" sz="700">
                <a:latin typeface="Arial" panose="020B0604020202020204" pitchFamily="34" charset="0"/>
                <a:cs typeface="Arial" panose="020B0604020202020204" pitchFamily="34" charset="0"/>
              </a:rPr>
              <a:t>ICE</a:t>
            </a:r>
            <a:endParaRPr lang="en-US" sz="700">
              <a:latin typeface="Arial" panose="020B0604020202020204" pitchFamily="34" charset="0"/>
              <a:cs typeface="Arial" panose="020B0604020202020204" pitchFamily="34" charset="0"/>
            </a:endParaRPr>
          </a:p>
        </p:txBody>
      </p:sp>
      <p:sp>
        <p:nvSpPr>
          <p:cNvPr id="87" name="Arrow: Pentagon 86">
            <a:extLst>
              <a:ext uri="{FF2B5EF4-FFF2-40B4-BE49-F238E27FC236}">
                <a16:creationId xmlns:a16="http://schemas.microsoft.com/office/drawing/2014/main" id="{64C3AE57-2DCA-437F-840F-01DEC3D85E93}"/>
              </a:ext>
            </a:extLst>
          </p:cNvPr>
          <p:cNvSpPr/>
          <p:nvPr/>
        </p:nvSpPr>
        <p:spPr>
          <a:xfrm>
            <a:off x="5230553" y="1912548"/>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Pentagon 87">
            <a:extLst>
              <a:ext uri="{FF2B5EF4-FFF2-40B4-BE49-F238E27FC236}">
                <a16:creationId xmlns:a16="http://schemas.microsoft.com/office/drawing/2014/main" id="{0717A093-D18D-40FE-9F7C-E370D8E5F852}"/>
              </a:ext>
            </a:extLst>
          </p:cNvPr>
          <p:cNvSpPr/>
          <p:nvPr/>
        </p:nvSpPr>
        <p:spPr>
          <a:xfrm>
            <a:off x="5057426" y="1912548"/>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D06DEF0E-E5C0-4052-B936-28948906325C}"/>
              </a:ext>
            </a:extLst>
          </p:cNvPr>
          <p:cNvSpPr/>
          <p:nvPr/>
        </p:nvSpPr>
        <p:spPr>
          <a:xfrm flipV="1">
            <a:off x="3811634" y="2057142"/>
            <a:ext cx="560861" cy="629348"/>
          </a:xfrm>
          <a:prstGeom prst="triangle">
            <a:avLst>
              <a:gd name="adj" fmla="val 95009"/>
            </a:avLst>
          </a:prstGeom>
          <a:gradFill flip="none" rotWithShape="1">
            <a:gsLst>
              <a:gs pos="0">
                <a:srgbClr val="A26000">
                  <a:alpha val="10000"/>
                </a:srgbClr>
              </a:gs>
              <a:gs pos="100000">
                <a:srgbClr val="A26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459D91B8-4346-47CB-8B93-EA58E6E34060}"/>
              </a:ext>
            </a:extLst>
          </p:cNvPr>
          <p:cNvSpPr/>
          <p:nvPr/>
        </p:nvSpPr>
        <p:spPr>
          <a:xfrm>
            <a:off x="4698472" y="2621177"/>
            <a:ext cx="449487" cy="1903445"/>
          </a:xfrm>
          <a:custGeom>
            <a:avLst/>
            <a:gdLst>
              <a:gd name="connsiteX0" fmla="*/ 57601 w 449487"/>
              <a:gd name="connsiteY0" fmla="*/ 1903445 h 1903445"/>
              <a:gd name="connsiteX1" fmla="*/ 1618 w 449487"/>
              <a:gd name="connsiteY1" fmla="*/ 1772817 h 1903445"/>
              <a:gd name="connsiteX2" fmla="*/ 113585 w 449487"/>
              <a:gd name="connsiteY2" fmla="*/ 1576874 h 1903445"/>
              <a:gd name="connsiteX3" fmla="*/ 402834 w 449487"/>
              <a:gd name="connsiteY3" fmla="*/ 1352939 h 1903445"/>
              <a:gd name="connsiteX4" fmla="*/ 430826 w 449487"/>
              <a:gd name="connsiteY4" fmla="*/ 811763 h 1903445"/>
              <a:gd name="connsiteX5" fmla="*/ 440156 w 449487"/>
              <a:gd name="connsiteY5" fmla="*/ 242596 h 1903445"/>
              <a:gd name="connsiteX6" fmla="*/ 449487 w 449487"/>
              <a:gd name="connsiteY6" fmla="*/ 0 h 19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87" h="1903445">
                <a:moveTo>
                  <a:pt x="57601" y="1903445"/>
                </a:moveTo>
                <a:cubicBezTo>
                  <a:pt x="24944" y="1865345"/>
                  <a:pt x="-7713" y="1827245"/>
                  <a:pt x="1618" y="1772817"/>
                </a:cubicBezTo>
                <a:cubicBezTo>
                  <a:pt x="10949" y="1718389"/>
                  <a:pt x="46716" y="1646854"/>
                  <a:pt x="113585" y="1576874"/>
                </a:cubicBezTo>
                <a:cubicBezTo>
                  <a:pt x="180454" y="1506894"/>
                  <a:pt x="349961" y="1480457"/>
                  <a:pt x="402834" y="1352939"/>
                </a:cubicBezTo>
                <a:cubicBezTo>
                  <a:pt x="455707" y="1225421"/>
                  <a:pt x="424606" y="996820"/>
                  <a:pt x="430826" y="811763"/>
                </a:cubicBezTo>
                <a:cubicBezTo>
                  <a:pt x="437046" y="626706"/>
                  <a:pt x="437046" y="377890"/>
                  <a:pt x="440156" y="242596"/>
                </a:cubicBezTo>
                <a:cubicBezTo>
                  <a:pt x="443266" y="107302"/>
                  <a:pt x="446376" y="53651"/>
                  <a:pt x="449487" y="0"/>
                </a:cubicBezTo>
              </a:path>
            </a:pathLst>
          </a:custGeom>
          <a:noFill/>
          <a:ln w="19050">
            <a:solidFill>
              <a:srgbClr val="A26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Isosceles Triangle 90">
            <a:extLst>
              <a:ext uri="{FF2B5EF4-FFF2-40B4-BE49-F238E27FC236}">
                <a16:creationId xmlns:a16="http://schemas.microsoft.com/office/drawing/2014/main" id="{0E93B2D3-BBFA-4883-B1F2-E1ED87DEBB4C}"/>
              </a:ext>
            </a:extLst>
          </p:cNvPr>
          <p:cNvSpPr/>
          <p:nvPr/>
        </p:nvSpPr>
        <p:spPr>
          <a:xfrm flipV="1">
            <a:off x="5003357" y="2051034"/>
            <a:ext cx="382014" cy="570141"/>
          </a:xfrm>
          <a:prstGeom prst="triangle">
            <a:avLst>
              <a:gd name="adj" fmla="val 40109"/>
            </a:avLst>
          </a:prstGeom>
          <a:gradFill flip="none" rotWithShape="1">
            <a:gsLst>
              <a:gs pos="0">
                <a:srgbClr val="A26000">
                  <a:alpha val="10000"/>
                </a:srgbClr>
              </a:gs>
              <a:gs pos="100000">
                <a:srgbClr val="A26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31B97BDE-F6E9-4912-A84D-61F47ADEE1A2}"/>
              </a:ext>
            </a:extLst>
          </p:cNvPr>
          <p:cNvSpPr/>
          <p:nvPr/>
        </p:nvSpPr>
        <p:spPr>
          <a:xfrm>
            <a:off x="7126058" y="2434940"/>
            <a:ext cx="147103" cy="1455576"/>
          </a:xfrm>
          <a:custGeom>
            <a:avLst/>
            <a:gdLst>
              <a:gd name="connsiteX0" fmla="*/ 72459 w 147103"/>
              <a:gd name="connsiteY0" fmla="*/ 1455576 h 1455576"/>
              <a:gd name="connsiteX1" fmla="*/ 25805 w 147103"/>
              <a:gd name="connsiteY1" fmla="*/ 1101013 h 1455576"/>
              <a:gd name="connsiteX2" fmla="*/ 7144 w 147103"/>
              <a:gd name="connsiteY2" fmla="*/ 475861 h 1455576"/>
              <a:gd name="connsiteX3" fmla="*/ 147103 w 147103"/>
              <a:gd name="connsiteY3" fmla="*/ 0 h 1455576"/>
            </a:gdLst>
            <a:ahLst/>
            <a:cxnLst>
              <a:cxn ang="0">
                <a:pos x="connsiteX0" y="connsiteY0"/>
              </a:cxn>
              <a:cxn ang="0">
                <a:pos x="connsiteX1" y="connsiteY1"/>
              </a:cxn>
              <a:cxn ang="0">
                <a:pos x="connsiteX2" y="connsiteY2"/>
              </a:cxn>
              <a:cxn ang="0">
                <a:pos x="connsiteX3" y="connsiteY3"/>
              </a:cxn>
            </a:cxnLst>
            <a:rect l="l" t="t" r="r" b="b"/>
            <a:pathLst>
              <a:path w="147103" h="1455576">
                <a:moveTo>
                  <a:pt x="72459" y="1455576"/>
                </a:moveTo>
                <a:cubicBezTo>
                  <a:pt x="54575" y="1359937"/>
                  <a:pt x="36691" y="1264299"/>
                  <a:pt x="25805" y="1101013"/>
                </a:cubicBezTo>
                <a:cubicBezTo>
                  <a:pt x="14919" y="937727"/>
                  <a:pt x="-13072" y="659363"/>
                  <a:pt x="7144" y="475861"/>
                </a:cubicBezTo>
                <a:cubicBezTo>
                  <a:pt x="27360" y="292359"/>
                  <a:pt x="87231" y="146179"/>
                  <a:pt x="147103" y="0"/>
                </a:cubicBezTo>
              </a:path>
            </a:pathLst>
          </a:custGeom>
          <a:noFill/>
          <a:ln w="19050">
            <a:solidFill>
              <a:srgbClr val="A26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ight Bracket 92">
            <a:extLst>
              <a:ext uri="{FF2B5EF4-FFF2-40B4-BE49-F238E27FC236}">
                <a16:creationId xmlns:a16="http://schemas.microsoft.com/office/drawing/2014/main" id="{199D2A1B-8F39-42F9-B1D8-5EB7F9A79A08}"/>
              </a:ext>
            </a:extLst>
          </p:cNvPr>
          <p:cNvSpPr/>
          <p:nvPr/>
        </p:nvSpPr>
        <p:spPr>
          <a:xfrm rot="5400000">
            <a:off x="3767132" y="4381782"/>
            <a:ext cx="45719" cy="640080"/>
          </a:xfrm>
          <a:prstGeom prst="rightBracket">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4" name="Right Bracket 93">
            <a:extLst>
              <a:ext uri="{FF2B5EF4-FFF2-40B4-BE49-F238E27FC236}">
                <a16:creationId xmlns:a16="http://schemas.microsoft.com/office/drawing/2014/main" id="{7129D7B1-547E-4DE0-B3FF-3D885E0AF34D}"/>
              </a:ext>
            </a:extLst>
          </p:cNvPr>
          <p:cNvSpPr/>
          <p:nvPr/>
        </p:nvSpPr>
        <p:spPr>
          <a:xfrm rot="5400000">
            <a:off x="4691845" y="4521130"/>
            <a:ext cx="45719" cy="365760"/>
          </a:xfrm>
          <a:prstGeom prst="rightBracket">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95" name="Group 94">
            <a:extLst>
              <a:ext uri="{FF2B5EF4-FFF2-40B4-BE49-F238E27FC236}">
                <a16:creationId xmlns:a16="http://schemas.microsoft.com/office/drawing/2014/main" id="{943D3035-8BF8-486E-A5FF-EE1F4B1457D4}"/>
              </a:ext>
            </a:extLst>
          </p:cNvPr>
          <p:cNvGrpSpPr/>
          <p:nvPr/>
        </p:nvGrpSpPr>
        <p:grpSpPr>
          <a:xfrm>
            <a:off x="6365476" y="4631846"/>
            <a:ext cx="436208" cy="131881"/>
            <a:chOff x="5714873" y="4893828"/>
            <a:chExt cx="436208" cy="131881"/>
          </a:xfrm>
        </p:grpSpPr>
        <p:sp>
          <p:nvSpPr>
            <p:cNvPr id="96" name="Arrow: Pentagon 95">
              <a:extLst>
                <a:ext uri="{FF2B5EF4-FFF2-40B4-BE49-F238E27FC236}">
                  <a16:creationId xmlns:a16="http://schemas.microsoft.com/office/drawing/2014/main" id="{9C9B8623-C34C-434A-82FD-F716C04CEF9D}"/>
                </a:ext>
              </a:extLst>
            </p:cNvPr>
            <p:cNvSpPr/>
            <p:nvPr/>
          </p:nvSpPr>
          <p:spPr>
            <a:xfrm rot="356959">
              <a:off x="6067704" y="4934269"/>
              <a:ext cx="83377"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Arrow: Pentagon 96">
              <a:extLst>
                <a:ext uri="{FF2B5EF4-FFF2-40B4-BE49-F238E27FC236}">
                  <a16:creationId xmlns:a16="http://schemas.microsoft.com/office/drawing/2014/main" id="{C12D92E3-81E1-494D-BF62-C5506D7F9FDE}"/>
                </a:ext>
              </a:extLst>
            </p:cNvPr>
            <p:cNvSpPr/>
            <p:nvPr/>
          </p:nvSpPr>
          <p:spPr>
            <a:xfrm rot="356959">
              <a:off x="5714873" y="4893828"/>
              <a:ext cx="83377"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Pentagon 97">
              <a:extLst>
                <a:ext uri="{FF2B5EF4-FFF2-40B4-BE49-F238E27FC236}">
                  <a16:creationId xmlns:a16="http://schemas.microsoft.com/office/drawing/2014/main" id="{119B9173-8F84-46A5-8A81-45F1EA67D80F}"/>
                </a:ext>
              </a:extLst>
            </p:cNvPr>
            <p:cNvSpPr/>
            <p:nvPr/>
          </p:nvSpPr>
          <p:spPr>
            <a:xfrm rot="373727">
              <a:off x="5933115" y="492027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Arrow: Pentagon 98">
              <a:extLst>
                <a:ext uri="{FF2B5EF4-FFF2-40B4-BE49-F238E27FC236}">
                  <a16:creationId xmlns:a16="http://schemas.microsoft.com/office/drawing/2014/main" id="{365C899F-B4C8-4C08-B852-D57B2A2A04F1}"/>
                </a:ext>
              </a:extLst>
            </p:cNvPr>
            <p:cNvSpPr/>
            <p:nvPr/>
          </p:nvSpPr>
          <p:spPr>
            <a:xfrm rot="373727">
              <a:off x="5802212" y="4903942"/>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a:extLst>
              <a:ext uri="{FF2B5EF4-FFF2-40B4-BE49-F238E27FC236}">
                <a16:creationId xmlns:a16="http://schemas.microsoft.com/office/drawing/2014/main" id="{9C6D60DA-6E21-47A1-994E-E78121AB5397}"/>
              </a:ext>
            </a:extLst>
          </p:cNvPr>
          <p:cNvCxnSpPr>
            <a:cxnSpLocks/>
            <a:endCxn id="96" idx="3"/>
          </p:cNvCxnSpPr>
          <p:nvPr/>
        </p:nvCxnSpPr>
        <p:spPr>
          <a:xfrm flipH="1">
            <a:off x="6801459" y="4496218"/>
            <a:ext cx="104750" cy="226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CF7260-88BA-4BA8-9A1E-ABDC4303E503}"/>
              </a:ext>
            </a:extLst>
          </p:cNvPr>
          <p:cNvCxnSpPr>
            <a:cxnSpLocks/>
            <a:stCxn id="139" idx="1"/>
          </p:cNvCxnSpPr>
          <p:nvPr/>
        </p:nvCxnSpPr>
        <p:spPr>
          <a:xfrm flipH="1">
            <a:off x="6357924" y="4442672"/>
            <a:ext cx="106780" cy="228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4DC32AC6-9907-45B5-9C02-FEB9B4F86532}"/>
              </a:ext>
            </a:extLst>
          </p:cNvPr>
          <p:cNvGrpSpPr/>
          <p:nvPr/>
        </p:nvGrpSpPr>
        <p:grpSpPr>
          <a:xfrm>
            <a:off x="5270171" y="4592479"/>
            <a:ext cx="730353" cy="91774"/>
            <a:chOff x="4619567" y="4854462"/>
            <a:chExt cx="730353" cy="91774"/>
          </a:xfrm>
        </p:grpSpPr>
        <p:sp>
          <p:nvSpPr>
            <p:cNvPr id="103" name="Arrow: Pentagon 102">
              <a:extLst>
                <a:ext uri="{FF2B5EF4-FFF2-40B4-BE49-F238E27FC236}">
                  <a16:creationId xmlns:a16="http://schemas.microsoft.com/office/drawing/2014/main" id="{5D2B3E08-3F31-4BE7-BC4B-BA768BBB12D8}"/>
                </a:ext>
              </a:extLst>
            </p:cNvPr>
            <p:cNvSpPr/>
            <p:nvPr/>
          </p:nvSpPr>
          <p:spPr>
            <a:xfrm rot="10800000">
              <a:off x="4619567" y="4854462"/>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Pentagon 103">
              <a:extLst>
                <a:ext uri="{FF2B5EF4-FFF2-40B4-BE49-F238E27FC236}">
                  <a16:creationId xmlns:a16="http://schemas.microsoft.com/office/drawing/2014/main" id="{EC6C8BA7-A563-4A82-B1AD-FE5CEF3330A0}"/>
                </a:ext>
              </a:extLst>
            </p:cNvPr>
            <p:cNvSpPr/>
            <p:nvPr/>
          </p:nvSpPr>
          <p:spPr>
            <a:xfrm>
              <a:off x="5097117"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Pentagon 104">
              <a:extLst>
                <a:ext uri="{FF2B5EF4-FFF2-40B4-BE49-F238E27FC236}">
                  <a16:creationId xmlns:a16="http://schemas.microsoft.com/office/drawing/2014/main" id="{85064F9B-5EAD-4501-A3D9-3E282CA0E816}"/>
                </a:ext>
              </a:extLst>
            </p:cNvPr>
            <p:cNvSpPr/>
            <p:nvPr/>
          </p:nvSpPr>
          <p:spPr>
            <a:xfrm rot="16768">
              <a:off x="5212760"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row: Pentagon 105">
              <a:extLst>
                <a:ext uri="{FF2B5EF4-FFF2-40B4-BE49-F238E27FC236}">
                  <a16:creationId xmlns:a16="http://schemas.microsoft.com/office/drawing/2014/main" id="{8A3A3030-39CD-4F10-A455-E12EEC24A316}"/>
                </a:ext>
              </a:extLst>
            </p:cNvPr>
            <p:cNvSpPr/>
            <p:nvPr/>
          </p:nvSpPr>
          <p:spPr>
            <a:xfrm rot="16768">
              <a:off x="5129537" y="4854650"/>
              <a:ext cx="77148" cy="91440"/>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row: Pentagon 106">
              <a:extLst>
                <a:ext uri="{FF2B5EF4-FFF2-40B4-BE49-F238E27FC236}">
                  <a16:creationId xmlns:a16="http://schemas.microsoft.com/office/drawing/2014/main" id="{6BEE5329-7B05-4645-BEFB-C1C6E45C08A4}"/>
                </a:ext>
              </a:extLst>
            </p:cNvPr>
            <p:cNvSpPr/>
            <p:nvPr/>
          </p:nvSpPr>
          <p:spPr>
            <a:xfrm rot="16768">
              <a:off x="4960485"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Pentagon 107">
              <a:extLst>
                <a:ext uri="{FF2B5EF4-FFF2-40B4-BE49-F238E27FC236}">
                  <a16:creationId xmlns:a16="http://schemas.microsoft.com/office/drawing/2014/main" id="{654909E5-5A85-48E4-9C89-AAC0297CA8AB}"/>
                </a:ext>
              </a:extLst>
            </p:cNvPr>
            <p:cNvSpPr/>
            <p:nvPr/>
          </p:nvSpPr>
          <p:spPr>
            <a:xfrm>
              <a:off x="4932799"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Pentagon 108">
              <a:extLst>
                <a:ext uri="{FF2B5EF4-FFF2-40B4-BE49-F238E27FC236}">
                  <a16:creationId xmlns:a16="http://schemas.microsoft.com/office/drawing/2014/main" id="{8E61BC2E-5CFB-4BB6-BD51-6A5AFE298A1A}"/>
                </a:ext>
              </a:extLst>
            </p:cNvPr>
            <p:cNvSpPr/>
            <p:nvPr/>
          </p:nvSpPr>
          <p:spPr>
            <a:xfrm rot="16768">
              <a:off x="4807141" y="4854770"/>
              <a:ext cx="126501"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row: Pentagon 109">
              <a:extLst>
                <a:ext uri="{FF2B5EF4-FFF2-40B4-BE49-F238E27FC236}">
                  <a16:creationId xmlns:a16="http://schemas.microsoft.com/office/drawing/2014/main" id="{6FFD7D55-2F81-4759-A13E-D035523A0E45}"/>
                </a:ext>
              </a:extLst>
            </p:cNvPr>
            <p:cNvSpPr/>
            <p:nvPr/>
          </p:nvSpPr>
          <p:spPr>
            <a:xfrm>
              <a:off x="4768796"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ight Bracket 110">
            <a:extLst>
              <a:ext uri="{FF2B5EF4-FFF2-40B4-BE49-F238E27FC236}">
                <a16:creationId xmlns:a16="http://schemas.microsoft.com/office/drawing/2014/main" id="{6B52A9E9-EEE1-46A2-A749-270415112B12}"/>
              </a:ext>
            </a:extLst>
          </p:cNvPr>
          <p:cNvSpPr/>
          <p:nvPr/>
        </p:nvSpPr>
        <p:spPr>
          <a:xfrm rot="5400000">
            <a:off x="5608565" y="4374279"/>
            <a:ext cx="45719" cy="702469"/>
          </a:xfrm>
          <a:prstGeom prst="rightBracket">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2" name="Right Bracket 111">
            <a:extLst>
              <a:ext uri="{FF2B5EF4-FFF2-40B4-BE49-F238E27FC236}">
                <a16:creationId xmlns:a16="http://schemas.microsoft.com/office/drawing/2014/main" id="{01385E93-1DAC-4046-8004-85C2F61987FB}"/>
              </a:ext>
            </a:extLst>
          </p:cNvPr>
          <p:cNvSpPr/>
          <p:nvPr/>
        </p:nvSpPr>
        <p:spPr>
          <a:xfrm rot="5799406">
            <a:off x="6548576" y="4553048"/>
            <a:ext cx="45719" cy="440366"/>
          </a:xfrm>
          <a:prstGeom prst="rightBracket">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3" name="Straight Connector 112">
            <a:extLst>
              <a:ext uri="{FF2B5EF4-FFF2-40B4-BE49-F238E27FC236}">
                <a16:creationId xmlns:a16="http://schemas.microsoft.com/office/drawing/2014/main" id="{F5974096-4E53-41A5-8B13-8A600EB7247F}"/>
              </a:ext>
            </a:extLst>
          </p:cNvPr>
          <p:cNvCxnSpPr>
            <a:cxnSpLocks/>
            <a:stCxn id="145" idx="3"/>
            <a:endCxn id="105" idx="3"/>
          </p:cNvCxnSpPr>
          <p:nvPr/>
        </p:nvCxnSpPr>
        <p:spPr>
          <a:xfrm flipH="1">
            <a:off x="6000523" y="4415950"/>
            <a:ext cx="278335" cy="2229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12D7788-7FB5-451A-B2E2-AAA2AFDBF690}"/>
              </a:ext>
            </a:extLst>
          </p:cNvPr>
          <p:cNvCxnSpPr>
            <a:cxnSpLocks/>
            <a:stCxn id="68" idx="9"/>
          </p:cNvCxnSpPr>
          <p:nvPr/>
        </p:nvCxnSpPr>
        <p:spPr>
          <a:xfrm flipH="1">
            <a:off x="5269128" y="4280821"/>
            <a:ext cx="293674" cy="346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36898A97-D263-4379-83EB-108E8C167A75}"/>
              </a:ext>
            </a:extLst>
          </p:cNvPr>
          <p:cNvGrpSpPr/>
          <p:nvPr/>
        </p:nvGrpSpPr>
        <p:grpSpPr>
          <a:xfrm rot="9071627">
            <a:off x="8465522" y="2561721"/>
            <a:ext cx="413089" cy="124890"/>
            <a:chOff x="5714873" y="4893828"/>
            <a:chExt cx="436208" cy="131881"/>
          </a:xfrm>
        </p:grpSpPr>
        <p:sp>
          <p:nvSpPr>
            <p:cNvPr id="116" name="Arrow: Pentagon 115">
              <a:extLst>
                <a:ext uri="{FF2B5EF4-FFF2-40B4-BE49-F238E27FC236}">
                  <a16:creationId xmlns:a16="http://schemas.microsoft.com/office/drawing/2014/main" id="{E39CF4A1-C3D2-4AD1-8575-CE33B9F269C9}"/>
                </a:ext>
              </a:extLst>
            </p:cNvPr>
            <p:cNvSpPr/>
            <p:nvPr/>
          </p:nvSpPr>
          <p:spPr>
            <a:xfrm rot="356959">
              <a:off x="6067704" y="4934269"/>
              <a:ext cx="83377"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Pentagon 116">
              <a:extLst>
                <a:ext uri="{FF2B5EF4-FFF2-40B4-BE49-F238E27FC236}">
                  <a16:creationId xmlns:a16="http://schemas.microsoft.com/office/drawing/2014/main" id="{24772927-8B0D-4533-A212-4E254858379B}"/>
                </a:ext>
              </a:extLst>
            </p:cNvPr>
            <p:cNvSpPr/>
            <p:nvPr/>
          </p:nvSpPr>
          <p:spPr>
            <a:xfrm rot="356959">
              <a:off x="5714873" y="4893828"/>
              <a:ext cx="83377"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Pentagon 117">
              <a:extLst>
                <a:ext uri="{FF2B5EF4-FFF2-40B4-BE49-F238E27FC236}">
                  <a16:creationId xmlns:a16="http://schemas.microsoft.com/office/drawing/2014/main" id="{D9F3BBD2-F24C-4911-8DB9-C62826A83421}"/>
                </a:ext>
              </a:extLst>
            </p:cNvPr>
            <p:cNvSpPr/>
            <p:nvPr/>
          </p:nvSpPr>
          <p:spPr>
            <a:xfrm rot="373727">
              <a:off x="5933115" y="492027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Pentagon 118">
              <a:extLst>
                <a:ext uri="{FF2B5EF4-FFF2-40B4-BE49-F238E27FC236}">
                  <a16:creationId xmlns:a16="http://schemas.microsoft.com/office/drawing/2014/main" id="{393B4473-BD3D-4A0C-AC58-BD3D18196DE4}"/>
                </a:ext>
              </a:extLst>
            </p:cNvPr>
            <p:cNvSpPr/>
            <p:nvPr/>
          </p:nvSpPr>
          <p:spPr>
            <a:xfrm rot="373727">
              <a:off x="5802212" y="4903942"/>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9DC766C6-3461-4A7A-9FF4-84E466B9F49E}"/>
              </a:ext>
            </a:extLst>
          </p:cNvPr>
          <p:cNvGrpSpPr/>
          <p:nvPr/>
        </p:nvGrpSpPr>
        <p:grpSpPr>
          <a:xfrm rot="21376709">
            <a:off x="7751951" y="2018686"/>
            <a:ext cx="730353" cy="91774"/>
            <a:chOff x="4619567" y="4854462"/>
            <a:chExt cx="730353" cy="91774"/>
          </a:xfrm>
        </p:grpSpPr>
        <p:sp>
          <p:nvSpPr>
            <p:cNvPr id="121" name="Arrow: Pentagon 120">
              <a:extLst>
                <a:ext uri="{FF2B5EF4-FFF2-40B4-BE49-F238E27FC236}">
                  <a16:creationId xmlns:a16="http://schemas.microsoft.com/office/drawing/2014/main" id="{9DAB3DBB-1162-4B01-A0FE-C44ACA51B9BD}"/>
                </a:ext>
              </a:extLst>
            </p:cNvPr>
            <p:cNvSpPr/>
            <p:nvPr/>
          </p:nvSpPr>
          <p:spPr>
            <a:xfrm rot="10800000">
              <a:off x="4619567" y="4854462"/>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Pentagon 121">
              <a:extLst>
                <a:ext uri="{FF2B5EF4-FFF2-40B4-BE49-F238E27FC236}">
                  <a16:creationId xmlns:a16="http://schemas.microsoft.com/office/drawing/2014/main" id="{351DA884-C3D7-4163-973B-7D1E5A070D19}"/>
                </a:ext>
              </a:extLst>
            </p:cNvPr>
            <p:cNvSpPr/>
            <p:nvPr/>
          </p:nvSpPr>
          <p:spPr>
            <a:xfrm>
              <a:off x="5097117"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Pentagon 122">
              <a:extLst>
                <a:ext uri="{FF2B5EF4-FFF2-40B4-BE49-F238E27FC236}">
                  <a16:creationId xmlns:a16="http://schemas.microsoft.com/office/drawing/2014/main" id="{E3D58426-1E9B-4BC4-BE9B-BA5E1BF27714}"/>
                </a:ext>
              </a:extLst>
            </p:cNvPr>
            <p:cNvSpPr/>
            <p:nvPr/>
          </p:nvSpPr>
          <p:spPr>
            <a:xfrm rot="16768">
              <a:off x="5212760"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Arrow: Pentagon 123">
              <a:extLst>
                <a:ext uri="{FF2B5EF4-FFF2-40B4-BE49-F238E27FC236}">
                  <a16:creationId xmlns:a16="http://schemas.microsoft.com/office/drawing/2014/main" id="{CF63E730-0DBD-4C24-A920-176BDCFFA3E4}"/>
                </a:ext>
              </a:extLst>
            </p:cNvPr>
            <p:cNvSpPr/>
            <p:nvPr/>
          </p:nvSpPr>
          <p:spPr>
            <a:xfrm rot="16768">
              <a:off x="5129537" y="4854650"/>
              <a:ext cx="77148" cy="91440"/>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row: Pentagon 124">
              <a:extLst>
                <a:ext uri="{FF2B5EF4-FFF2-40B4-BE49-F238E27FC236}">
                  <a16:creationId xmlns:a16="http://schemas.microsoft.com/office/drawing/2014/main" id="{297204F1-4868-4008-A290-44D19E3077DE}"/>
                </a:ext>
              </a:extLst>
            </p:cNvPr>
            <p:cNvSpPr/>
            <p:nvPr/>
          </p:nvSpPr>
          <p:spPr>
            <a:xfrm rot="16768">
              <a:off x="4960485"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Arrow: Pentagon 125">
              <a:extLst>
                <a:ext uri="{FF2B5EF4-FFF2-40B4-BE49-F238E27FC236}">
                  <a16:creationId xmlns:a16="http://schemas.microsoft.com/office/drawing/2014/main" id="{98D00C9E-D5CB-4ADB-9EA7-72868CF481D2}"/>
                </a:ext>
              </a:extLst>
            </p:cNvPr>
            <p:cNvSpPr/>
            <p:nvPr/>
          </p:nvSpPr>
          <p:spPr>
            <a:xfrm>
              <a:off x="4932799"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Arrow: Pentagon 126">
              <a:extLst>
                <a:ext uri="{FF2B5EF4-FFF2-40B4-BE49-F238E27FC236}">
                  <a16:creationId xmlns:a16="http://schemas.microsoft.com/office/drawing/2014/main" id="{0A558772-4728-424C-B782-44A432668AC6}"/>
                </a:ext>
              </a:extLst>
            </p:cNvPr>
            <p:cNvSpPr/>
            <p:nvPr/>
          </p:nvSpPr>
          <p:spPr>
            <a:xfrm rot="16768">
              <a:off x="4807141" y="4854770"/>
              <a:ext cx="126501"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row: Pentagon 127">
              <a:extLst>
                <a:ext uri="{FF2B5EF4-FFF2-40B4-BE49-F238E27FC236}">
                  <a16:creationId xmlns:a16="http://schemas.microsoft.com/office/drawing/2014/main" id="{C3D43665-6FF0-4D53-926E-68329F00F040}"/>
                </a:ext>
              </a:extLst>
            </p:cNvPr>
            <p:cNvSpPr/>
            <p:nvPr/>
          </p:nvSpPr>
          <p:spPr>
            <a:xfrm>
              <a:off x="4768796"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텍스트 상자 8">
            <a:extLst>
              <a:ext uri="{FF2B5EF4-FFF2-40B4-BE49-F238E27FC236}">
                <a16:creationId xmlns:a16="http://schemas.microsoft.com/office/drawing/2014/main" id="{DB568867-1528-480A-8386-E4C6C7CF660F}"/>
              </a:ext>
            </a:extLst>
          </p:cNvPr>
          <p:cNvSpPr txBox="1"/>
          <p:nvPr/>
        </p:nvSpPr>
        <p:spPr>
          <a:xfrm>
            <a:off x="6921548" y="3087841"/>
            <a:ext cx="1005840" cy="200055"/>
          </a:xfrm>
          <a:prstGeom prst="rect">
            <a:avLst/>
          </a:prstGeom>
          <a:noFill/>
          <a:ln w="28575">
            <a:noFill/>
          </a:ln>
        </p:spPr>
        <p:txBody>
          <a:bodyPr wrap="square" rtlCol="0">
            <a:spAutoFit/>
          </a:bodyPr>
          <a:lstStyle/>
          <a:p>
            <a:pPr algn="ctr"/>
            <a:r>
              <a:rPr lang="is-IS" sz="700">
                <a:solidFill>
                  <a:srgbClr val="A26000"/>
                </a:solidFill>
                <a:latin typeface="Arial" panose="020B0604020202020204" pitchFamily="34" charset="0"/>
                <a:cs typeface="Arial" panose="020B0604020202020204" pitchFamily="34" charset="0"/>
              </a:rPr>
              <a:t>Conjugation</a:t>
            </a:r>
            <a:endParaRPr lang="en-US" sz="700">
              <a:solidFill>
                <a:srgbClr val="A26000"/>
              </a:solidFill>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15D530DD-F3B3-46B5-8987-67DDD3681A13}"/>
              </a:ext>
            </a:extLst>
          </p:cNvPr>
          <p:cNvSpPr/>
          <p:nvPr/>
        </p:nvSpPr>
        <p:spPr>
          <a:xfrm rot="1405671">
            <a:off x="8596582" y="3817164"/>
            <a:ext cx="607293" cy="531845"/>
          </a:xfrm>
          <a:custGeom>
            <a:avLst/>
            <a:gdLst>
              <a:gd name="connsiteX0" fmla="*/ 803 w 607293"/>
              <a:gd name="connsiteY0" fmla="*/ 531845 h 531845"/>
              <a:gd name="connsiteX1" fmla="*/ 19464 w 607293"/>
              <a:gd name="connsiteY1" fmla="*/ 457200 h 531845"/>
              <a:gd name="connsiteX2" fmla="*/ 131432 w 607293"/>
              <a:gd name="connsiteY2" fmla="*/ 457200 h 531845"/>
              <a:gd name="connsiteX3" fmla="*/ 131432 w 607293"/>
              <a:gd name="connsiteY3" fmla="*/ 354564 h 531845"/>
              <a:gd name="connsiteX4" fmla="*/ 252730 w 607293"/>
              <a:gd name="connsiteY4" fmla="*/ 373225 h 531845"/>
              <a:gd name="connsiteX5" fmla="*/ 243399 w 607293"/>
              <a:gd name="connsiteY5" fmla="*/ 251927 h 531845"/>
              <a:gd name="connsiteX6" fmla="*/ 355366 w 607293"/>
              <a:gd name="connsiteY6" fmla="*/ 270588 h 531845"/>
              <a:gd name="connsiteX7" fmla="*/ 336705 w 607293"/>
              <a:gd name="connsiteY7" fmla="*/ 149290 h 531845"/>
              <a:gd name="connsiteX8" fmla="*/ 439342 w 607293"/>
              <a:gd name="connsiteY8" fmla="*/ 158621 h 531845"/>
              <a:gd name="connsiteX9" fmla="*/ 523317 w 607293"/>
              <a:gd name="connsiteY9" fmla="*/ 102637 h 531845"/>
              <a:gd name="connsiteX10" fmla="*/ 607293 w 607293"/>
              <a:gd name="connsiteY10" fmla="*/ 0 h 53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293" h="531845">
                <a:moveTo>
                  <a:pt x="803" y="531845"/>
                </a:moveTo>
                <a:cubicBezTo>
                  <a:pt x="-753" y="500743"/>
                  <a:pt x="-2308" y="469641"/>
                  <a:pt x="19464" y="457200"/>
                </a:cubicBezTo>
                <a:cubicBezTo>
                  <a:pt x="41236" y="444759"/>
                  <a:pt x="112771" y="474306"/>
                  <a:pt x="131432" y="457200"/>
                </a:cubicBezTo>
                <a:cubicBezTo>
                  <a:pt x="150093" y="440094"/>
                  <a:pt x="111216" y="368560"/>
                  <a:pt x="131432" y="354564"/>
                </a:cubicBezTo>
                <a:cubicBezTo>
                  <a:pt x="151648" y="340568"/>
                  <a:pt x="234069" y="390331"/>
                  <a:pt x="252730" y="373225"/>
                </a:cubicBezTo>
                <a:cubicBezTo>
                  <a:pt x="271391" y="356119"/>
                  <a:pt x="226293" y="269033"/>
                  <a:pt x="243399" y="251927"/>
                </a:cubicBezTo>
                <a:cubicBezTo>
                  <a:pt x="260505" y="234821"/>
                  <a:pt x="339815" y="287694"/>
                  <a:pt x="355366" y="270588"/>
                </a:cubicBezTo>
                <a:cubicBezTo>
                  <a:pt x="370917" y="253482"/>
                  <a:pt x="322709" y="167951"/>
                  <a:pt x="336705" y="149290"/>
                </a:cubicBezTo>
                <a:cubicBezTo>
                  <a:pt x="350701" y="130629"/>
                  <a:pt x="408240" y="166396"/>
                  <a:pt x="439342" y="158621"/>
                </a:cubicBezTo>
                <a:cubicBezTo>
                  <a:pt x="470444" y="150845"/>
                  <a:pt x="495325" y="129074"/>
                  <a:pt x="523317" y="102637"/>
                </a:cubicBezTo>
                <a:cubicBezTo>
                  <a:pt x="551309" y="76200"/>
                  <a:pt x="579301" y="38100"/>
                  <a:pt x="607293" y="0"/>
                </a:cubicBezTo>
              </a:path>
            </a:pathLst>
          </a:custGeom>
          <a:noFill/>
          <a:ln w="19050">
            <a:solidFill>
              <a:srgbClr val="A26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Freeform: Shape 130">
            <a:extLst>
              <a:ext uri="{FF2B5EF4-FFF2-40B4-BE49-F238E27FC236}">
                <a16:creationId xmlns:a16="http://schemas.microsoft.com/office/drawing/2014/main" id="{72DC6581-C6E5-4108-BC4A-AB6C3E4465BA}"/>
              </a:ext>
            </a:extLst>
          </p:cNvPr>
          <p:cNvSpPr/>
          <p:nvPr/>
        </p:nvSpPr>
        <p:spPr>
          <a:xfrm>
            <a:off x="9237887" y="2557411"/>
            <a:ext cx="395240" cy="1030704"/>
          </a:xfrm>
          <a:custGeom>
            <a:avLst/>
            <a:gdLst>
              <a:gd name="connsiteX0" fmla="*/ 257175 w 287362"/>
              <a:gd name="connsiteY0" fmla="*/ 804863 h 804863"/>
              <a:gd name="connsiteX1" fmla="*/ 285750 w 287362"/>
              <a:gd name="connsiteY1" fmla="*/ 738188 h 804863"/>
              <a:gd name="connsiteX2" fmla="*/ 214313 w 287362"/>
              <a:gd name="connsiteY2" fmla="*/ 709613 h 804863"/>
              <a:gd name="connsiteX3" fmla="*/ 257175 w 287362"/>
              <a:gd name="connsiteY3" fmla="*/ 652463 h 804863"/>
              <a:gd name="connsiteX4" fmla="*/ 190500 w 287362"/>
              <a:gd name="connsiteY4" fmla="*/ 595313 h 804863"/>
              <a:gd name="connsiteX5" fmla="*/ 190500 w 287362"/>
              <a:gd name="connsiteY5" fmla="*/ 509588 h 804863"/>
              <a:gd name="connsiteX6" fmla="*/ 157163 w 287362"/>
              <a:gd name="connsiteY6" fmla="*/ 371475 h 804863"/>
              <a:gd name="connsiteX7" fmla="*/ 0 w 287362"/>
              <a:gd name="connsiteY7" fmla="*/ 0 h 80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362" h="804863">
                <a:moveTo>
                  <a:pt x="257175" y="804863"/>
                </a:moveTo>
                <a:cubicBezTo>
                  <a:pt x="275034" y="779463"/>
                  <a:pt x="292894" y="754063"/>
                  <a:pt x="285750" y="738188"/>
                </a:cubicBezTo>
                <a:cubicBezTo>
                  <a:pt x="278606" y="722313"/>
                  <a:pt x="219076" y="723901"/>
                  <a:pt x="214313" y="709613"/>
                </a:cubicBezTo>
                <a:cubicBezTo>
                  <a:pt x="209550" y="695325"/>
                  <a:pt x="261144" y="671513"/>
                  <a:pt x="257175" y="652463"/>
                </a:cubicBezTo>
                <a:cubicBezTo>
                  <a:pt x="253206" y="633413"/>
                  <a:pt x="201612" y="619125"/>
                  <a:pt x="190500" y="595313"/>
                </a:cubicBezTo>
                <a:cubicBezTo>
                  <a:pt x="179387" y="571500"/>
                  <a:pt x="196056" y="546894"/>
                  <a:pt x="190500" y="509588"/>
                </a:cubicBezTo>
                <a:cubicBezTo>
                  <a:pt x="184944" y="472282"/>
                  <a:pt x="188913" y="456406"/>
                  <a:pt x="157163" y="371475"/>
                </a:cubicBezTo>
                <a:cubicBezTo>
                  <a:pt x="125413" y="286544"/>
                  <a:pt x="62706" y="143272"/>
                  <a:pt x="0" y="0"/>
                </a:cubicBezTo>
              </a:path>
            </a:pathLst>
          </a:custGeom>
          <a:noFill/>
          <a:ln w="19050">
            <a:solidFill>
              <a:srgbClr val="A26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2" name="Picture 131">
            <a:extLst>
              <a:ext uri="{FF2B5EF4-FFF2-40B4-BE49-F238E27FC236}">
                <a16:creationId xmlns:a16="http://schemas.microsoft.com/office/drawing/2014/main" id="{75098E68-BC3B-4390-9114-F08BBF4D19C3}"/>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rot="20387513">
            <a:off x="9298473" y="2775155"/>
            <a:ext cx="162100" cy="207128"/>
          </a:xfrm>
          <a:prstGeom prst="rect">
            <a:avLst/>
          </a:prstGeom>
        </p:spPr>
      </p:pic>
      <p:pic>
        <p:nvPicPr>
          <p:cNvPr id="133" name="Picture 132">
            <a:extLst>
              <a:ext uri="{FF2B5EF4-FFF2-40B4-BE49-F238E27FC236}">
                <a16:creationId xmlns:a16="http://schemas.microsoft.com/office/drawing/2014/main" id="{0810FBBA-306A-44AC-9B83-0419961B8498}"/>
              </a:ext>
            </a:extLst>
          </p:cNvPr>
          <p:cNvPicPr>
            <a:picLocks noChangeAspect="1"/>
          </p:cNvPicPr>
          <p:nvPr/>
        </p:nvPicPr>
        <p:blipFill>
          <a:blip r:embed="rId9"/>
          <a:stretch>
            <a:fillRect/>
          </a:stretch>
        </p:blipFill>
        <p:spPr>
          <a:xfrm rot="20855430">
            <a:off x="9342777" y="3754450"/>
            <a:ext cx="584615" cy="142906"/>
          </a:xfrm>
          <a:prstGeom prst="rect">
            <a:avLst/>
          </a:prstGeom>
        </p:spPr>
      </p:pic>
      <p:sp>
        <p:nvSpPr>
          <p:cNvPr id="134" name="Arrow: Pentagon 133">
            <a:extLst>
              <a:ext uri="{FF2B5EF4-FFF2-40B4-BE49-F238E27FC236}">
                <a16:creationId xmlns:a16="http://schemas.microsoft.com/office/drawing/2014/main" id="{F9D24CA9-8B86-4FC5-B9D4-0D1FF0CCCF66}"/>
              </a:ext>
            </a:extLst>
          </p:cNvPr>
          <p:cNvSpPr/>
          <p:nvPr/>
        </p:nvSpPr>
        <p:spPr>
          <a:xfrm rot="21131570">
            <a:off x="9583518" y="3757064"/>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BAF212C9-38A5-422C-8C7C-089F70172792}"/>
              </a:ext>
            </a:extLst>
          </p:cNvPr>
          <p:cNvPicPr>
            <a:picLocks noChangeAspect="1"/>
          </p:cNvPicPr>
          <p:nvPr/>
        </p:nvPicPr>
        <p:blipFill>
          <a:blip r:embed="rId10"/>
          <a:stretch>
            <a:fillRect/>
          </a:stretch>
        </p:blipFill>
        <p:spPr>
          <a:xfrm rot="19679677">
            <a:off x="9130681" y="2167494"/>
            <a:ext cx="609653" cy="274344"/>
          </a:xfrm>
          <a:prstGeom prst="rect">
            <a:avLst/>
          </a:prstGeom>
        </p:spPr>
      </p:pic>
      <p:sp>
        <p:nvSpPr>
          <p:cNvPr id="136" name="TextBox 135">
            <a:extLst>
              <a:ext uri="{FF2B5EF4-FFF2-40B4-BE49-F238E27FC236}">
                <a16:creationId xmlns:a16="http://schemas.microsoft.com/office/drawing/2014/main" id="{CC9AF7D1-8629-44C2-8C26-C6657405AFD2}"/>
              </a:ext>
            </a:extLst>
          </p:cNvPr>
          <p:cNvSpPr txBox="1"/>
          <p:nvPr/>
        </p:nvSpPr>
        <p:spPr>
          <a:xfrm>
            <a:off x="990516" y="1903515"/>
            <a:ext cx="1348538" cy="400110"/>
          </a:xfrm>
          <a:prstGeom prst="rect">
            <a:avLst/>
          </a:prstGeom>
          <a:noFill/>
        </p:spPr>
        <p:txBody>
          <a:bodyPr wrap="square" rtlCol="0">
            <a:spAutoFit/>
          </a:bodyPr>
          <a:lstStyle/>
          <a:p>
            <a:pPr algn="ctr"/>
            <a:r>
              <a:rPr lang="en-US" sz="1000" b="1" dirty="0">
                <a:solidFill>
                  <a:srgbClr val="C00000"/>
                </a:solidFill>
              </a:rPr>
              <a:t>Horizontally acquired resistance genes</a:t>
            </a:r>
          </a:p>
        </p:txBody>
      </p:sp>
      <p:grpSp>
        <p:nvGrpSpPr>
          <p:cNvPr id="137" name="Group 136">
            <a:extLst>
              <a:ext uri="{FF2B5EF4-FFF2-40B4-BE49-F238E27FC236}">
                <a16:creationId xmlns:a16="http://schemas.microsoft.com/office/drawing/2014/main" id="{5BEFBCDC-AE25-437A-9587-D90AC8FB7E30}"/>
              </a:ext>
            </a:extLst>
          </p:cNvPr>
          <p:cNvGrpSpPr/>
          <p:nvPr/>
        </p:nvGrpSpPr>
        <p:grpSpPr>
          <a:xfrm>
            <a:off x="6464479" y="4401273"/>
            <a:ext cx="436208" cy="131881"/>
            <a:chOff x="5714873" y="4893828"/>
            <a:chExt cx="436208" cy="131881"/>
          </a:xfrm>
        </p:grpSpPr>
        <p:sp>
          <p:nvSpPr>
            <p:cNvPr id="138" name="Arrow: Pentagon 137">
              <a:extLst>
                <a:ext uri="{FF2B5EF4-FFF2-40B4-BE49-F238E27FC236}">
                  <a16:creationId xmlns:a16="http://schemas.microsoft.com/office/drawing/2014/main" id="{1067691E-9519-4C8A-8D18-294322758275}"/>
                </a:ext>
              </a:extLst>
            </p:cNvPr>
            <p:cNvSpPr/>
            <p:nvPr/>
          </p:nvSpPr>
          <p:spPr>
            <a:xfrm rot="356959">
              <a:off x="6067704" y="4934269"/>
              <a:ext cx="83377"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Arrow: Pentagon 138">
              <a:extLst>
                <a:ext uri="{FF2B5EF4-FFF2-40B4-BE49-F238E27FC236}">
                  <a16:creationId xmlns:a16="http://schemas.microsoft.com/office/drawing/2014/main" id="{539FF6C3-B7A1-4C1B-9645-D5424E0317D4}"/>
                </a:ext>
              </a:extLst>
            </p:cNvPr>
            <p:cNvSpPr/>
            <p:nvPr/>
          </p:nvSpPr>
          <p:spPr>
            <a:xfrm rot="356959">
              <a:off x="5714873" y="4893828"/>
              <a:ext cx="83377"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Arrow: Pentagon 139">
              <a:extLst>
                <a:ext uri="{FF2B5EF4-FFF2-40B4-BE49-F238E27FC236}">
                  <a16:creationId xmlns:a16="http://schemas.microsoft.com/office/drawing/2014/main" id="{A9C9F0C2-2350-4E9B-AAAB-1A87CBCA959E}"/>
                </a:ext>
              </a:extLst>
            </p:cNvPr>
            <p:cNvSpPr/>
            <p:nvPr/>
          </p:nvSpPr>
          <p:spPr>
            <a:xfrm rot="373727">
              <a:off x="5933115" y="492027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Arrow: Pentagon 140">
              <a:extLst>
                <a:ext uri="{FF2B5EF4-FFF2-40B4-BE49-F238E27FC236}">
                  <a16:creationId xmlns:a16="http://schemas.microsoft.com/office/drawing/2014/main" id="{BC4A5A38-36AA-44D9-88D3-BC6578387C01}"/>
                </a:ext>
              </a:extLst>
            </p:cNvPr>
            <p:cNvSpPr/>
            <p:nvPr/>
          </p:nvSpPr>
          <p:spPr>
            <a:xfrm rot="373727">
              <a:off x="5802212" y="4903942"/>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B141DCD5-2451-4DEE-8A96-857B2B0FDBC0}"/>
              </a:ext>
            </a:extLst>
          </p:cNvPr>
          <p:cNvGrpSpPr/>
          <p:nvPr/>
        </p:nvGrpSpPr>
        <p:grpSpPr>
          <a:xfrm rot="610052">
            <a:off x="5554329" y="4305105"/>
            <a:ext cx="730353" cy="91774"/>
            <a:chOff x="4619567" y="4854462"/>
            <a:chExt cx="730353" cy="91774"/>
          </a:xfrm>
        </p:grpSpPr>
        <p:sp>
          <p:nvSpPr>
            <p:cNvPr id="143" name="Arrow: Pentagon 142">
              <a:extLst>
                <a:ext uri="{FF2B5EF4-FFF2-40B4-BE49-F238E27FC236}">
                  <a16:creationId xmlns:a16="http://schemas.microsoft.com/office/drawing/2014/main" id="{47EFC210-6FD1-40C3-9FDA-38A946F27485}"/>
                </a:ext>
              </a:extLst>
            </p:cNvPr>
            <p:cNvSpPr/>
            <p:nvPr/>
          </p:nvSpPr>
          <p:spPr>
            <a:xfrm rot="10800000">
              <a:off x="4619567" y="4854462"/>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Arrow: Pentagon 143">
              <a:extLst>
                <a:ext uri="{FF2B5EF4-FFF2-40B4-BE49-F238E27FC236}">
                  <a16:creationId xmlns:a16="http://schemas.microsoft.com/office/drawing/2014/main" id="{18175E35-DF90-4015-85CA-33291A5A567A}"/>
                </a:ext>
              </a:extLst>
            </p:cNvPr>
            <p:cNvSpPr/>
            <p:nvPr/>
          </p:nvSpPr>
          <p:spPr>
            <a:xfrm>
              <a:off x="5097117"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Arrow: Pentagon 144">
              <a:extLst>
                <a:ext uri="{FF2B5EF4-FFF2-40B4-BE49-F238E27FC236}">
                  <a16:creationId xmlns:a16="http://schemas.microsoft.com/office/drawing/2014/main" id="{7AB400A4-BCF9-49CA-A341-D7DB4C257329}"/>
                </a:ext>
              </a:extLst>
            </p:cNvPr>
            <p:cNvSpPr/>
            <p:nvPr/>
          </p:nvSpPr>
          <p:spPr>
            <a:xfrm rot="16768">
              <a:off x="5212760"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Arrow: Pentagon 145">
              <a:extLst>
                <a:ext uri="{FF2B5EF4-FFF2-40B4-BE49-F238E27FC236}">
                  <a16:creationId xmlns:a16="http://schemas.microsoft.com/office/drawing/2014/main" id="{E1804226-23B4-480A-B7D6-DE2788AFD186}"/>
                </a:ext>
              </a:extLst>
            </p:cNvPr>
            <p:cNvSpPr/>
            <p:nvPr/>
          </p:nvSpPr>
          <p:spPr>
            <a:xfrm rot="16768">
              <a:off x="5129537" y="4854650"/>
              <a:ext cx="77148" cy="91440"/>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rrow: Pentagon 146">
              <a:extLst>
                <a:ext uri="{FF2B5EF4-FFF2-40B4-BE49-F238E27FC236}">
                  <a16:creationId xmlns:a16="http://schemas.microsoft.com/office/drawing/2014/main" id="{5DEFDF09-0E9D-4244-A6E4-F1D7EE4C203F}"/>
                </a:ext>
              </a:extLst>
            </p:cNvPr>
            <p:cNvSpPr/>
            <p:nvPr/>
          </p:nvSpPr>
          <p:spPr>
            <a:xfrm rot="16768">
              <a:off x="4960485"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Arrow: Pentagon 147">
              <a:extLst>
                <a:ext uri="{FF2B5EF4-FFF2-40B4-BE49-F238E27FC236}">
                  <a16:creationId xmlns:a16="http://schemas.microsoft.com/office/drawing/2014/main" id="{09DB3672-6A71-425B-BD20-A69DE4758AA1}"/>
                </a:ext>
              </a:extLst>
            </p:cNvPr>
            <p:cNvSpPr/>
            <p:nvPr/>
          </p:nvSpPr>
          <p:spPr>
            <a:xfrm>
              <a:off x="4932799"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Pentagon 148">
              <a:extLst>
                <a:ext uri="{FF2B5EF4-FFF2-40B4-BE49-F238E27FC236}">
                  <a16:creationId xmlns:a16="http://schemas.microsoft.com/office/drawing/2014/main" id="{AD282357-B957-4A3F-BAEE-A91ED9AA0D9D}"/>
                </a:ext>
              </a:extLst>
            </p:cNvPr>
            <p:cNvSpPr/>
            <p:nvPr/>
          </p:nvSpPr>
          <p:spPr>
            <a:xfrm rot="16768">
              <a:off x="4807141" y="4854770"/>
              <a:ext cx="126501"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Pentagon 149">
              <a:extLst>
                <a:ext uri="{FF2B5EF4-FFF2-40B4-BE49-F238E27FC236}">
                  <a16:creationId xmlns:a16="http://schemas.microsoft.com/office/drawing/2014/main" id="{7847FD30-EA5A-45EC-AD95-1DA3894F860D}"/>
                </a:ext>
              </a:extLst>
            </p:cNvPr>
            <p:cNvSpPr/>
            <p:nvPr/>
          </p:nvSpPr>
          <p:spPr>
            <a:xfrm>
              <a:off x="4768796" y="4854462"/>
              <a:ext cx="27432" cy="91440"/>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TextBox 150">
            <a:extLst>
              <a:ext uri="{FF2B5EF4-FFF2-40B4-BE49-F238E27FC236}">
                <a16:creationId xmlns:a16="http://schemas.microsoft.com/office/drawing/2014/main" id="{C6DF5B5D-A2E5-4230-8869-5EC88AE1ABC7}"/>
              </a:ext>
            </a:extLst>
          </p:cNvPr>
          <p:cNvSpPr txBox="1"/>
          <p:nvPr/>
        </p:nvSpPr>
        <p:spPr>
          <a:xfrm>
            <a:off x="205523" y="757810"/>
            <a:ext cx="5381896" cy="338554"/>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Mechanisms that facilitate spread of ARGs through HGT</a:t>
            </a:r>
          </a:p>
        </p:txBody>
      </p:sp>
    </p:spTree>
    <p:extLst>
      <p:ext uri="{BB962C8B-B14F-4D97-AF65-F5344CB8AC3E}">
        <p14:creationId xmlns:p14="http://schemas.microsoft.com/office/powerpoint/2010/main" val="329699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자유형: 도형 36">
            <a:extLst>
              <a:ext uri="{FF2B5EF4-FFF2-40B4-BE49-F238E27FC236}">
                <a16:creationId xmlns:a16="http://schemas.microsoft.com/office/drawing/2014/main" id="{6FE81926-9C2E-45D8-AA59-7BDB3A93B99E}"/>
              </a:ext>
            </a:extLst>
          </p:cNvPr>
          <p:cNvSpPr/>
          <p:nvPr/>
        </p:nvSpPr>
        <p:spPr>
          <a:xfrm>
            <a:off x="1277906" y="-1"/>
            <a:ext cx="3884644" cy="5783991"/>
          </a:xfrm>
          <a:custGeom>
            <a:avLst/>
            <a:gdLst>
              <a:gd name="connsiteX0" fmla="*/ 690594 w 3535394"/>
              <a:gd name="connsiteY0" fmla="*/ 5143500 h 5410200"/>
              <a:gd name="connsiteX1" fmla="*/ 690594 w 3535394"/>
              <a:gd name="connsiteY1" fmla="*/ 5143500 h 5410200"/>
              <a:gd name="connsiteX2" fmla="*/ 576294 w 3535394"/>
              <a:gd name="connsiteY2" fmla="*/ 5041900 h 5410200"/>
              <a:gd name="connsiteX3" fmla="*/ 538194 w 3535394"/>
              <a:gd name="connsiteY3" fmla="*/ 5003800 h 5410200"/>
              <a:gd name="connsiteX4" fmla="*/ 474694 w 3535394"/>
              <a:gd name="connsiteY4" fmla="*/ 4914900 h 5410200"/>
              <a:gd name="connsiteX5" fmla="*/ 461994 w 3535394"/>
              <a:gd name="connsiteY5" fmla="*/ 4864100 h 5410200"/>
              <a:gd name="connsiteX6" fmla="*/ 436594 w 3535394"/>
              <a:gd name="connsiteY6" fmla="*/ 4800600 h 5410200"/>
              <a:gd name="connsiteX7" fmla="*/ 423894 w 3535394"/>
              <a:gd name="connsiteY7" fmla="*/ 4673600 h 5410200"/>
              <a:gd name="connsiteX8" fmla="*/ 436594 w 3535394"/>
              <a:gd name="connsiteY8" fmla="*/ 4254500 h 5410200"/>
              <a:gd name="connsiteX9" fmla="*/ 461994 w 3535394"/>
              <a:gd name="connsiteY9" fmla="*/ 4114800 h 5410200"/>
              <a:gd name="connsiteX10" fmla="*/ 487394 w 3535394"/>
              <a:gd name="connsiteY10" fmla="*/ 3949700 h 5410200"/>
              <a:gd name="connsiteX11" fmla="*/ 461994 w 3535394"/>
              <a:gd name="connsiteY11" fmla="*/ 3454400 h 5410200"/>
              <a:gd name="connsiteX12" fmla="*/ 436594 w 3535394"/>
              <a:gd name="connsiteY12" fmla="*/ 3352800 h 5410200"/>
              <a:gd name="connsiteX13" fmla="*/ 398494 w 3535394"/>
              <a:gd name="connsiteY13" fmla="*/ 3263900 h 5410200"/>
              <a:gd name="connsiteX14" fmla="*/ 373094 w 3535394"/>
              <a:gd name="connsiteY14" fmla="*/ 3111500 h 5410200"/>
              <a:gd name="connsiteX15" fmla="*/ 360394 w 3535394"/>
              <a:gd name="connsiteY15" fmla="*/ 3073400 h 5410200"/>
              <a:gd name="connsiteX16" fmla="*/ 347694 w 3535394"/>
              <a:gd name="connsiteY16" fmla="*/ 3022600 h 5410200"/>
              <a:gd name="connsiteX17" fmla="*/ 309594 w 3535394"/>
              <a:gd name="connsiteY17" fmla="*/ 2959100 h 5410200"/>
              <a:gd name="connsiteX18" fmla="*/ 284194 w 3535394"/>
              <a:gd name="connsiteY18" fmla="*/ 2870200 h 5410200"/>
              <a:gd name="connsiteX19" fmla="*/ 271494 w 3535394"/>
              <a:gd name="connsiteY19" fmla="*/ 2832100 h 5410200"/>
              <a:gd name="connsiteX20" fmla="*/ 233394 w 3535394"/>
              <a:gd name="connsiteY20" fmla="*/ 2794000 h 5410200"/>
              <a:gd name="connsiteX21" fmla="*/ 220694 w 3535394"/>
              <a:gd name="connsiteY21" fmla="*/ 2755900 h 5410200"/>
              <a:gd name="connsiteX22" fmla="*/ 157194 w 3535394"/>
              <a:gd name="connsiteY22" fmla="*/ 2679700 h 5410200"/>
              <a:gd name="connsiteX23" fmla="*/ 106394 w 3535394"/>
              <a:gd name="connsiteY23" fmla="*/ 2552700 h 5410200"/>
              <a:gd name="connsiteX24" fmla="*/ 80994 w 3535394"/>
              <a:gd name="connsiteY24" fmla="*/ 2501900 h 5410200"/>
              <a:gd name="connsiteX25" fmla="*/ 4794 w 3535394"/>
              <a:gd name="connsiteY25" fmla="*/ 2082800 h 5410200"/>
              <a:gd name="connsiteX26" fmla="*/ 17494 w 3535394"/>
              <a:gd name="connsiteY26" fmla="*/ 1447800 h 5410200"/>
              <a:gd name="connsiteX27" fmla="*/ 55594 w 3535394"/>
              <a:gd name="connsiteY27" fmla="*/ 1346200 h 5410200"/>
              <a:gd name="connsiteX28" fmla="*/ 80994 w 3535394"/>
              <a:gd name="connsiteY28" fmla="*/ 1257300 h 5410200"/>
              <a:gd name="connsiteX29" fmla="*/ 119094 w 3535394"/>
              <a:gd name="connsiteY29" fmla="*/ 1206500 h 5410200"/>
              <a:gd name="connsiteX30" fmla="*/ 169894 w 3535394"/>
              <a:gd name="connsiteY30" fmla="*/ 1117600 h 5410200"/>
              <a:gd name="connsiteX31" fmla="*/ 284194 w 3535394"/>
              <a:gd name="connsiteY31" fmla="*/ 977900 h 5410200"/>
              <a:gd name="connsiteX32" fmla="*/ 373094 w 3535394"/>
              <a:gd name="connsiteY32" fmla="*/ 850900 h 5410200"/>
              <a:gd name="connsiteX33" fmla="*/ 588994 w 3535394"/>
              <a:gd name="connsiteY33" fmla="*/ 660400 h 5410200"/>
              <a:gd name="connsiteX34" fmla="*/ 652494 w 3535394"/>
              <a:gd name="connsiteY34" fmla="*/ 609600 h 5410200"/>
              <a:gd name="connsiteX35" fmla="*/ 779494 w 3535394"/>
              <a:gd name="connsiteY35" fmla="*/ 533400 h 5410200"/>
              <a:gd name="connsiteX36" fmla="*/ 893794 w 3535394"/>
              <a:gd name="connsiteY36" fmla="*/ 444500 h 5410200"/>
              <a:gd name="connsiteX37" fmla="*/ 1020794 w 3535394"/>
              <a:gd name="connsiteY37" fmla="*/ 393700 h 5410200"/>
              <a:gd name="connsiteX38" fmla="*/ 1122394 w 3535394"/>
              <a:gd name="connsiteY38" fmla="*/ 355600 h 5410200"/>
              <a:gd name="connsiteX39" fmla="*/ 1185894 w 3535394"/>
              <a:gd name="connsiteY39" fmla="*/ 342900 h 5410200"/>
              <a:gd name="connsiteX40" fmla="*/ 1312894 w 3535394"/>
              <a:gd name="connsiteY40" fmla="*/ 279400 h 5410200"/>
              <a:gd name="connsiteX41" fmla="*/ 1363694 w 3535394"/>
              <a:gd name="connsiteY41" fmla="*/ 266700 h 5410200"/>
              <a:gd name="connsiteX42" fmla="*/ 1477994 w 3535394"/>
              <a:gd name="connsiteY42" fmla="*/ 241300 h 5410200"/>
              <a:gd name="connsiteX43" fmla="*/ 1516094 w 3535394"/>
              <a:gd name="connsiteY43" fmla="*/ 228600 h 5410200"/>
              <a:gd name="connsiteX44" fmla="*/ 1566894 w 3535394"/>
              <a:gd name="connsiteY44" fmla="*/ 215900 h 5410200"/>
              <a:gd name="connsiteX45" fmla="*/ 1655794 w 3535394"/>
              <a:gd name="connsiteY45" fmla="*/ 190500 h 5410200"/>
              <a:gd name="connsiteX46" fmla="*/ 1719294 w 3535394"/>
              <a:gd name="connsiteY46" fmla="*/ 177800 h 5410200"/>
              <a:gd name="connsiteX47" fmla="*/ 1871694 w 3535394"/>
              <a:gd name="connsiteY47" fmla="*/ 139700 h 5410200"/>
              <a:gd name="connsiteX48" fmla="*/ 1909794 w 3535394"/>
              <a:gd name="connsiteY48" fmla="*/ 114300 h 5410200"/>
              <a:gd name="connsiteX49" fmla="*/ 2024094 w 3535394"/>
              <a:gd name="connsiteY49" fmla="*/ 101600 h 5410200"/>
              <a:gd name="connsiteX50" fmla="*/ 2125694 w 3535394"/>
              <a:gd name="connsiteY50" fmla="*/ 88900 h 5410200"/>
              <a:gd name="connsiteX51" fmla="*/ 2227294 w 3535394"/>
              <a:gd name="connsiteY51" fmla="*/ 50800 h 5410200"/>
              <a:gd name="connsiteX52" fmla="*/ 2278094 w 3535394"/>
              <a:gd name="connsiteY52" fmla="*/ 25400 h 5410200"/>
              <a:gd name="connsiteX53" fmla="*/ 2405094 w 3535394"/>
              <a:gd name="connsiteY53" fmla="*/ 0 h 5410200"/>
              <a:gd name="connsiteX54" fmla="*/ 2646394 w 3535394"/>
              <a:gd name="connsiteY54" fmla="*/ 12700 h 5410200"/>
              <a:gd name="connsiteX55" fmla="*/ 2697194 w 3535394"/>
              <a:gd name="connsiteY55" fmla="*/ 38100 h 5410200"/>
              <a:gd name="connsiteX56" fmla="*/ 2862294 w 3535394"/>
              <a:gd name="connsiteY56" fmla="*/ 63500 h 5410200"/>
              <a:gd name="connsiteX57" fmla="*/ 3001994 w 3535394"/>
              <a:gd name="connsiteY57" fmla="*/ 101600 h 5410200"/>
              <a:gd name="connsiteX58" fmla="*/ 3078194 w 3535394"/>
              <a:gd name="connsiteY58" fmla="*/ 165100 h 5410200"/>
              <a:gd name="connsiteX59" fmla="*/ 3116294 w 3535394"/>
              <a:gd name="connsiteY59" fmla="*/ 190500 h 5410200"/>
              <a:gd name="connsiteX60" fmla="*/ 3167094 w 3535394"/>
              <a:gd name="connsiteY60" fmla="*/ 241300 h 5410200"/>
              <a:gd name="connsiteX61" fmla="*/ 3205194 w 3535394"/>
              <a:gd name="connsiteY61" fmla="*/ 317500 h 5410200"/>
              <a:gd name="connsiteX62" fmla="*/ 3243294 w 3535394"/>
              <a:gd name="connsiteY62" fmla="*/ 381000 h 5410200"/>
              <a:gd name="connsiteX63" fmla="*/ 3255994 w 3535394"/>
              <a:gd name="connsiteY63" fmla="*/ 457200 h 5410200"/>
              <a:gd name="connsiteX64" fmla="*/ 3268694 w 3535394"/>
              <a:gd name="connsiteY64" fmla="*/ 508000 h 5410200"/>
              <a:gd name="connsiteX65" fmla="*/ 3281394 w 3535394"/>
              <a:gd name="connsiteY65" fmla="*/ 571500 h 5410200"/>
              <a:gd name="connsiteX66" fmla="*/ 3294094 w 3535394"/>
              <a:gd name="connsiteY66" fmla="*/ 965200 h 5410200"/>
              <a:gd name="connsiteX67" fmla="*/ 3319494 w 3535394"/>
              <a:gd name="connsiteY67" fmla="*/ 1422400 h 5410200"/>
              <a:gd name="connsiteX68" fmla="*/ 3344894 w 3535394"/>
              <a:gd name="connsiteY68" fmla="*/ 1536700 h 5410200"/>
              <a:gd name="connsiteX69" fmla="*/ 3370294 w 3535394"/>
              <a:gd name="connsiteY69" fmla="*/ 1727200 h 5410200"/>
              <a:gd name="connsiteX70" fmla="*/ 3395694 w 3535394"/>
              <a:gd name="connsiteY70" fmla="*/ 1803400 h 5410200"/>
              <a:gd name="connsiteX71" fmla="*/ 3421094 w 3535394"/>
              <a:gd name="connsiteY71" fmla="*/ 1943100 h 5410200"/>
              <a:gd name="connsiteX72" fmla="*/ 3433794 w 3535394"/>
              <a:gd name="connsiteY72" fmla="*/ 2006600 h 5410200"/>
              <a:gd name="connsiteX73" fmla="*/ 3408394 w 3535394"/>
              <a:gd name="connsiteY73" fmla="*/ 2349500 h 5410200"/>
              <a:gd name="connsiteX74" fmla="*/ 3395694 w 3535394"/>
              <a:gd name="connsiteY74" fmla="*/ 2387600 h 5410200"/>
              <a:gd name="connsiteX75" fmla="*/ 3319494 w 3535394"/>
              <a:gd name="connsiteY75" fmla="*/ 2514600 h 5410200"/>
              <a:gd name="connsiteX76" fmla="*/ 3230594 w 3535394"/>
              <a:gd name="connsiteY76" fmla="*/ 2616200 h 5410200"/>
              <a:gd name="connsiteX77" fmla="*/ 3192494 w 3535394"/>
              <a:gd name="connsiteY77" fmla="*/ 2679700 h 5410200"/>
              <a:gd name="connsiteX78" fmla="*/ 3154394 w 3535394"/>
              <a:gd name="connsiteY78" fmla="*/ 2705100 h 5410200"/>
              <a:gd name="connsiteX79" fmla="*/ 3116294 w 3535394"/>
              <a:gd name="connsiteY79" fmla="*/ 2819400 h 5410200"/>
              <a:gd name="connsiteX80" fmla="*/ 3103594 w 3535394"/>
              <a:gd name="connsiteY80" fmla="*/ 2857500 h 5410200"/>
              <a:gd name="connsiteX81" fmla="*/ 3116294 w 3535394"/>
              <a:gd name="connsiteY81" fmla="*/ 3111500 h 5410200"/>
              <a:gd name="connsiteX82" fmla="*/ 3128994 w 3535394"/>
              <a:gd name="connsiteY82" fmla="*/ 3187700 h 5410200"/>
              <a:gd name="connsiteX83" fmla="*/ 3167094 w 3535394"/>
              <a:gd name="connsiteY83" fmla="*/ 3225800 h 5410200"/>
              <a:gd name="connsiteX84" fmla="*/ 3179794 w 3535394"/>
              <a:gd name="connsiteY84" fmla="*/ 3276600 h 5410200"/>
              <a:gd name="connsiteX85" fmla="*/ 3382994 w 3535394"/>
              <a:gd name="connsiteY85" fmla="*/ 3581400 h 5410200"/>
              <a:gd name="connsiteX86" fmla="*/ 3433794 w 3535394"/>
              <a:gd name="connsiteY86" fmla="*/ 3721100 h 5410200"/>
              <a:gd name="connsiteX87" fmla="*/ 3471894 w 3535394"/>
              <a:gd name="connsiteY87" fmla="*/ 3784600 h 5410200"/>
              <a:gd name="connsiteX88" fmla="*/ 3497294 w 3535394"/>
              <a:gd name="connsiteY88" fmla="*/ 3860800 h 5410200"/>
              <a:gd name="connsiteX89" fmla="*/ 3535394 w 3535394"/>
              <a:gd name="connsiteY89" fmla="*/ 3987800 h 5410200"/>
              <a:gd name="connsiteX90" fmla="*/ 3497294 w 3535394"/>
              <a:gd name="connsiteY90" fmla="*/ 4457700 h 5410200"/>
              <a:gd name="connsiteX91" fmla="*/ 3484594 w 3535394"/>
              <a:gd name="connsiteY91" fmla="*/ 4508500 h 5410200"/>
              <a:gd name="connsiteX92" fmla="*/ 3446494 w 3535394"/>
              <a:gd name="connsiteY92" fmla="*/ 4572000 h 5410200"/>
              <a:gd name="connsiteX93" fmla="*/ 3408394 w 3535394"/>
              <a:gd name="connsiteY93" fmla="*/ 4686300 h 5410200"/>
              <a:gd name="connsiteX94" fmla="*/ 3370294 w 3535394"/>
              <a:gd name="connsiteY94" fmla="*/ 4775200 h 5410200"/>
              <a:gd name="connsiteX95" fmla="*/ 3344894 w 3535394"/>
              <a:gd name="connsiteY95" fmla="*/ 4813300 h 5410200"/>
              <a:gd name="connsiteX96" fmla="*/ 3306794 w 3535394"/>
              <a:gd name="connsiteY96" fmla="*/ 4876800 h 5410200"/>
              <a:gd name="connsiteX97" fmla="*/ 3243294 w 3535394"/>
              <a:gd name="connsiteY97" fmla="*/ 5003800 h 5410200"/>
              <a:gd name="connsiteX98" fmla="*/ 3230594 w 3535394"/>
              <a:gd name="connsiteY98" fmla="*/ 5067300 h 5410200"/>
              <a:gd name="connsiteX99" fmla="*/ 3217894 w 3535394"/>
              <a:gd name="connsiteY99" fmla="*/ 5118100 h 5410200"/>
              <a:gd name="connsiteX100" fmla="*/ 3154394 w 3535394"/>
              <a:gd name="connsiteY100" fmla="*/ 5156200 h 5410200"/>
              <a:gd name="connsiteX101" fmla="*/ 3078194 w 3535394"/>
              <a:gd name="connsiteY101" fmla="*/ 5232400 h 5410200"/>
              <a:gd name="connsiteX102" fmla="*/ 3027394 w 3535394"/>
              <a:gd name="connsiteY102" fmla="*/ 5245100 h 5410200"/>
              <a:gd name="connsiteX103" fmla="*/ 2976594 w 3535394"/>
              <a:gd name="connsiteY103" fmla="*/ 5270500 h 5410200"/>
              <a:gd name="connsiteX104" fmla="*/ 2925794 w 3535394"/>
              <a:gd name="connsiteY104" fmla="*/ 5283200 h 5410200"/>
              <a:gd name="connsiteX105" fmla="*/ 2874994 w 3535394"/>
              <a:gd name="connsiteY105" fmla="*/ 5308600 h 5410200"/>
              <a:gd name="connsiteX106" fmla="*/ 2824194 w 3535394"/>
              <a:gd name="connsiteY106" fmla="*/ 5346700 h 5410200"/>
              <a:gd name="connsiteX107" fmla="*/ 2722594 w 3535394"/>
              <a:gd name="connsiteY107" fmla="*/ 5372100 h 5410200"/>
              <a:gd name="connsiteX108" fmla="*/ 2633694 w 3535394"/>
              <a:gd name="connsiteY108" fmla="*/ 5397500 h 5410200"/>
              <a:gd name="connsiteX109" fmla="*/ 2595594 w 3535394"/>
              <a:gd name="connsiteY109" fmla="*/ 5410200 h 5410200"/>
              <a:gd name="connsiteX110" fmla="*/ 2303494 w 3535394"/>
              <a:gd name="connsiteY110" fmla="*/ 5384800 h 5410200"/>
              <a:gd name="connsiteX111" fmla="*/ 2201894 w 3535394"/>
              <a:gd name="connsiteY111" fmla="*/ 5359400 h 5410200"/>
              <a:gd name="connsiteX112" fmla="*/ 2138394 w 3535394"/>
              <a:gd name="connsiteY112" fmla="*/ 5346700 h 5410200"/>
              <a:gd name="connsiteX113" fmla="*/ 2049494 w 3535394"/>
              <a:gd name="connsiteY113" fmla="*/ 5334000 h 5410200"/>
              <a:gd name="connsiteX114" fmla="*/ 1998694 w 3535394"/>
              <a:gd name="connsiteY114" fmla="*/ 5321300 h 5410200"/>
              <a:gd name="connsiteX115" fmla="*/ 1846294 w 3535394"/>
              <a:gd name="connsiteY115" fmla="*/ 5308600 h 5410200"/>
              <a:gd name="connsiteX116" fmla="*/ 1109694 w 3535394"/>
              <a:gd name="connsiteY116" fmla="*/ 5283200 h 5410200"/>
              <a:gd name="connsiteX117" fmla="*/ 995394 w 3535394"/>
              <a:gd name="connsiteY117" fmla="*/ 5270500 h 5410200"/>
              <a:gd name="connsiteX118" fmla="*/ 944594 w 3535394"/>
              <a:gd name="connsiteY118" fmla="*/ 5245100 h 5410200"/>
              <a:gd name="connsiteX119" fmla="*/ 779494 w 3535394"/>
              <a:gd name="connsiteY119" fmla="*/ 5194300 h 5410200"/>
              <a:gd name="connsiteX120" fmla="*/ 690594 w 3535394"/>
              <a:gd name="connsiteY120" fmla="*/ 514350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535394" h="5410200">
                <a:moveTo>
                  <a:pt x="690594" y="5143500"/>
                </a:moveTo>
                <a:lnTo>
                  <a:pt x="690594" y="5143500"/>
                </a:lnTo>
                <a:cubicBezTo>
                  <a:pt x="652494" y="5109633"/>
                  <a:pt x="613871" y="5076346"/>
                  <a:pt x="576294" y="5041900"/>
                </a:cubicBezTo>
                <a:cubicBezTo>
                  <a:pt x="563054" y="5029764"/>
                  <a:pt x="547713" y="5019030"/>
                  <a:pt x="538194" y="5003800"/>
                </a:cubicBezTo>
                <a:cubicBezTo>
                  <a:pt x="477166" y="4906155"/>
                  <a:pt x="551821" y="4966318"/>
                  <a:pt x="474694" y="4914900"/>
                </a:cubicBezTo>
                <a:cubicBezTo>
                  <a:pt x="470461" y="4897967"/>
                  <a:pt x="467514" y="4880659"/>
                  <a:pt x="461994" y="4864100"/>
                </a:cubicBezTo>
                <a:cubicBezTo>
                  <a:pt x="454785" y="4842473"/>
                  <a:pt x="441065" y="4822954"/>
                  <a:pt x="436594" y="4800600"/>
                </a:cubicBezTo>
                <a:cubicBezTo>
                  <a:pt x="428250" y="4758882"/>
                  <a:pt x="428127" y="4715933"/>
                  <a:pt x="423894" y="4673600"/>
                </a:cubicBezTo>
                <a:cubicBezTo>
                  <a:pt x="428127" y="4533900"/>
                  <a:pt x="429436" y="4394081"/>
                  <a:pt x="436594" y="4254500"/>
                </a:cubicBezTo>
                <a:cubicBezTo>
                  <a:pt x="438682" y="4213783"/>
                  <a:pt x="456114" y="4155957"/>
                  <a:pt x="461994" y="4114800"/>
                </a:cubicBezTo>
                <a:cubicBezTo>
                  <a:pt x="486373" y="3944146"/>
                  <a:pt x="460956" y="4055450"/>
                  <a:pt x="487394" y="3949700"/>
                </a:cubicBezTo>
                <a:cubicBezTo>
                  <a:pt x="485179" y="3881041"/>
                  <a:pt x="487968" y="3592930"/>
                  <a:pt x="461994" y="3454400"/>
                </a:cubicBezTo>
                <a:cubicBezTo>
                  <a:pt x="455561" y="3420089"/>
                  <a:pt x="450345" y="3384886"/>
                  <a:pt x="436594" y="3352800"/>
                </a:cubicBezTo>
                <a:lnTo>
                  <a:pt x="398494" y="3263900"/>
                </a:lnTo>
                <a:cubicBezTo>
                  <a:pt x="390027" y="3213100"/>
                  <a:pt x="389380" y="3160358"/>
                  <a:pt x="373094" y="3111500"/>
                </a:cubicBezTo>
                <a:cubicBezTo>
                  <a:pt x="368861" y="3098800"/>
                  <a:pt x="364072" y="3086272"/>
                  <a:pt x="360394" y="3073400"/>
                </a:cubicBezTo>
                <a:cubicBezTo>
                  <a:pt x="355599" y="3056617"/>
                  <a:pt x="354783" y="3038550"/>
                  <a:pt x="347694" y="3022600"/>
                </a:cubicBezTo>
                <a:cubicBezTo>
                  <a:pt x="337669" y="3000043"/>
                  <a:pt x="320633" y="2981178"/>
                  <a:pt x="309594" y="2959100"/>
                </a:cubicBezTo>
                <a:cubicBezTo>
                  <a:pt x="299444" y="2938800"/>
                  <a:pt x="289619" y="2889189"/>
                  <a:pt x="284194" y="2870200"/>
                </a:cubicBezTo>
                <a:cubicBezTo>
                  <a:pt x="280516" y="2857328"/>
                  <a:pt x="278920" y="2843239"/>
                  <a:pt x="271494" y="2832100"/>
                </a:cubicBezTo>
                <a:cubicBezTo>
                  <a:pt x="261531" y="2817156"/>
                  <a:pt x="246094" y="2806700"/>
                  <a:pt x="233394" y="2794000"/>
                </a:cubicBezTo>
                <a:cubicBezTo>
                  <a:pt x="229161" y="2781300"/>
                  <a:pt x="228120" y="2767039"/>
                  <a:pt x="220694" y="2755900"/>
                </a:cubicBezTo>
                <a:cubicBezTo>
                  <a:pt x="115626" y="2598299"/>
                  <a:pt x="240296" y="2825128"/>
                  <a:pt x="157194" y="2679700"/>
                </a:cubicBezTo>
                <a:cubicBezTo>
                  <a:pt x="117482" y="2610205"/>
                  <a:pt x="141087" y="2639433"/>
                  <a:pt x="106394" y="2552700"/>
                </a:cubicBezTo>
                <a:cubicBezTo>
                  <a:pt x="99363" y="2535122"/>
                  <a:pt x="89461" y="2518833"/>
                  <a:pt x="80994" y="2501900"/>
                </a:cubicBezTo>
                <a:cubicBezTo>
                  <a:pt x="56245" y="2378154"/>
                  <a:pt x="7579" y="2137100"/>
                  <a:pt x="4794" y="2082800"/>
                </a:cubicBezTo>
                <a:cubicBezTo>
                  <a:pt x="-6049" y="1871369"/>
                  <a:pt x="2928" y="1659007"/>
                  <a:pt x="17494" y="1447800"/>
                </a:cubicBezTo>
                <a:cubicBezTo>
                  <a:pt x="19983" y="1411716"/>
                  <a:pt x="44156" y="1380514"/>
                  <a:pt x="55594" y="1346200"/>
                </a:cubicBezTo>
                <a:cubicBezTo>
                  <a:pt x="65340" y="1316962"/>
                  <a:pt x="68241" y="1285357"/>
                  <a:pt x="80994" y="1257300"/>
                </a:cubicBezTo>
                <a:cubicBezTo>
                  <a:pt x="89753" y="1238031"/>
                  <a:pt x="107730" y="1224358"/>
                  <a:pt x="119094" y="1206500"/>
                </a:cubicBezTo>
                <a:cubicBezTo>
                  <a:pt x="137418" y="1177706"/>
                  <a:pt x="149911" y="1145269"/>
                  <a:pt x="169894" y="1117600"/>
                </a:cubicBezTo>
                <a:cubicBezTo>
                  <a:pt x="205121" y="1068824"/>
                  <a:pt x="250819" y="1027962"/>
                  <a:pt x="284194" y="977900"/>
                </a:cubicBezTo>
                <a:cubicBezTo>
                  <a:pt x="300241" y="953829"/>
                  <a:pt x="348916" y="877765"/>
                  <a:pt x="373094" y="850900"/>
                </a:cubicBezTo>
                <a:cubicBezTo>
                  <a:pt x="445752" y="770169"/>
                  <a:pt x="498687" y="733774"/>
                  <a:pt x="588994" y="660400"/>
                </a:cubicBezTo>
                <a:cubicBezTo>
                  <a:pt x="610032" y="643307"/>
                  <a:pt x="629250" y="623546"/>
                  <a:pt x="652494" y="609600"/>
                </a:cubicBezTo>
                <a:cubicBezTo>
                  <a:pt x="694827" y="584200"/>
                  <a:pt x="740525" y="563709"/>
                  <a:pt x="779494" y="533400"/>
                </a:cubicBezTo>
                <a:cubicBezTo>
                  <a:pt x="817594" y="503767"/>
                  <a:pt x="848979" y="462426"/>
                  <a:pt x="893794" y="444500"/>
                </a:cubicBezTo>
                <a:lnTo>
                  <a:pt x="1020794" y="393700"/>
                </a:lnTo>
                <a:cubicBezTo>
                  <a:pt x="1040217" y="385931"/>
                  <a:pt x="1095849" y="362236"/>
                  <a:pt x="1122394" y="355600"/>
                </a:cubicBezTo>
                <a:cubicBezTo>
                  <a:pt x="1143335" y="350365"/>
                  <a:pt x="1165219" y="349103"/>
                  <a:pt x="1185894" y="342900"/>
                </a:cubicBezTo>
                <a:cubicBezTo>
                  <a:pt x="1295084" y="310143"/>
                  <a:pt x="1205190" y="327269"/>
                  <a:pt x="1312894" y="279400"/>
                </a:cubicBezTo>
                <a:cubicBezTo>
                  <a:pt x="1328844" y="272311"/>
                  <a:pt x="1346687" y="270625"/>
                  <a:pt x="1363694" y="266700"/>
                </a:cubicBezTo>
                <a:cubicBezTo>
                  <a:pt x="1401724" y="257924"/>
                  <a:pt x="1440130" y="250766"/>
                  <a:pt x="1477994" y="241300"/>
                </a:cubicBezTo>
                <a:cubicBezTo>
                  <a:pt x="1490981" y="238053"/>
                  <a:pt x="1503222" y="232278"/>
                  <a:pt x="1516094" y="228600"/>
                </a:cubicBezTo>
                <a:cubicBezTo>
                  <a:pt x="1532877" y="223805"/>
                  <a:pt x="1550055" y="220493"/>
                  <a:pt x="1566894" y="215900"/>
                </a:cubicBezTo>
                <a:cubicBezTo>
                  <a:pt x="1596627" y="207791"/>
                  <a:pt x="1625895" y="197975"/>
                  <a:pt x="1655794" y="190500"/>
                </a:cubicBezTo>
                <a:cubicBezTo>
                  <a:pt x="1676735" y="185265"/>
                  <a:pt x="1698353" y="183035"/>
                  <a:pt x="1719294" y="177800"/>
                </a:cubicBezTo>
                <a:cubicBezTo>
                  <a:pt x="1907275" y="130805"/>
                  <a:pt x="1723114" y="169416"/>
                  <a:pt x="1871694" y="139700"/>
                </a:cubicBezTo>
                <a:cubicBezTo>
                  <a:pt x="1884394" y="131233"/>
                  <a:pt x="1894986" y="118002"/>
                  <a:pt x="1909794" y="114300"/>
                </a:cubicBezTo>
                <a:cubicBezTo>
                  <a:pt x="1946984" y="105003"/>
                  <a:pt x="1986022" y="106079"/>
                  <a:pt x="2024094" y="101600"/>
                </a:cubicBezTo>
                <a:lnTo>
                  <a:pt x="2125694" y="88900"/>
                </a:lnTo>
                <a:cubicBezTo>
                  <a:pt x="2203948" y="36730"/>
                  <a:pt x="2117440" y="87418"/>
                  <a:pt x="2227294" y="50800"/>
                </a:cubicBezTo>
                <a:cubicBezTo>
                  <a:pt x="2245255" y="44813"/>
                  <a:pt x="2260367" y="32047"/>
                  <a:pt x="2278094" y="25400"/>
                </a:cubicBezTo>
                <a:cubicBezTo>
                  <a:pt x="2308407" y="14033"/>
                  <a:pt x="2378757" y="4390"/>
                  <a:pt x="2405094" y="0"/>
                </a:cubicBezTo>
                <a:cubicBezTo>
                  <a:pt x="2485527" y="4233"/>
                  <a:pt x="2566526" y="2282"/>
                  <a:pt x="2646394" y="12700"/>
                </a:cubicBezTo>
                <a:cubicBezTo>
                  <a:pt x="2665167" y="15149"/>
                  <a:pt x="2678827" y="33508"/>
                  <a:pt x="2697194" y="38100"/>
                </a:cubicBezTo>
                <a:cubicBezTo>
                  <a:pt x="3006198" y="115351"/>
                  <a:pt x="2647700" y="4974"/>
                  <a:pt x="2862294" y="63500"/>
                </a:cubicBezTo>
                <a:cubicBezTo>
                  <a:pt x="3039537" y="111839"/>
                  <a:pt x="2847286" y="70658"/>
                  <a:pt x="3001994" y="101600"/>
                </a:cubicBezTo>
                <a:cubicBezTo>
                  <a:pt x="3110977" y="156091"/>
                  <a:pt x="3006391" y="93297"/>
                  <a:pt x="3078194" y="165100"/>
                </a:cubicBezTo>
                <a:cubicBezTo>
                  <a:pt x="3088987" y="175893"/>
                  <a:pt x="3104705" y="180567"/>
                  <a:pt x="3116294" y="190500"/>
                </a:cubicBezTo>
                <a:cubicBezTo>
                  <a:pt x="3134476" y="206085"/>
                  <a:pt x="3151509" y="223118"/>
                  <a:pt x="3167094" y="241300"/>
                </a:cubicBezTo>
                <a:cubicBezTo>
                  <a:pt x="3210770" y="292255"/>
                  <a:pt x="3178151" y="263414"/>
                  <a:pt x="3205194" y="317500"/>
                </a:cubicBezTo>
                <a:cubicBezTo>
                  <a:pt x="3216233" y="339578"/>
                  <a:pt x="3230594" y="359833"/>
                  <a:pt x="3243294" y="381000"/>
                </a:cubicBezTo>
                <a:cubicBezTo>
                  <a:pt x="3247527" y="406400"/>
                  <a:pt x="3250944" y="431950"/>
                  <a:pt x="3255994" y="457200"/>
                </a:cubicBezTo>
                <a:cubicBezTo>
                  <a:pt x="3259417" y="474316"/>
                  <a:pt x="3264908" y="490961"/>
                  <a:pt x="3268694" y="508000"/>
                </a:cubicBezTo>
                <a:cubicBezTo>
                  <a:pt x="3273377" y="529072"/>
                  <a:pt x="3277161" y="550333"/>
                  <a:pt x="3281394" y="571500"/>
                </a:cubicBezTo>
                <a:cubicBezTo>
                  <a:pt x="3285627" y="702733"/>
                  <a:pt x="3289323" y="833985"/>
                  <a:pt x="3294094" y="965200"/>
                </a:cubicBezTo>
                <a:cubicBezTo>
                  <a:pt x="3296098" y="1020303"/>
                  <a:pt x="3304775" y="1319368"/>
                  <a:pt x="3319494" y="1422400"/>
                </a:cubicBezTo>
                <a:cubicBezTo>
                  <a:pt x="3325014" y="1461037"/>
                  <a:pt x="3338478" y="1498202"/>
                  <a:pt x="3344894" y="1536700"/>
                </a:cubicBezTo>
                <a:cubicBezTo>
                  <a:pt x="3355426" y="1599890"/>
                  <a:pt x="3358307" y="1664269"/>
                  <a:pt x="3370294" y="1727200"/>
                </a:cubicBezTo>
                <a:cubicBezTo>
                  <a:pt x="3375304" y="1753501"/>
                  <a:pt x="3388649" y="1777569"/>
                  <a:pt x="3395694" y="1803400"/>
                </a:cubicBezTo>
                <a:cubicBezTo>
                  <a:pt x="3404250" y="1834771"/>
                  <a:pt x="3415814" y="1914057"/>
                  <a:pt x="3421094" y="1943100"/>
                </a:cubicBezTo>
                <a:cubicBezTo>
                  <a:pt x="3424955" y="1964338"/>
                  <a:pt x="3429561" y="1985433"/>
                  <a:pt x="3433794" y="2006600"/>
                </a:cubicBezTo>
                <a:cubicBezTo>
                  <a:pt x="3425538" y="2196484"/>
                  <a:pt x="3443799" y="2225581"/>
                  <a:pt x="3408394" y="2349500"/>
                </a:cubicBezTo>
                <a:cubicBezTo>
                  <a:pt x="3404716" y="2362372"/>
                  <a:pt x="3402041" y="2375813"/>
                  <a:pt x="3395694" y="2387600"/>
                </a:cubicBezTo>
                <a:cubicBezTo>
                  <a:pt x="3372288" y="2431068"/>
                  <a:pt x="3344894" y="2472267"/>
                  <a:pt x="3319494" y="2514600"/>
                </a:cubicBezTo>
                <a:cubicBezTo>
                  <a:pt x="3270504" y="2596250"/>
                  <a:pt x="3301141" y="2563289"/>
                  <a:pt x="3230594" y="2616200"/>
                </a:cubicBezTo>
                <a:cubicBezTo>
                  <a:pt x="3217894" y="2637367"/>
                  <a:pt x="3208558" y="2660958"/>
                  <a:pt x="3192494" y="2679700"/>
                </a:cubicBezTo>
                <a:cubicBezTo>
                  <a:pt x="3182561" y="2691289"/>
                  <a:pt x="3161703" y="2691700"/>
                  <a:pt x="3154394" y="2705100"/>
                </a:cubicBezTo>
                <a:cubicBezTo>
                  <a:pt x="3135163" y="2740357"/>
                  <a:pt x="3128994" y="2781300"/>
                  <a:pt x="3116294" y="2819400"/>
                </a:cubicBezTo>
                <a:lnTo>
                  <a:pt x="3103594" y="2857500"/>
                </a:lnTo>
                <a:cubicBezTo>
                  <a:pt x="3107827" y="2942167"/>
                  <a:pt x="3109792" y="3026977"/>
                  <a:pt x="3116294" y="3111500"/>
                </a:cubicBezTo>
                <a:cubicBezTo>
                  <a:pt x="3118269" y="3137175"/>
                  <a:pt x="3118536" y="3164169"/>
                  <a:pt x="3128994" y="3187700"/>
                </a:cubicBezTo>
                <a:cubicBezTo>
                  <a:pt x="3136288" y="3204113"/>
                  <a:pt x="3154394" y="3213100"/>
                  <a:pt x="3167094" y="3225800"/>
                </a:cubicBezTo>
                <a:cubicBezTo>
                  <a:pt x="3171327" y="3242733"/>
                  <a:pt x="3170999" y="3261523"/>
                  <a:pt x="3179794" y="3276600"/>
                </a:cubicBezTo>
                <a:cubicBezTo>
                  <a:pt x="3274905" y="3439648"/>
                  <a:pt x="3301394" y="3472600"/>
                  <a:pt x="3382994" y="3581400"/>
                </a:cubicBezTo>
                <a:cubicBezTo>
                  <a:pt x="3399927" y="3627967"/>
                  <a:pt x="3413933" y="3675704"/>
                  <a:pt x="3433794" y="3721100"/>
                </a:cubicBezTo>
                <a:cubicBezTo>
                  <a:pt x="3443688" y="3743715"/>
                  <a:pt x="3461680" y="3762128"/>
                  <a:pt x="3471894" y="3784600"/>
                </a:cubicBezTo>
                <a:cubicBezTo>
                  <a:pt x="3482973" y="3808974"/>
                  <a:pt x="3488144" y="3835638"/>
                  <a:pt x="3497294" y="3860800"/>
                </a:cubicBezTo>
                <a:cubicBezTo>
                  <a:pt x="3534424" y="3962907"/>
                  <a:pt x="3514707" y="3884367"/>
                  <a:pt x="3535394" y="3987800"/>
                </a:cubicBezTo>
                <a:cubicBezTo>
                  <a:pt x="3528614" y="4089495"/>
                  <a:pt x="3523147" y="4315509"/>
                  <a:pt x="3497294" y="4457700"/>
                </a:cubicBezTo>
                <a:cubicBezTo>
                  <a:pt x="3494172" y="4474873"/>
                  <a:pt x="3491683" y="4492550"/>
                  <a:pt x="3484594" y="4508500"/>
                </a:cubicBezTo>
                <a:cubicBezTo>
                  <a:pt x="3474569" y="4531057"/>
                  <a:pt x="3459194" y="4550833"/>
                  <a:pt x="3446494" y="4572000"/>
                </a:cubicBezTo>
                <a:cubicBezTo>
                  <a:pt x="3425214" y="4657122"/>
                  <a:pt x="3444262" y="4590653"/>
                  <a:pt x="3408394" y="4686300"/>
                </a:cubicBezTo>
                <a:cubicBezTo>
                  <a:pt x="3388965" y="4738111"/>
                  <a:pt x="3402731" y="4718436"/>
                  <a:pt x="3370294" y="4775200"/>
                </a:cubicBezTo>
                <a:cubicBezTo>
                  <a:pt x="3362721" y="4788452"/>
                  <a:pt x="3352984" y="4800357"/>
                  <a:pt x="3344894" y="4813300"/>
                </a:cubicBezTo>
                <a:cubicBezTo>
                  <a:pt x="3331811" y="4834232"/>
                  <a:pt x="3319494" y="4855633"/>
                  <a:pt x="3306794" y="4876800"/>
                </a:cubicBezTo>
                <a:cubicBezTo>
                  <a:pt x="3277692" y="4993208"/>
                  <a:pt x="3310440" y="4959036"/>
                  <a:pt x="3243294" y="5003800"/>
                </a:cubicBezTo>
                <a:cubicBezTo>
                  <a:pt x="3239061" y="5024967"/>
                  <a:pt x="3235277" y="5046228"/>
                  <a:pt x="3230594" y="5067300"/>
                </a:cubicBezTo>
                <a:cubicBezTo>
                  <a:pt x="3226808" y="5084339"/>
                  <a:pt x="3229253" y="5104848"/>
                  <a:pt x="3217894" y="5118100"/>
                </a:cubicBezTo>
                <a:cubicBezTo>
                  <a:pt x="3201830" y="5136842"/>
                  <a:pt x="3175561" y="5143500"/>
                  <a:pt x="3154394" y="5156200"/>
                </a:cubicBezTo>
                <a:cubicBezTo>
                  <a:pt x="3128612" y="5194873"/>
                  <a:pt x="3125452" y="5208771"/>
                  <a:pt x="3078194" y="5232400"/>
                </a:cubicBezTo>
                <a:cubicBezTo>
                  <a:pt x="3062582" y="5240206"/>
                  <a:pt x="3043737" y="5238971"/>
                  <a:pt x="3027394" y="5245100"/>
                </a:cubicBezTo>
                <a:cubicBezTo>
                  <a:pt x="3009667" y="5251747"/>
                  <a:pt x="2994321" y="5263853"/>
                  <a:pt x="2976594" y="5270500"/>
                </a:cubicBezTo>
                <a:cubicBezTo>
                  <a:pt x="2960251" y="5276629"/>
                  <a:pt x="2942137" y="5277071"/>
                  <a:pt x="2925794" y="5283200"/>
                </a:cubicBezTo>
                <a:cubicBezTo>
                  <a:pt x="2908067" y="5289847"/>
                  <a:pt x="2891048" y="5298566"/>
                  <a:pt x="2874994" y="5308600"/>
                </a:cubicBezTo>
                <a:cubicBezTo>
                  <a:pt x="2857045" y="5319818"/>
                  <a:pt x="2843732" y="5338559"/>
                  <a:pt x="2824194" y="5346700"/>
                </a:cubicBezTo>
                <a:cubicBezTo>
                  <a:pt x="2791970" y="5360127"/>
                  <a:pt x="2755712" y="5361061"/>
                  <a:pt x="2722594" y="5372100"/>
                </a:cubicBezTo>
                <a:cubicBezTo>
                  <a:pt x="2631243" y="5402550"/>
                  <a:pt x="2745322" y="5365606"/>
                  <a:pt x="2633694" y="5397500"/>
                </a:cubicBezTo>
                <a:cubicBezTo>
                  <a:pt x="2620822" y="5401178"/>
                  <a:pt x="2608294" y="5405967"/>
                  <a:pt x="2595594" y="5410200"/>
                </a:cubicBezTo>
                <a:cubicBezTo>
                  <a:pt x="2443402" y="5400688"/>
                  <a:pt x="2423901" y="5404868"/>
                  <a:pt x="2303494" y="5384800"/>
                </a:cubicBezTo>
                <a:cubicBezTo>
                  <a:pt x="2163063" y="5361395"/>
                  <a:pt x="2300041" y="5383937"/>
                  <a:pt x="2201894" y="5359400"/>
                </a:cubicBezTo>
                <a:cubicBezTo>
                  <a:pt x="2180953" y="5354165"/>
                  <a:pt x="2159686" y="5350249"/>
                  <a:pt x="2138394" y="5346700"/>
                </a:cubicBezTo>
                <a:cubicBezTo>
                  <a:pt x="2108867" y="5341779"/>
                  <a:pt x="2078945" y="5339355"/>
                  <a:pt x="2049494" y="5334000"/>
                </a:cubicBezTo>
                <a:cubicBezTo>
                  <a:pt x="2032321" y="5330878"/>
                  <a:pt x="2016014" y="5323465"/>
                  <a:pt x="1998694" y="5321300"/>
                </a:cubicBezTo>
                <a:cubicBezTo>
                  <a:pt x="1948112" y="5314977"/>
                  <a:pt x="1897094" y="5312833"/>
                  <a:pt x="1846294" y="5308600"/>
                </a:cubicBezTo>
                <a:cubicBezTo>
                  <a:pt x="1585502" y="5221669"/>
                  <a:pt x="1852375" y="5306409"/>
                  <a:pt x="1109694" y="5283200"/>
                </a:cubicBezTo>
                <a:cubicBezTo>
                  <a:pt x="1071378" y="5282003"/>
                  <a:pt x="1033494" y="5274733"/>
                  <a:pt x="995394" y="5270500"/>
                </a:cubicBezTo>
                <a:cubicBezTo>
                  <a:pt x="978461" y="5262033"/>
                  <a:pt x="962264" y="5251896"/>
                  <a:pt x="944594" y="5245100"/>
                </a:cubicBezTo>
                <a:cubicBezTo>
                  <a:pt x="771002" y="5178334"/>
                  <a:pt x="887828" y="5226800"/>
                  <a:pt x="779494" y="5194300"/>
                </a:cubicBezTo>
                <a:cubicBezTo>
                  <a:pt x="699278" y="5170235"/>
                  <a:pt x="705411" y="5151967"/>
                  <a:pt x="690594" y="5143500"/>
                </a:cubicBezTo>
                <a:close/>
              </a:path>
            </a:pathLst>
          </a:custGeom>
          <a:solidFill>
            <a:srgbClr val="DDB044">
              <a:alpha val="20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56FC6312-778C-4606-A57D-E659C550A559}"/>
              </a:ext>
            </a:extLst>
          </p:cNvPr>
          <p:cNvCxnSpPr>
            <a:cxnSpLocks/>
          </p:cNvCxnSpPr>
          <p:nvPr/>
        </p:nvCxnSpPr>
        <p:spPr>
          <a:xfrm>
            <a:off x="5086350" y="0"/>
            <a:ext cx="0" cy="6772275"/>
          </a:xfrm>
          <a:prstGeom prst="line">
            <a:avLst/>
          </a:prstGeom>
          <a:ln w="19050">
            <a:solidFill>
              <a:srgbClr val="8A2A2A"/>
            </a:solidFill>
            <a:prstDash val="sysDash"/>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FCEBB876-0A1A-44BF-BB8B-AD3EC9BECA82}"/>
              </a:ext>
            </a:extLst>
          </p:cNvPr>
          <p:cNvCxnSpPr>
            <a:cxnSpLocks/>
          </p:cNvCxnSpPr>
          <p:nvPr/>
        </p:nvCxnSpPr>
        <p:spPr>
          <a:xfrm>
            <a:off x="857250" y="190500"/>
            <a:ext cx="95916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CB8B43C-5277-4194-80C3-10ED271A7C9E}"/>
              </a:ext>
            </a:extLst>
          </p:cNvPr>
          <p:cNvSpPr txBox="1"/>
          <p:nvPr/>
        </p:nvSpPr>
        <p:spPr>
          <a:xfrm>
            <a:off x="10439400" y="9322"/>
            <a:ext cx="1495425" cy="380286"/>
          </a:xfrm>
          <a:prstGeom prst="rect">
            <a:avLst/>
          </a:prstGeom>
          <a:noFill/>
        </p:spPr>
        <p:txBody>
          <a:bodyPr wrap="square" rtlCol="0">
            <a:spAutoFit/>
          </a:bodyPr>
          <a:lstStyle/>
          <a:p>
            <a:r>
              <a:rPr lang="en-US" altLang="ko-KR" dirty="0"/>
              <a:t>Time</a:t>
            </a:r>
            <a:endParaRPr lang="ko-KR" altLang="en-US" dirty="0"/>
          </a:p>
        </p:txBody>
      </p:sp>
      <p:sp>
        <p:nvSpPr>
          <p:cNvPr id="7" name="TextBox 6">
            <a:extLst>
              <a:ext uri="{FF2B5EF4-FFF2-40B4-BE49-F238E27FC236}">
                <a16:creationId xmlns:a16="http://schemas.microsoft.com/office/drawing/2014/main" id="{045D23A8-1D7A-4E8E-855B-7AF920FD8493}"/>
              </a:ext>
            </a:extLst>
          </p:cNvPr>
          <p:cNvSpPr txBox="1"/>
          <p:nvPr/>
        </p:nvSpPr>
        <p:spPr>
          <a:xfrm>
            <a:off x="5031857" y="146477"/>
            <a:ext cx="2626243" cy="369332"/>
          </a:xfrm>
          <a:prstGeom prst="rect">
            <a:avLst/>
          </a:prstGeom>
          <a:noFill/>
        </p:spPr>
        <p:txBody>
          <a:bodyPr wrap="square" rtlCol="0">
            <a:spAutoFit/>
          </a:bodyPr>
          <a:lstStyle/>
          <a:p>
            <a:r>
              <a:rPr lang="en-US" altLang="ko-KR" b="1" dirty="0">
                <a:solidFill>
                  <a:srgbClr val="8A2A2A"/>
                </a:solidFill>
              </a:rPr>
              <a:t>~ Focal outbreak</a:t>
            </a:r>
            <a:endParaRPr lang="ko-KR" altLang="en-US" b="1" dirty="0">
              <a:solidFill>
                <a:srgbClr val="8A2A2A"/>
              </a:solidFill>
            </a:endParaRPr>
          </a:p>
        </p:txBody>
      </p:sp>
      <p:pic>
        <p:nvPicPr>
          <p:cNvPr id="8" name="그림 7">
            <a:extLst>
              <a:ext uri="{FF2B5EF4-FFF2-40B4-BE49-F238E27FC236}">
                <a16:creationId xmlns:a16="http://schemas.microsoft.com/office/drawing/2014/main" id="{7AF77802-AD88-44EE-9E52-23196B72091B}"/>
              </a:ext>
            </a:extLst>
          </p:cNvPr>
          <p:cNvPicPr>
            <a:picLocks noChangeAspect="1"/>
          </p:cNvPicPr>
          <p:nvPr/>
        </p:nvPicPr>
        <p:blipFill rotWithShape="1">
          <a:blip r:embed="rId2"/>
          <a:srcRect t="7507"/>
          <a:stretch/>
        </p:blipFill>
        <p:spPr>
          <a:xfrm>
            <a:off x="4467225" y="374184"/>
            <a:ext cx="4737690" cy="4385762"/>
          </a:xfrm>
          <a:prstGeom prst="rect">
            <a:avLst/>
          </a:prstGeom>
        </p:spPr>
      </p:pic>
      <p:pic>
        <p:nvPicPr>
          <p:cNvPr id="9" name="그림 8">
            <a:extLst>
              <a:ext uri="{FF2B5EF4-FFF2-40B4-BE49-F238E27FC236}">
                <a16:creationId xmlns:a16="http://schemas.microsoft.com/office/drawing/2014/main" id="{93A157FF-18AC-4E61-843C-4F4B1B8C5613}"/>
              </a:ext>
            </a:extLst>
          </p:cNvPr>
          <p:cNvPicPr>
            <a:picLocks noChangeAspect="1"/>
          </p:cNvPicPr>
          <p:nvPr/>
        </p:nvPicPr>
        <p:blipFill>
          <a:blip r:embed="rId3"/>
          <a:stretch>
            <a:fillRect/>
          </a:stretch>
        </p:blipFill>
        <p:spPr>
          <a:xfrm>
            <a:off x="1830170" y="234525"/>
            <a:ext cx="2932330" cy="5240228"/>
          </a:xfrm>
          <a:prstGeom prst="rect">
            <a:avLst/>
          </a:prstGeom>
        </p:spPr>
      </p:pic>
      <p:sp>
        <p:nvSpPr>
          <p:cNvPr id="36" name="타원 35">
            <a:extLst>
              <a:ext uri="{FF2B5EF4-FFF2-40B4-BE49-F238E27FC236}">
                <a16:creationId xmlns:a16="http://schemas.microsoft.com/office/drawing/2014/main" id="{D2CED0BD-F5AD-4F24-92EE-B681F38906CC}"/>
              </a:ext>
            </a:extLst>
          </p:cNvPr>
          <p:cNvSpPr/>
          <p:nvPr/>
        </p:nvSpPr>
        <p:spPr>
          <a:xfrm>
            <a:off x="9772650" y="790575"/>
            <a:ext cx="1209675" cy="120967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BCA76DA5-51D0-434D-9ABB-B90E7B1C7A03}"/>
              </a:ext>
            </a:extLst>
          </p:cNvPr>
          <p:cNvSpPr txBox="1"/>
          <p:nvPr/>
        </p:nvSpPr>
        <p:spPr>
          <a:xfrm>
            <a:off x="9677400" y="952500"/>
            <a:ext cx="1400175" cy="830997"/>
          </a:xfrm>
          <a:prstGeom prst="rect">
            <a:avLst/>
          </a:prstGeom>
          <a:noFill/>
        </p:spPr>
        <p:txBody>
          <a:bodyPr wrap="square" rtlCol="0">
            <a:spAutoFit/>
          </a:bodyPr>
          <a:lstStyle/>
          <a:p>
            <a:pPr algn="ctr"/>
            <a:r>
              <a:rPr lang="en-US" altLang="ko-KR" sz="1600" u="sng" dirty="0"/>
              <a:t>Sequenced</a:t>
            </a:r>
            <a:r>
              <a:rPr lang="en-US" altLang="ko-KR" sz="1600" dirty="0"/>
              <a:t> population of pathogen</a:t>
            </a:r>
            <a:endParaRPr lang="ko-KR" altLang="en-US" sz="1600" dirty="0"/>
          </a:p>
        </p:txBody>
      </p:sp>
      <p:sp>
        <p:nvSpPr>
          <p:cNvPr id="39" name="타원 38">
            <a:extLst>
              <a:ext uri="{FF2B5EF4-FFF2-40B4-BE49-F238E27FC236}">
                <a16:creationId xmlns:a16="http://schemas.microsoft.com/office/drawing/2014/main" id="{1EB5C95C-2343-45AF-BD11-AC9B2F3D8B5F}"/>
              </a:ext>
            </a:extLst>
          </p:cNvPr>
          <p:cNvSpPr/>
          <p:nvPr/>
        </p:nvSpPr>
        <p:spPr>
          <a:xfrm>
            <a:off x="9906000" y="1905000"/>
            <a:ext cx="209550" cy="209550"/>
          </a:xfrm>
          <a:prstGeom prst="ellipse">
            <a:avLst/>
          </a:prstGeom>
          <a:solidFill>
            <a:srgbClr val="8F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61A6FBAC-03BC-4A8D-9BC4-CA387C96F69D}"/>
              </a:ext>
            </a:extLst>
          </p:cNvPr>
          <p:cNvSpPr/>
          <p:nvPr/>
        </p:nvSpPr>
        <p:spPr>
          <a:xfrm>
            <a:off x="9906000" y="2201175"/>
            <a:ext cx="209550" cy="209550"/>
          </a:xfrm>
          <a:prstGeom prst="ellipse">
            <a:avLst/>
          </a:prstGeom>
          <a:solidFill>
            <a:srgbClr val="DDB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C94C024F-CE6C-4713-BE6F-B0029AA985A7}"/>
              </a:ext>
            </a:extLst>
          </p:cNvPr>
          <p:cNvSpPr/>
          <p:nvPr/>
        </p:nvSpPr>
        <p:spPr>
          <a:xfrm>
            <a:off x="9906000" y="2497350"/>
            <a:ext cx="209550" cy="209550"/>
          </a:xfrm>
          <a:prstGeom prst="ellipse">
            <a:avLst/>
          </a:prstGeom>
          <a:solidFill>
            <a:srgbClr val="7C9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1DDDB6B9-BBA3-4D7A-9890-70C427A06204}"/>
              </a:ext>
            </a:extLst>
          </p:cNvPr>
          <p:cNvSpPr txBox="1"/>
          <p:nvPr/>
        </p:nvSpPr>
        <p:spPr>
          <a:xfrm>
            <a:off x="10039350" y="1833302"/>
            <a:ext cx="1962150" cy="338554"/>
          </a:xfrm>
          <a:prstGeom prst="rect">
            <a:avLst/>
          </a:prstGeom>
          <a:noFill/>
        </p:spPr>
        <p:txBody>
          <a:bodyPr wrap="square" rtlCol="0">
            <a:spAutoFit/>
          </a:bodyPr>
          <a:lstStyle/>
          <a:p>
            <a:r>
              <a:rPr lang="en-US" altLang="ko-KR" sz="1600" dirty="0">
                <a:solidFill>
                  <a:srgbClr val="8F3030"/>
                </a:solidFill>
              </a:rPr>
              <a:t>Of focal outbreak</a:t>
            </a:r>
            <a:endParaRPr lang="ko-KR" altLang="en-US" sz="1600" dirty="0">
              <a:solidFill>
                <a:srgbClr val="8F3030"/>
              </a:solidFill>
            </a:endParaRPr>
          </a:p>
        </p:txBody>
      </p:sp>
      <p:sp>
        <p:nvSpPr>
          <p:cNvPr id="43" name="TextBox 42">
            <a:extLst>
              <a:ext uri="{FF2B5EF4-FFF2-40B4-BE49-F238E27FC236}">
                <a16:creationId xmlns:a16="http://schemas.microsoft.com/office/drawing/2014/main" id="{BBE01C07-B302-4CEF-B642-275629F8A467}"/>
              </a:ext>
            </a:extLst>
          </p:cNvPr>
          <p:cNvSpPr txBox="1"/>
          <p:nvPr/>
        </p:nvSpPr>
        <p:spPr>
          <a:xfrm>
            <a:off x="10039350" y="2132286"/>
            <a:ext cx="1962150" cy="338554"/>
          </a:xfrm>
          <a:prstGeom prst="rect">
            <a:avLst/>
          </a:prstGeom>
          <a:noFill/>
        </p:spPr>
        <p:txBody>
          <a:bodyPr wrap="square" rtlCol="0">
            <a:spAutoFit/>
          </a:bodyPr>
          <a:lstStyle/>
          <a:p>
            <a:r>
              <a:rPr lang="en-US" altLang="ko-KR" sz="1600" dirty="0">
                <a:solidFill>
                  <a:srgbClr val="DDB044"/>
                </a:solidFill>
              </a:rPr>
              <a:t>Of previous outbreak</a:t>
            </a:r>
            <a:endParaRPr lang="ko-KR" altLang="en-US" sz="1600" dirty="0">
              <a:solidFill>
                <a:srgbClr val="DDB044"/>
              </a:solidFill>
            </a:endParaRPr>
          </a:p>
        </p:txBody>
      </p:sp>
      <p:sp>
        <p:nvSpPr>
          <p:cNvPr id="44" name="TextBox 43">
            <a:extLst>
              <a:ext uri="{FF2B5EF4-FFF2-40B4-BE49-F238E27FC236}">
                <a16:creationId xmlns:a16="http://schemas.microsoft.com/office/drawing/2014/main" id="{D13E197F-34BC-4956-8BDA-CD834B394A7E}"/>
              </a:ext>
            </a:extLst>
          </p:cNvPr>
          <p:cNvSpPr txBox="1"/>
          <p:nvPr/>
        </p:nvSpPr>
        <p:spPr>
          <a:xfrm>
            <a:off x="10039350" y="2431270"/>
            <a:ext cx="1895475" cy="338554"/>
          </a:xfrm>
          <a:prstGeom prst="rect">
            <a:avLst/>
          </a:prstGeom>
          <a:noFill/>
        </p:spPr>
        <p:txBody>
          <a:bodyPr wrap="square" rtlCol="0">
            <a:spAutoFit/>
          </a:bodyPr>
          <a:lstStyle/>
          <a:p>
            <a:r>
              <a:rPr lang="en-US" altLang="ko-KR" sz="1600" dirty="0">
                <a:solidFill>
                  <a:srgbClr val="7C9F64"/>
                </a:solidFill>
              </a:rPr>
              <a:t>Surveillance data</a:t>
            </a:r>
            <a:endParaRPr lang="ko-KR" altLang="en-US" sz="1600" dirty="0">
              <a:solidFill>
                <a:srgbClr val="7C9F64"/>
              </a:solidFill>
            </a:endParaRPr>
          </a:p>
        </p:txBody>
      </p:sp>
      <p:sp>
        <p:nvSpPr>
          <p:cNvPr id="45" name="직사각형 44">
            <a:extLst>
              <a:ext uri="{FF2B5EF4-FFF2-40B4-BE49-F238E27FC236}">
                <a16:creationId xmlns:a16="http://schemas.microsoft.com/office/drawing/2014/main" id="{E39B1C24-0B97-4D0D-AF43-0671DAFD11C6}"/>
              </a:ext>
            </a:extLst>
          </p:cNvPr>
          <p:cNvSpPr/>
          <p:nvPr/>
        </p:nvSpPr>
        <p:spPr>
          <a:xfrm>
            <a:off x="9601201" y="714915"/>
            <a:ext cx="2400299" cy="22092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9AA7FBA4-BCC0-4525-A9D2-2812F259BB7F}"/>
              </a:ext>
            </a:extLst>
          </p:cNvPr>
          <p:cNvSpPr txBox="1"/>
          <p:nvPr/>
        </p:nvSpPr>
        <p:spPr>
          <a:xfrm>
            <a:off x="3854157" y="5460314"/>
            <a:ext cx="7956843" cy="584775"/>
          </a:xfrm>
          <a:prstGeom prst="rect">
            <a:avLst/>
          </a:prstGeom>
          <a:solidFill>
            <a:srgbClr val="8A2A2A"/>
          </a:solidFill>
        </p:spPr>
        <p:txBody>
          <a:bodyPr wrap="square" rtlCol="0">
            <a:spAutoFit/>
          </a:bodyPr>
          <a:lstStyle/>
          <a:p>
            <a:r>
              <a:rPr lang="en-US" altLang="ko-KR" sz="1600" b="1" dirty="0">
                <a:solidFill>
                  <a:schemeClr val="bg1"/>
                </a:solidFill>
                <a:latin typeface="Arial" panose="020B0604020202020204" pitchFamily="34" charset="0"/>
                <a:cs typeface="Arial" panose="020B0604020202020204" pitchFamily="34" charset="0"/>
              </a:rPr>
              <a:t>The surveillance range for the genes, plasmids, mobile genetic elements required to fully understand the origin and spread of AMR could be broad (!)</a:t>
            </a:r>
            <a:endParaRPr lang="ko-KR" altLang="en-US" sz="1600" b="1" dirty="0">
              <a:solidFill>
                <a:schemeClr val="bg1"/>
              </a:solidFill>
              <a:latin typeface="Arial" panose="020B0604020202020204" pitchFamily="34" charset="0"/>
              <a:cs typeface="Arial" panose="020B0604020202020204" pitchFamily="34" charset="0"/>
            </a:endParaRPr>
          </a:p>
        </p:txBody>
      </p:sp>
      <p:grpSp>
        <p:nvGrpSpPr>
          <p:cNvPr id="54" name="그룹 53">
            <a:extLst>
              <a:ext uri="{FF2B5EF4-FFF2-40B4-BE49-F238E27FC236}">
                <a16:creationId xmlns:a16="http://schemas.microsoft.com/office/drawing/2014/main" id="{D4416645-CA23-474E-927A-5D81A636C721}"/>
              </a:ext>
            </a:extLst>
          </p:cNvPr>
          <p:cNvGrpSpPr/>
          <p:nvPr/>
        </p:nvGrpSpPr>
        <p:grpSpPr>
          <a:xfrm>
            <a:off x="1930400" y="952500"/>
            <a:ext cx="3183386" cy="3075250"/>
            <a:chOff x="1930400" y="952500"/>
            <a:chExt cx="3183386" cy="3075250"/>
          </a:xfrm>
        </p:grpSpPr>
        <p:cxnSp>
          <p:nvCxnSpPr>
            <p:cNvPr id="3" name="직선 화살표 연결선 2">
              <a:extLst>
                <a:ext uri="{FF2B5EF4-FFF2-40B4-BE49-F238E27FC236}">
                  <a16:creationId xmlns:a16="http://schemas.microsoft.com/office/drawing/2014/main" id="{E588EB30-A6F7-4FB4-ACAE-8A900B623DFB}"/>
                </a:ext>
              </a:extLst>
            </p:cNvPr>
            <p:cNvCxnSpPr/>
            <p:nvPr/>
          </p:nvCxnSpPr>
          <p:spPr>
            <a:xfrm flipV="1">
              <a:off x="1930400" y="952500"/>
              <a:ext cx="1803400" cy="1057275"/>
            </a:xfrm>
            <a:prstGeom prst="straightConnector1">
              <a:avLst/>
            </a:prstGeom>
            <a:ln w="31750">
              <a:solidFill>
                <a:srgbClr val="8A2A2A"/>
              </a:solidFill>
              <a:tailEnd type="arrow"/>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7357004-21AA-4C33-AFEF-2340C4928A60}"/>
                </a:ext>
              </a:extLst>
            </p:cNvPr>
            <p:cNvCxnSpPr>
              <a:cxnSpLocks/>
            </p:cNvCxnSpPr>
            <p:nvPr/>
          </p:nvCxnSpPr>
          <p:spPr>
            <a:xfrm>
              <a:off x="3974322" y="1201010"/>
              <a:ext cx="113459" cy="2722555"/>
            </a:xfrm>
            <a:prstGeom prst="straightConnector1">
              <a:avLst/>
            </a:prstGeom>
            <a:ln w="31750">
              <a:solidFill>
                <a:srgbClr val="8A2A2A"/>
              </a:solidFill>
              <a:tailEnd type="arrow"/>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2F1353C2-6ACC-4291-AEA1-6B83E91C746E}"/>
                </a:ext>
              </a:extLst>
            </p:cNvPr>
            <p:cNvCxnSpPr>
              <a:cxnSpLocks/>
            </p:cNvCxnSpPr>
            <p:nvPr/>
          </p:nvCxnSpPr>
          <p:spPr>
            <a:xfrm flipV="1">
              <a:off x="4154456" y="2612465"/>
              <a:ext cx="959330" cy="1415285"/>
            </a:xfrm>
            <a:prstGeom prst="straightConnector1">
              <a:avLst/>
            </a:prstGeom>
            <a:ln w="31750">
              <a:solidFill>
                <a:srgbClr val="8A2A2A"/>
              </a:solidFill>
              <a:tailEnd type="arrow"/>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3EC8F8B-C573-4D5A-8DAA-6E2A8DE116C2}"/>
              </a:ext>
            </a:extLst>
          </p:cNvPr>
          <p:cNvSpPr txBox="1"/>
          <p:nvPr/>
        </p:nvSpPr>
        <p:spPr>
          <a:xfrm>
            <a:off x="1107297" y="2465702"/>
            <a:ext cx="2999004" cy="430887"/>
          </a:xfrm>
          <a:prstGeom prst="rect">
            <a:avLst/>
          </a:prstGeom>
          <a:noFill/>
        </p:spPr>
        <p:txBody>
          <a:bodyPr wrap="square" rtlCol="0">
            <a:spAutoFit/>
          </a:bodyPr>
          <a:lstStyle/>
          <a:p>
            <a:pPr algn="ctr"/>
            <a:r>
              <a:rPr lang="en-US" altLang="ko-KR" sz="2200" b="1" dirty="0">
                <a:solidFill>
                  <a:srgbClr val="8A2A2A"/>
                </a:solidFill>
              </a:rPr>
              <a:t>Horizontal gene transfer</a:t>
            </a:r>
            <a:endParaRPr lang="ko-KR" altLang="en-US" sz="2200" b="1" dirty="0">
              <a:solidFill>
                <a:srgbClr val="8A2A2A"/>
              </a:solidFill>
            </a:endParaRPr>
          </a:p>
        </p:txBody>
      </p:sp>
      <p:sp>
        <p:nvSpPr>
          <p:cNvPr id="55" name="자유형: 도형 54">
            <a:extLst>
              <a:ext uri="{FF2B5EF4-FFF2-40B4-BE49-F238E27FC236}">
                <a16:creationId xmlns:a16="http://schemas.microsoft.com/office/drawing/2014/main" id="{462D2F8B-AF6A-40DF-AF91-D71870A9FE76}"/>
              </a:ext>
            </a:extLst>
          </p:cNvPr>
          <p:cNvSpPr/>
          <p:nvPr/>
        </p:nvSpPr>
        <p:spPr>
          <a:xfrm>
            <a:off x="1328706" y="63499"/>
            <a:ext cx="3884644" cy="5783991"/>
          </a:xfrm>
          <a:custGeom>
            <a:avLst/>
            <a:gdLst>
              <a:gd name="connsiteX0" fmla="*/ 690594 w 3535394"/>
              <a:gd name="connsiteY0" fmla="*/ 5143500 h 5410200"/>
              <a:gd name="connsiteX1" fmla="*/ 690594 w 3535394"/>
              <a:gd name="connsiteY1" fmla="*/ 5143500 h 5410200"/>
              <a:gd name="connsiteX2" fmla="*/ 576294 w 3535394"/>
              <a:gd name="connsiteY2" fmla="*/ 5041900 h 5410200"/>
              <a:gd name="connsiteX3" fmla="*/ 538194 w 3535394"/>
              <a:gd name="connsiteY3" fmla="*/ 5003800 h 5410200"/>
              <a:gd name="connsiteX4" fmla="*/ 474694 w 3535394"/>
              <a:gd name="connsiteY4" fmla="*/ 4914900 h 5410200"/>
              <a:gd name="connsiteX5" fmla="*/ 461994 w 3535394"/>
              <a:gd name="connsiteY5" fmla="*/ 4864100 h 5410200"/>
              <a:gd name="connsiteX6" fmla="*/ 436594 w 3535394"/>
              <a:gd name="connsiteY6" fmla="*/ 4800600 h 5410200"/>
              <a:gd name="connsiteX7" fmla="*/ 423894 w 3535394"/>
              <a:gd name="connsiteY7" fmla="*/ 4673600 h 5410200"/>
              <a:gd name="connsiteX8" fmla="*/ 436594 w 3535394"/>
              <a:gd name="connsiteY8" fmla="*/ 4254500 h 5410200"/>
              <a:gd name="connsiteX9" fmla="*/ 461994 w 3535394"/>
              <a:gd name="connsiteY9" fmla="*/ 4114800 h 5410200"/>
              <a:gd name="connsiteX10" fmla="*/ 487394 w 3535394"/>
              <a:gd name="connsiteY10" fmla="*/ 3949700 h 5410200"/>
              <a:gd name="connsiteX11" fmla="*/ 461994 w 3535394"/>
              <a:gd name="connsiteY11" fmla="*/ 3454400 h 5410200"/>
              <a:gd name="connsiteX12" fmla="*/ 436594 w 3535394"/>
              <a:gd name="connsiteY12" fmla="*/ 3352800 h 5410200"/>
              <a:gd name="connsiteX13" fmla="*/ 398494 w 3535394"/>
              <a:gd name="connsiteY13" fmla="*/ 3263900 h 5410200"/>
              <a:gd name="connsiteX14" fmla="*/ 373094 w 3535394"/>
              <a:gd name="connsiteY14" fmla="*/ 3111500 h 5410200"/>
              <a:gd name="connsiteX15" fmla="*/ 360394 w 3535394"/>
              <a:gd name="connsiteY15" fmla="*/ 3073400 h 5410200"/>
              <a:gd name="connsiteX16" fmla="*/ 347694 w 3535394"/>
              <a:gd name="connsiteY16" fmla="*/ 3022600 h 5410200"/>
              <a:gd name="connsiteX17" fmla="*/ 309594 w 3535394"/>
              <a:gd name="connsiteY17" fmla="*/ 2959100 h 5410200"/>
              <a:gd name="connsiteX18" fmla="*/ 284194 w 3535394"/>
              <a:gd name="connsiteY18" fmla="*/ 2870200 h 5410200"/>
              <a:gd name="connsiteX19" fmla="*/ 271494 w 3535394"/>
              <a:gd name="connsiteY19" fmla="*/ 2832100 h 5410200"/>
              <a:gd name="connsiteX20" fmla="*/ 233394 w 3535394"/>
              <a:gd name="connsiteY20" fmla="*/ 2794000 h 5410200"/>
              <a:gd name="connsiteX21" fmla="*/ 220694 w 3535394"/>
              <a:gd name="connsiteY21" fmla="*/ 2755900 h 5410200"/>
              <a:gd name="connsiteX22" fmla="*/ 157194 w 3535394"/>
              <a:gd name="connsiteY22" fmla="*/ 2679700 h 5410200"/>
              <a:gd name="connsiteX23" fmla="*/ 106394 w 3535394"/>
              <a:gd name="connsiteY23" fmla="*/ 2552700 h 5410200"/>
              <a:gd name="connsiteX24" fmla="*/ 80994 w 3535394"/>
              <a:gd name="connsiteY24" fmla="*/ 2501900 h 5410200"/>
              <a:gd name="connsiteX25" fmla="*/ 4794 w 3535394"/>
              <a:gd name="connsiteY25" fmla="*/ 2082800 h 5410200"/>
              <a:gd name="connsiteX26" fmla="*/ 17494 w 3535394"/>
              <a:gd name="connsiteY26" fmla="*/ 1447800 h 5410200"/>
              <a:gd name="connsiteX27" fmla="*/ 55594 w 3535394"/>
              <a:gd name="connsiteY27" fmla="*/ 1346200 h 5410200"/>
              <a:gd name="connsiteX28" fmla="*/ 80994 w 3535394"/>
              <a:gd name="connsiteY28" fmla="*/ 1257300 h 5410200"/>
              <a:gd name="connsiteX29" fmla="*/ 119094 w 3535394"/>
              <a:gd name="connsiteY29" fmla="*/ 1206500 h 5410200"/>
              <a:gd name="connsiteX30" fmla="*/ 169894 w 3535394"/>
              <a:gd name="connsiteY30" fmla="*/ 1117600 h 5410200"/>
              <a:gd name="connsiteX31" fmla="*/ 284194 w 3535394"/>
              <a:gd name="connsiteY31" fmla="*/ 977900 h 5410200"/>
              <a:gd name="connsiteX32" fmla="*/ 373094 w 3535394"/>
              <a:gd name="connsiteY32" fmla="*/ 850900 h 5410200"/>
              <a:gd name="connsiteX33" fmla="*/ 588994 w 3535394"/>
              <a:gd name="connsiteY33" fmla="*/ 660400 h 5410200"/>
              <a:gd name="connsiteX34" fmla="*/ 652494 w 3535394"/>
              <a:gd name="connsiteY34" fmla="*/ 609600 h 5410200"/>
              <a:gd name="connsiteX35" fmla="*/ 779494 w 3535394"/>
              <a:gd name="connsiteY35" fmla="*/ 533400 h 5410200"/>
              <a:gd name="connsiteX36" fmla="*/ 893794 w 3535394"/>
              <a:gd name="connsiteY36" fmla="*/ 444500 h 5410200"/>
              <a:gd name="connsiteX37" fmla="*/ 1020794 w 3535394"/>
              <a:gd name="connsiteY37" fmla="*/ 393700 h 5410200"/>
              <a:gd name="connsiteX38" fmla="*/ 1122394 w 3535394"/>
              <a:gd name="connsiteY38" fmla="*/ 355600 h 5410200"/>
              <a:gd name="connsiteX39" fmla="*/ 1185894 w 3535394"/>
              <a:gd name="connsiteY39" fmla="*/ 342900 h 5410200"/>
              <a:gd name="connsiteX40" fmla="*/ 1312894 w 3535394"/>
              <a:gd name="connsiteY40" fmla="*/ 279400 h 5410200"/>
              <a:gd name="connsiteX41" fmla="*/ 1363694 w 3535394"/>
              <a:gd name="connsiteY41" fmla="*/ 266700 h 5410200"/>
              <a:gd name="connsiteX42" fmla="*/ 1477994 w 3535394"/>
              <a:gd name="connsiteY42" fmla="*/ 241300 h 5410200"/>
              <a:gd name="connsiteX43" fmla="*/ 1516094 w 3535394"/>
              <a:gd name="connsiteY43" fmla="*/ 228600 h 5410200"/>
              <a:gd name="connsiteX44" fmla="*/ 1566894 w 3535394"/>
              <a:gd name="connsiteY44" fmla="*/ 215900 h 5410200"/>
              <a:gd name="connsiteX45" fmla="*/ 1655794 w 3535394"/>
              <a:gd name="connsiteY45" fmla="*/ 190500 h 5410200"/>
              <a:gd name="connsiteX46" fmla="*/ 1719294 w 3535394"/>
              <a:gd name="connsiteY46" fmla="*/ 177800 h 5410200"/>
              <a:gd name="connsiteX47" fmla="*/ 1871694 w 3535394"/>
              <a:gd name="connsiteY47" fmla="*/ 139700 h 5410200"/>
              <a:gd name="connsiteX48" fmla="*/ 1909794 w 3535394"/>
              <a:gd name="connsiteY48" fmla="*/ 114300 h 5410200"/>
              <a:gd name="connsiteX49" fmla="*/ 2024094 w 3535394"/>
              <a:gd name="connsiteY49" fmla="*/ 101600 h 5410200"/>
              <a:gd name="connsiteX50" fmla="*/ 2125694 w 3535394"/>
              <a:gd name="connsiteY50" fmla="*/ 88900 h 5410200"/>
              <a:gd name="connsiteX51" fmla="*/ 2227294 w 3535394"/>
              <a:gd name="connsiteY51" fmla="*/ 50800 h 5410200"/>
              <a:gd name="connsiteX52" fmla="*/ 2278094 w 3535394"/>
              <a:gd name="connsiteY52" fmla="*/ 25400 h 5410200"/>
              <a:gd name="connsiteX53" fmla="*/ 2405094 w 3535394"/>
              <a:gd name="connsiteY53" fmla="*/ 0 h 5410200"/>
              <a:gd name="connsiteX54" fmla="*/ 2646394 w 3535394"/>
              <a:gd name="connsiteY54" fmla="*/ 12700 h 5410200"/>
              <a:gd name="connsiteX55" fmla="*/ 2697194 w 3535394"/>
              <a:gd name="connsiteY55" fmla="*/ 38100 h 5410200"/>
              <a:gd name="connsiteX56" fmla="*/ 2862294 w 3535394"/>
              <a:gd name="connsiteY56" fmla="*/ 63500 h 5410200"/>
              <a:gd name="connsiteX57" fmla="*/ 3001994 w 3535394"/>
              <a:gd name="connsiteY57" fmla="*/ 101600 h 5410200"/>
              <a:gd name="connsiteX58" fmla="*/ 3078194 w 3535394"/>
              <a:gd name="connsiteY58" fmla="*/ 165100 h 5410200"/>
              <a:gd name="connsiteX59" fmla="*/ 3116294 w 3535394"/>
              <a:gd name="connsiteY59" fmla="*/ 190500 h 5410200"/>
              <a:gd name="connsiteX60" fmla="*/ 3167094 w 3535394"/>
              <a:gd name="connsiteY60" fmla="*/ 241300 h 5410200"/>
              <a:gd name="connsiteX61" fmla="*/ 3205194 w 3535394"/>
              <a:gd name="connsiteY61" fmla="*/ 317500 h 5410200"/>
              <a:gd name="connsiteX62" fmla="*/ 3243294 w 3535394"/>
              <a:gd name="connsiteY62" fmla="*/ 381000 h 5410200"/>
              <a:gd name="connsiteX63" fmla="*/ 3255994 w 3535394"/>
              <a:gd name="connsiteY63" fmla="*/ 457200 h 5410200"/>
              <a:gd name="connsiteX64" fmla="*/ 3268694 w 3535394"/>
              <a:gd name="connsiteY64" fmla="*/ 508000 h 5410200"/>
              <a:gd name="connsiteX65" fmla="*/ 3281394 w 3535394"/>
              <a:gd name="connsiteY65" fmla="*/ 571500 h 5410200"/>
              <a:gd name="connsiteX66" fmla="*/ 3294094 w 3535394"/>
              <a:gd name="connsiteY66" fmla="*/ 965200 h 5410200"/>
              <a:gd name="connsiteX67" fmla="*/ 3319494 w 3535394"/>
              <a:gd name="connsiteY67" fmla="*/ 1422400 h 5410200"/>
              <a:gd name="connsiteX68" fmla="*/ 3344894 w 3535394"/>
              <a:gd name="connsiteY68" fmla="*/ 1536700 h 5410200"/>
              <a:gd name="connsiteX69" fmla="*/ 3370294 w 3535394"/>
              <a:gd name="connsiteY69" fmla="*/ 1727200 h 5410200"/>
              <a:gd name="connsiteX70" fmla="*/ 3395694 w 3535394"/>
              <a:gd name="connsiteY70" fmla="*/ 1803400 h 5410200"/>
              <a:gd name="connsiteX71" fmla="*/ 3421094 w 3535394"/>
              <a:gd name="connsiteY71" fmla="*/ 1943100 h 5410200"/>
              <a:gd name="connsiteX72" fmla="*/ 3433794 w 3535394"/>
              <a:gd name="connsiteY72" fmla="*/ 2006600 h 5410200"/>
              <a:gd name="connsiteX73" fmla="*/ 3408394 w 3535394"/>
              <a:gd name="connsiteY73" fmla="*/ 2349500 h 5410200"/>
              <a:gd name="connsiteX74" fmla="*/ 3395694 w 3535394"/>
              <a:gd name="connsiteY74" fmla="*/ 2387600 h 5410200"/>
              <a:gd name="connsiteX75" fmla="*/ 3319494 w 3535394"/>
              <a:gd name="connsiteY75" fmla="*/ 2514600 h 5410200"/>
              <a:gd name="connsiteX76" fmla="*/ 3230594 w 3535394"/>
              <a:gd name="connsiteY76" fmla="*/ 2616200 h 5410200"/>
              <a:gd name="connsiteX77" fmla="*/ 3192494 w 3535394"/>
              <a:gd name="connsiteY77" fmla="*/ 2679700 h 5410200"/>
              <a:gd name="connsiteX78" fmla="*/ 3154394 w 3535394"/>
              <a:gd name="connsiteY78" fmla="*/ 2705100 h 5410200"/>
              <a:gd name="connsiteX79" fmla="*/ 3116294 w 3535394"/>
              <a:gd name="connsiteY79" fmla="*/ 2819400 h 5410200"/>
              <a:gd name="connsiteX80" fmla="*/ 3103594 w 3535394"/>
              <a:gd name="connsiteY80" fmla="*/ 2857500 h 5410200"/>
              <a:gd name="connsiteX81" fmla="*/ 3116294 w 3535394"/>
              <a:gd name="connsiteY81" fmla="*/ 3111500 h 5410200"/>
              <a:gd name="connsiteX82" fmla="*/ 3128994 w 3535394"/>
              <a:gd name="connsiteY82" fmla="*/ 3187700 h 5410200"/>
              <a:gd name="connsiteX83" fmla="*/ 3167094 w 3535394"/>
              <a:gd name="connsiteY83" fmla="*/ 3225800 h 5410200"/>
              <a:gd name="connsiteX84" fmla="*/ 3179794 w 3535394"/>
              <a:gd name="connsiteY84" fmla="*/ 3276600 h 5410200"/>
              <a:gd name="connsiteX85" fmla="*/ 3382994 w 3535394"/>
              <a:gd name="connsiteY85" fmla="*/ 3581400 h 5410200"/>
              <a:gd name="connsiteX86" fmla="*/ 3433794 w 3535394"/>
              <a:gd name="connsiteY86" fmla="*/ 3721100 h 5410200"/>
              <a:gd name="connsiteX87" fmla="*/ 3471894 w 3535394"/>
              <a:gd name="connsiteY87" fmla="*/ 3784600 h 5410200"/>
              <a:gd name="connsiteX88" fmla="*/ 3497294 w 3535394"/>
              <a:gd name="connsiteY88" fmla="*/ 3860800 h 5410200"/>
              <a:gd name="connsiteX89" fmla="*/ 3535394 w 3535394"/>
              <a:gd name="connsiteY89" fmla="*/ 3987800 h 5410200"/>
              <a:gd name="connsiteX90" fmla="*/ 3497294 w 3535394"/>
              <a:gd name="connsiteY90" fmla="*/ 4457700 h 5410200"/>
              <a:gd name="connsiteX91" fmla="*/ 3484594 w 3535394"/>
              <a:gd name="connsiteY91" fmla="*/ 4508500 h 5410200"/>
              <a:gd name="connsiteX92" fmla="*/ 3446494 w 3535394"/>
              <a:gd name="connsiteY92" fmla="*/ 4572000 h 5410200"/>
              <a:gd name="connsiteX93" fmla="*/ 3408394 w 3535394"/>
              <a:gd name="connsiteY93" fmla="*/ 4686300 h 5410200"/>
              <a:gd name="connsiteX94" fmla="*/ 3370294 w 3535394"/>
              <a:gd name="connsiteY94" fmla="*/ 4775200 h 5410200"/>
              <a:gd name="connsiteX95" fmla="*/ 3344894 w 3535394"/>
              <a:gd name="connsiteY95" fmla="*/ 4813300 h 5410200"/>
              <a:gd name="connsiteX96" fmla="*/ 3306794 w 3535394"/>
              <a:gd name="connsiteY96" fmla="*/ 4876800 h 5410200"/>
              <a:gd name="connsiteX97" fmla="*/ 3243294 w 3535394"/>
              <a:gd name="connsiteY97" fmla="*/ 5003800 h 5410200"/>
              <a:gd name="connsiteX98" fmla="*/ 3230594 w 3535394"/>
              <a:gd name="connsiteY98" fmla="*/ 5067300 h 5410200"/>
              <a:gd name="connsiteX99" fmla="*/ 3217894 w 3535394"/>
              <a:gd name="connsiteY99" fmla="*/ 5118100 h 5410200"/>
              <a:gd name="connsiteX100" fmla="*/ 3154394 w 3535394"/>
              <a:gd name="connsiteY100" fmla="*/ 5156200 h 5410200"/>
              <a:gd name="connsiteX101" fmla="*/ 3078194 w 3535394"/>
              <a:gd name="connsiteY101" fmla="*/ 5232400 h 5410200"/>
              <a:gd name="connsiteX102" fmla="*/ 3027394 w 3535394"/>
              <a:gd name="connsiteY102" fmla="*/ 5245100 h 5410200"/>
              <a:gd name="connsiteX103" fmla="*/ 2976594 w 3535394"/>
              <a:gd name="connsiteY103" fmla="*/ 5270500 h 5410200"/>
              <a:gd name="connsiteX104" fmla="*/ 2925794 w 3535394"/>
              <a:gd name="connsiteY104" fmla="*/ 5283200 h 5410200"/>
              <a:gd name="connsiteX105" fmla="*/ 2874994 w 3535394"/>
              <a:gd name="connsiteY105" fmla="*/ 5308600 h 5410200"/>
              <a:gd name="connsiteX106" fmla="*/ 2824194 w 3535394"/>
              <a:gd name="connsiteY106" fmla="*/ 5346700 h 5410200"/>
              <a:gd name="connsiteX107" fmla="*/ 2722594 w 3535394"/>
              <a:gd name="connsiteY107" fmla="*/ 5372100 h 5410200"/>
              <a:gd name="connsiteX108" fmla="*/ 2633694 w 3535394"/>
              <a:gd name="connsiteY108" fmla="*/ 5397500 h 5410200"/>
              <a:gd name="connsiteX109" fmla="*/ 2595594 w 3535394"/>
              <a:gd name="connsiteY109" fmla="*/ 5410200 h 5410200"/>
              <a:gd name="connsiteX110" fmla="*/ 2303494 w 3535394"/>
              <a:gd name="connsiteY110" fmla="*/ 5384800 h 5410200"/>
              <a:gd name="connsiteX111" fmla="*/ 2201894 w 3535394"/>
              <a:gd name="connsiteY111" fmla="*/ 5359400 h 5410200"/>
              <a:gd name="connsiteX112" fmla="*/ 2138394 w 3535394"/>
              <a:gd name="connsiteY112" fmla="*/ 5346700 h 5410200"/>
              <a:gd name="connsiteX113" fmla="*/ 2049494 w 3535394"/>
              <a:gd name="connsiteY113" fmla="*/ 5334000 h 5410200"/>
              <a:gd name="connsiteX114" fmla="*/ 1998694 w 3535394"/>
              <a:gd name="connsiteY114" fmla="*/ 5321300 h 5410200"/>
              <a:gd name="connsiteX115" fmla="*/ 1846294 w 3535394"/>
              <a:gd name="connsiteY115" fmla="*/ 5308600 h 5410200"/>
              <a:gd name="connsiteX116" fmla="*/ 1109694 w 3535394"/>
              <a:gd name="connsiteY116" fmla="*/ 5283200 h 5410200"/>
              <a:gd name="connsiteX117" fmla="*/ 995394 w 3535394"/>
              <a:gd name="connsiteY117" fmla="*/ 5270500 h 5410200"/>
              <a:gd name="connsiteX118" fmla="*/ 944594 w 3535394"/>
              <a:gd name="connsiteY118" fmla="*/ 5245100 h 5410200"/>
              <a:gd name="connsiteX119" fmla="*/ 779494 w 3535394"/>
              <a:gd name="connsiteY119" fmla="*/ 5194300 h 5410200"/>
              <a:gd name="connsiteX120" fmla="*/ 690594 w 3535394"/>
              <a:gd name="connsiteY120" fmla="*/ 5143500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535394" h="5410200">
                <a:moveTo>
                  <a:pt x="690594" y="5143500"/>
                </a:moveTo>
                <a:lnTo>
                  <a:pt x="690594" y="5143500"/>
                </a:lnTo>
                <a:cubicBezTo>
                  <a:pt x="652494" y="5109633"/>
                  <a:pt x="613871" y="5076346"/>
                  <a:pt x="576294" y="5041900"/>
                </a:cubicBezTo>
                <a:cubicBezTo>
                  <a:pt x="563054" y="5029764"/>
                  <a:pt x="547713" y="5019030"/>
                  <a:pt x="538194" y="5003800"/>
                </a:cubicBezTo>
                <a:cubicBezTo>
                  <a:pt x="477166" y="4906155"/>
                  <a:pt x="551821" y="4966318"/>
                  <a:pt x="474694" y="4914900"/>
                </a:cubicBezTo>
                <a:cubicBezTo>
                  <a:pt x="470461" y="4897967"/>
                  <a:pt x="467514" y="4880659"/>
                  <a:pt x="461994" y="4864100"/>
                </a:cubicBezTo>
                <a:cubicBezTo>
                  <a:pt x="454785" y="4842473"/>
                  <a:pt x="441065" y="4822954"/>
                  <a:pt x="436594" y="4800600"/>
                </a:cubicBezTo>
                <a:cubicBezTo>
                  <a:pt x="428250" y="4758882"/>
                  <a:pt x="428127" y="4715933"/>
                  <a:pt x="423894" y="4673600"/>
                </a:cubicBezTo>
                <a:cubicBezTo>
                  <a:pt x="428127" y="4533900"/>
                  <a:pt x="429436" y="4394081"/>
                  <a:pt x="436594" y="4254500"/>
                </a:cubicBezTo>
                <a:cubicBezTo>
                  <a:pt x="438682" y="4213783"/>
                  <a:pt x="456114" y="4155957"/>
                  <a:pt x="461994" y="4114800"/>
                </a:cubicBezTo>
                <a:cubicBezTo>
                  <a:pt x="486373" y="3944146"/>
                  <a:pt x="460956" y="4055450"/>
                  <a:pt x="487394" y="3949700"/>
                </a:cubicBezTo>
                <a:cubicBezTo>
                  <a:pt x="485179" y="3881041"/>
                  <a:pt x="487968" y="3592930"/>
                  <a:pt x="461994" y="3454400"/>
                </a:cubicBezTo>
                <a:cubicBezTo>
                  <a:pt x="455561" y="3420089"/>
                  <a:pt x="450345" y="3384886"/>
                  <a:pt x="436594" y="3352800"/>
                </a:cubicBezTo>
                <a:lnTo>
                  <a:pt x="398494" y="3263900"/>
                </a:lnTo>
                <a:cubicBezTo>
                  <a:pt x="390027" y="3213100"/>
                  <a:pt x="389380" y="3160358"/>
                  <a:pt x="373094" y="3111500"/>
                </a:cubicBezTo>
                <a:cubicBezTo>
                  <a:pt x="368861" y="3098800"/>
                  <a:pt x="364072" y="3086272"/>
                  <a:pt x="360394" y="3073400"/>
                </a:cubicBezTo>
                <a:cubicBezTo>
                  <a:pt x="355599" y="3056617"/>
                  <a:pt x="354783" y="3038550"/>
                  <a:pt x="347694" y="3022600"/>
                </a:cubicBezTo>
                <a:cubicBezTo>
                  <a:pt x="337669" y="3000043"/>
                  <a:pt x="320633" y="2981178"/>
                  <a:pt x="309594" y="2959100"/>
                </a:cubicBezTo>
                <a:cubicBezTo>
                  <a:pt x="299444" y="2938800"/>
                  <a:pt x="289619" y="2889189"/>
                  <a:pt x="284194" y="2870200"/>
                </a:cubicBezTo>
                <a:cubicBezTo>
                  <a:pt x="280516" y="2857328"/>
                  <a:pt x="278920" y="2843239"/>
                  <a:pt x="271494" y="2832100"/>
                </a:cubicBezTo>
                <a:cubicBezTo>
                  <a:pt x="261531" y="2817156"/>
                  <a:pt x="246094" y="2806700"/>
                  <a:pt x="233394" y="2794000"/>
                </a:cubicBezTo>
                <a:cubicBezTo>
                  <a:pt x="229161" y="2781300"/>
                  <a:pt x="228120" y="2767039"/>
                  <a:pt x="220694" y="2755900"/>
                </a:cubicBezTo>
                <a:cubicBezTo>
                  <a:pt x="115626" y="2598299"/>
                  <a:pt x="240296" y="2825128"/>
                  <a:pt x="157194" y="2679700"/>
                </a:cubicBezTo>
                <a:cubicBezTo>
                  <a:pt x="117482" y="2610205"/>
                  <a:pt x="141087" y="2639433"/>
                  <a:pt x="106394" y="2552700"/>
                </a:cubicBezTo>
                <a:cubicBezTo>
                  <a:pt x="99363" y="2535122"/>
                  <a:pt x="89461" y="2518833"/>
                  <a:pt x="80994" y="2501900"/>
                </a:cubicBezTo>
                <a:cubicBezTo>
                  <a:pt x="56245" y="2378154"/>
                  <a:pt x="7579" y="2137100"/>
                  <a:pt x="4794" y="2082800"/>
                </a:cubicBezTo>
                <a:cubicBezTo>
                  <a:pt x="-6049" y="1871369"/>
                  <a:pt x="2928" y="1659007"/>
                  <a:pt x="17494" y="1447800"/>
                </a:cubicBezTo>
                <a:cubicBezTo>
                  <a:pt x="19983" y="1411716"/>
                  <a:pt x="44156" y="1380514"/>
                  <a:pt x="55594" y="1346200"/>
                </a:cubicBezTo>
                <a:cubicBezTo>
                  <a:pt x="65340" y="1316962"/>
                  <a:pt x="68241" y="1285357"/>
                  <a:pt x="80994" y="1257300"/>
                </a:cubicBezTo>
                <a:cubicBezTo>
                  <a:pt x="89753" y="1238031"/>
                  <a:pt x="107730" y="1224358"/>
                  <a:pt x="119094" y="1206500"/>
                </a:cubicBezTo>
                <a:cubicBezTo>
                  <a:pt x="137418" y="1177706"/>
                  <a:pt x="149911" y="1145269"/>
                  <a:pt x="169894" y="1117600"/>
                </a:cubicBezTo>
                <a:cubicBezTo>
                  <a:pt x="205121" y="1068824"/>
                  <a:pt x="250819" y="1027962"/>
                  <a:pt x="284194" y="977900"/>
                </a:cubicBezTo>
                <a:cubicBezTo>
                  <a:pt x="300241" y="953829"/>
                  <a:pt x="348916" y="877765"/>
                  <a:pt x="373094" y="850900"/>
                </a:cubicBezTo>
                <a:cubicBezTo>
                  <a:pt x="445752" y="770169"/>
                  <a:pt x="498687" y="733774"/>
                  <a:pt x="588994" y="660400"/>
                </a:cubicBezTo>
                <a:cubicBezTo>
                  <a:pt x="610032" y="643307"/>
                  <a:pt x="629250" y="623546"/>
                  <a:pt x="652494" y="609600"/>
                </a:cubicBezTo>
                <a:cubicBezTo>
                  <a:pt x="694827" y="584200"/>
                  <a:pt x="740525" y="563709"/>
                  <a:pt x="779494" y="533400"/>
                </a:cubicBezTo>
                <a:cubicBezTo>
                  <a:pt x="817594" y="503767"/>
                  <a:pt x="848979" y="462426"/>
                  <a:pt x="893794" y="444500"/>
                </a:cubicBezTo>
                <a:lnTo>
                  <a:pt x="1020794" y="393700"/>
                </a:lnTo>
                <a:cubicBezTo>
                  <a:pt x="1040217" y="385931"/>
                  <a:pt x="1095849" y="362236"/>
                  <a:pt x="1122394" y="355600"/>
                </a:cubicBezTo>
                <a:cubicBezTo>
                  <a:pt x="1143335" y="350365"/>
                  <a:pt x="1165219" y="349103"/>
                  <a:pt x="1185894" y="342900"/>
                </a:cubicBezTo>
                <a:cubicBezTo>
                  <a:pt x="1295084" y="310143"/>
                  <a:pt x="1205190" y="327269"/>
                  <a:pt x="1312894" y="279400"/>
                </a:cubicBezTo>
                <a:cubicBezTo>
                  <a:pt x="1328844" y="272311"/>
                  <a:pt x="1346687" y="270625"/>
                  <a:pt x="1363694" y="266700"/>
                </a:cubicBezTo>
                <a:cubicBezTo>
                  <a:pt x="1401724" y="257924"/>
                  <a:pt x="1440130" y="250766"/>
                  <a:pt x="1477994" y="241300"/>
                </a:cubicBezTo>
                <a:cubicBezTo>
                  <a:pt x="1490981" y="238053"/>
                  <a:pt x="1503222" y="232278"/>
                  <a:pt x="1516094" y="228600"/>
                </a:cubicBezTo>
                <a:cubicBezTo>
                  <a:pt x="1532877" y="223805"/>
                  <a:pt x="1550055" y="220493"/>
                  <a:pt x="1566894" y="215900"/>
                </a:cubicBezTo>
                <a:cubicBezTo>
                  <a:pt x="1596627" y="207791"/>
                  <a:pt x="1625895" y="197975"/>
                  <a:pt x="1655794" y="190500"/>
                </a:cubicBezTo>
                <a:cubicBezTo>
                  <a:pt x="1676735" y="185265"/>
                  <a:pt x="1698353" y="183035"/>
                  <a:pt x="1719294" y="177800"/>
                </a:cubicBezTo>
                <a:cubicBezTo>
                  <a:pt x="1907275" y="130805"/>
                  <a:pt x="1723114" y="169416"/>
                  <a:pt x="1871694" y="139700"/>
                </a:cubicBezTo>
                <a:cubicBezTo>
                  <a:pt x="1884394" y="131233"/>
                  <a:pt x="1894986" y="118002"/>
                  <a:pt x="1909794" y="114300"/>
                </a:cubicBezTo>
                <a:cubicBezTo>
                  <a:pt x="1946984" y="105003"/>
                  <a:pt x="1986022" y="106079"/>
                  <a:pt x="2024094" y="101600"/>
                </a:cubicBezTo>
                <a:lnTo>
                  <a:pt x="2125694" y="88900"/>
                </a:lnTo>
                <a:cubicBezTo>
                  <a:pt x="2203948" y="36730"/>
                  <a:pt x="2117440" y="87418"/>
                  <a:pt x="2227294" y="50800"/>
                </a:cubicBezTo>
                <a:cubicBezTo>
                  <a:pt x="2245255" y="44813"/>
                  <a:pt x="2260367" y="32047"/>
                  <a:pt x="2278094" y="25400"/>
                </a:cubicBezTo>
                <a:cubicBezTo>
                  <a:pt x="2308407" y="14033"/>
                  <a:pt x="2378757" y="4390"/>
                  <a:pt x="2405094" y="0"/>
                </a:cubicBezTo>
                <a:cubicBezTo>
                  <a:pt x="2485527" y="4233"/>
                  <a:pt x="2566526" y="2282"/>
                  <a:pt x="2646394" y="12700"/>
                </a:cubicBezTo>
                <a:cubicBezTo>
                  <a:pt x="2665167" y="15149"/>
                  <a:pt x="2678827" y="33508"/>
                  <a:pt x="2697194" y="38100"/>
                </a:cubicBezTo>
                <a:cubicBezTo>
                  <a:pt x="3006198" y="115351"/>
                  <a:pt x="2647700" y="4974"/>
                  <a:pt x="2862294" y="63500"/>
                </a:cubicBezTo>
                <a:cubicBezTo>
                  <a:pt x="3039537" y="111839"/>
                  <a:pt x="2847286" y="70658"/>
                  <a:pt x="3001994" y="101600"/>
                </a:cubicBezTo>
                <a:cubicBezTo>
                  <a:pt x="3110977" y="156091"/>
                  <a:pt x="3006391" y="93297"/>
                  <a:pt x="3078194" y="165100"/>
                </a:cubicBezTo>
                <a:cubicBezTo>
                  <a:pt x="3088987" y="175893"/>
                  <a:pt x="3104705" y="180567"/>
                  <a:pt x="3116294" y="190500"/>
                </a:cubicBezTo>
                <a:cubicBezTo>
                  <a:pt x="3134476" y="206085"/>
                  <a:pt x="3151509" y="223118"/>
                  <a:pt x="3167094" y="241300"/>
                </a:cubicBezTo>
                <a:cubicBezTo>
                  <a:pt x="3210770" y="292255"/>
                  <a:pt x="3178151" y="263414"/>
                  <a:pt x="3205194" y="317500"/>
                </a:cubicBezTo>
                <a:cubicBezTo>
                  <a:pt x="3216233" y="339578"/>
                  <a:pt x="3230594" y="359833"/>
                  <a:pt x="3243294" y="381000"/>
                </a:cubicBezTo>
                <a:cubicBezTo>
                  <a:pt x="3247527" y="406400"/>
                  <a:pt x="3250944" y="431950"/>
                  <a:pt x="3255994" y="457200"/>
                </a:cubicBezTo>
                <a:cubicBezTo>
                  <a:pt x="3259417" y="474316"/>
                  <a:pt x="3264908" y="490961"/>
                  <a:pt x="3268694" y="508000"/>
                </a:cubicBezTo>
                <a:cubicBezTo>
                  <a:pt x="3273377" y="529072"/>
                  <a:pt x="3277161" y="550333"/>
                  <a:pt x="3281394" y="571500"/>
                </a:cubicBezTo>
                <a:cubicBezTo>
                  <a:pt x="3285627" y="702733"/>
                  <a:pt x="3289323" y="833985"/>
                  <a:pt x="3294094" y="965200"/>
                </a:cubicBezTo>
                <a:cubicBezTo>
                  <a:pt x="3296098" y="1020303"/>
                  <a:pt x="3304775" y="1319368"/>
                  <a:pt x="3319494" y="1422400"/>
                </a:cubicBezTo>
                <a:cubicBezTo>
                  <a:pt x="3325014" y="1461037"/>
                  <a:pt x="3338478" y="1498202"/>
                  <a:pt x="3344894" y="1536700"/>
                </a:cubicBezTo>
                <a:cubicBezTo>
                  <a:pt x="3355426" y="1599890"/>
                  <a:pt x="3358307" y="1664269"/>
                  <a:pt x="3370294" y="1727200"/>
                </a:cubicBezTo>
                <a:cubicBezTo>
                  <a:pt x="3375304" y="1753501"/>
                  <a:pt x="3388649" y="1777569"/>
                  <a:pt x="3395694" y="1803400"/>
                </a:cubicBezTo>
                <a:cubicBezTo>
                  <a:pt x="3404250" y="1834771"/>
                  <a:pt x="3415814" y="1914057"/>
                  <a:pt x="3421094" y="1943100"/>
                </a:cubicBezTo>
                <a:cubicBezTo>
                  <a:pt x="3424955" y="1964338"/>
                  <a:pt x="3429561" y="1985433"/>
                  <a:pt x="3433794" y="2006600"/>
                </a:cubicBezTo>
                <a:cubicBezTo>
                  <a:pt x="3425538" y="2196484"/>
                  <a:pt x="3443799" y="2225581"/>
                  <a:pt x="3408394" y="2349500"/>
                </a:cubicBezTo>
                <a:cubicBezTo>
                  <a:pt x="3404716" y="2362372"/>
                  <a:pt x="3402041" y="2375813"/>
                  <a:pt x="3395694" y="2387600"/>
                </a:cubicBezTo>
                <a:cubicBezTo>
                  <a:pt x="3372288" y="2431068"/>
                  <a:pt x="3344894" y="2472267"/>
                  <a:pt x="3319494" y="2514600"/>
                </a:cubicBezTo>
                <a:cubicBezTo>
                  <a:pt x="3270504" y="2596250"/>
                  <a:pt x="3301141" y="2563289"/>
                  <a:pt x="3230594" y="2616200"/>
                </a:cubicBezTo>
                <a:cubicBezTo>
                  <a:pt x="3217894" y="2637367"/>
                  <a:pt x="3208558" y="2660958"/>
                  <a:pt x="3192494" y="2679700"/>
                </a:cubicBezTo>
                <a:cubicBezTo>
                  <a:pt x="3182561" y="2691289"/>
                  <a:pt x="3161703" y="2691700"/>
                  <a:pt x="3154394" y="2705100"/>
                </a:cubicBezTo>
                <a:cubicBezTo>
                  <a:pt x="3135163" y="2740357"/>
                  <a:pt x="3128994" y="2781300"/>
                  <a:pt x="3116294" y="2819400"/>
                </a:cubicBezTo>
                <a:lnTo>
                  <a:pt x="3103594" y="2857500"/>
                </a:lnTo>
                <a:cubicBezTo>
                  <a:pt x="3107827" y="2942167"/>
                  <a:pt x="3109792" y="3026977"/>
                  <a:pt x="3116294" y="3111500"/>
                </a:cubicBezTo>
                <a:cubicBezTo>
                  <a:pt x="3118269" y="3137175"/>
                  <a:pt x="3118536" y="3164169"/>
                  <a:pt x="3128994" y="3187700"/>
                </a:cubicBezTo>
                <a:cubicBezTo>
                  <a:pt x="3136288" y="3204113"/>
                  <a:pt x="3154394" y="3213100"/>
                  <a:pt x="3167094" y="3225800"/>
                </a:cubicBezTo>
                <a:cubicBezTo>
                  <a:pt x="3171327" y="3242733"/>
                  <a:pt x="3170999" y="3261523"/>
                  <a:pt x="3179794" y="3276600"/>
                </a:cubicBezTo>
                <a:cubicBezTo>
                  <a:pt x="3274905" y="3439648"/>
                  <a:pt x="3301394" y="3472600"/>
                  <a:pt x="3382994" y="3581400"/>
                </a:cubicBezTo>
                <a:cubicBezTo>
                  <a:pt x="3399927" y="3627967"/>
                  <a:pt x="3413933" y="3675704"/>
                  <a:pt x="3433794" y="3721100"/>
                </a:cubicBezTo>
                <a:cubicBezTo>
                  <a:pt x="3443688" y="3743715"/>
                  <a:pt x="3461680" y="3762128"/>
                  <a:pt x="3471894" y="3784600"/>
                </a:cubicBezTo>
                <a:cubicBezTo>
                  <a:pt x="3482973" y="3808974"/>
                  <a:pt x="3488144" y="3835638"/>
                  <a:pt x="3497294" y="3860800"/>
                </a:cubicBezTo>
                <a:cubicBezTo>
                  <a:pt x="3534424" y="3962907"/>
                  <a:pt x="3514707" y="3884367"/>
                  <a:pt x="3535394" y="3987800"/>
                </a:cubicBezTo>
                <a:cubicBezTo>
                  <a:pt x="3528614" y="4089495"/>
                  <a:pt x="3523147" y="4315509"/>
                  <a:pt x="3497294" y="4457700"/>
                </a:cubicBezTo>
                <a:cubicBezTo>
                  <a:pt x="3494172" y="4474873"/>
                  <a:pt x="3491683" y="4492550"/>
                  <a:pt x="3484594" y="4508500"/>
                </a:cubicBezTo>
                <a:cubicBezTo>
                  <a:pt x="3474569" y="4531057"/>
                  <a:pt x="3459194" y="4550833"/>
                  <a:pt x="3446494" y="4572000"/>
                </a:cubicBezTo>
                <a:cubicBezTo>
                  <a:pt x="3425214" y="4657122"/>
                  <a:pt x="3444262" y="4590653"/>
                  <a:pt x="3408394" y="4686300"/>
                </a:cubicBezTo>
                <a:cubicBezTo>
                  <a:pt x="3388965" y="4738111"/>
                  <a:pt x="3402731" y="4718436"/>
                  <a:pt x="3370294" y="4775200"/>
                </a:cubicBezTo>
                <a:cubicBezTo>
                  <a:pt x="3362721" y="4788452"/>
                  <a:pt x="3352984" y="4800357"/>
                  <a:pt x="3344894" y="4813300"/>
                </a:cubicBezTo>
                <a:cubicBezTo>
                  <a:pt x="3331811" y="4834232"/>
                  <a:pt x="3319494" y="4855633"/>
                  <a:pt x="3306794" y="4876800"/>
                </a:cubicBezTo>
                <a:cubicBezTo>
                  <a:pt x="3277692" y="4993208"/>
                  <a:pt x="3310440" y="4959036"/>
                  <a:pt x="3243294" y="5003800"/>
                </a:cubicBezTo>
                <a:cubicBezTo>
                  <a:pt x="3239061" y="5024967"/>
                  <a:pt x="3235277" y="5046228"/>
                  <a:pt x="3230594" y="5067300"/>
                </a:cubicBezTo>
                <a:cubicBezTo>
                  <a:pt x="3226808" y="5084339"/>
                  <a:pt x="3229253" y="5104848"/>
                  <a:pt x="3217894" y="5118100"/>
                </a:cubicBezTo>
                <a:cubicBezTo>
                  <a:pt x="3201830" y="5136842"/>
                  <a:pt x="3175561" y="5143500"/>
                  <a:pt x="3154394" y="5156200"/>
                </a:cubicBezTo>
                <a:cubicBezTo>
                  <a:pt x="3128612" y="5194873"/>
                  <a:pt x="3125452" y="5208771"/>
                  <a:pt x="3078194" y="5232400"/>
                </a:cubicBezTo>
                <a:cubicBezTo>
                  <a:pt x="3062582" y="5240206"/>
                  <a:pt x="3043737" y="5238971"/>
                  <a:pt x="3027394" y="5245100"/>
                </a:cubicBezTo>
                <a:cubicBezTo>
                  <a:pt x="3009667" y="5251747"/>
                  <a:pt x="2994321" y="5263853"/>
                  <a:pt x="2976594" y="5270500"/>
                </a:cubicBezTo>
                <a:cubicBezTo>
                  <a:pt x="2960251" y="5276629"/>
                  <a:pt x="2942137" y="5277071"/>
                  <a:pt x="2925794" y="5283200"/>
                </a:cubicBezTo>
                <a:cubicBezTo>
                  <a:pt x="2908067" y="5289847"/>
                  <a:pt x="2891048" y="5298566"/>
                  <a:pt x="2874994" y="5308600"/>
                </a:cubicBezTo>
                <a:cubicBezTo>
                  <a:pt x="2857045" y="5319818"/>
                  <a:pt x="2843732" y="5338559"/>
                  <a:pt x="2824194" y="5346700"/>
                </a:cubicBezTo>
                <a:cubicBezTo>
                  <a:pt x="2791970" y="5360127"/>
                  <a:pt x="2755712" y="5361061"/>
                  <a:pt x="2722594" y="5372100"/>
                </a:cubicBezTo>
                <a:cubicBezTo>
                  <a:pt x="2631243" y="5402550"/>
                  <a:pt x="2745322" y="5365606"/>
                  <a:pt x="2633694" y="5397500"/>
                </a:cubicBezTo>
                <a:cubicBezTo>
                  <a:pt x="2620822" y="5401178"/>
                  <a:pt x="2608294" y="5405967"/>
                  <a:pt x="2595594" y="5410200"/>
                </a:cubicBezTo>
                <a:cubicBezTo>
                  <a:pt x="2443402" y="5400688"/>
                  <a:pt x="2423901" y="5404868"/>
                  <a:pt x="2303494" y="5384800"/>
                </a:cubicBezTo>
                <a:cubicBezTo>
                  <a:pt x="2163063" y="5361395"/>
                  <a:pt x="2300041" y="5383937"/>
                  <a:pt x="2201894" y="5359400"/>
                </a:cubicBezTo>
                <a:cubicBezTo>
                  <a:pt x="2180953" y="5354165"/>
                  <a:pt x="2159686" y="5350249"/>
                  <a:pt x="2138394" y="5346700"/>
                </a:cubicBezTo>
                <a:cubicBezTo>
                  <a:pt x="2108867" y="5341779"/>
                  <a:pt x="2078945" y="5339355"/>
                  <a:pt x="2049494" y="5334000"/>
                </a:cubicBezTo>
                <a:cubicBezTo>
                  <a:pt x="2032321" y="5330878"/>
                  <a:pt x="2016014" y="5323465"/>
                  <a:pt x="1998694" y="5321300"/>
                </a:cubicBezTo>
                <a:cubicBezTo>
                  <a:pt x="1948112" y="5314977"/>
                  <a:pt x="1897094" y="5312833"/>
                  <a:pt x="1846294" y="5308600"/>
                </a:cubicBezTo>
                <a:cubicBezTo>
                  <a:pt x="1585502" y="5221669"/>
                  <a:pt x="1852375" y="5306409"/>
                  <a:pt x="1109694" y="5283200"/>
                </a:cubicBezTo>
                <a:cubicBezTo>
                  <a:pt x="1071378" y="5282003"/>
                  <a:pt x="1033494" y="5274733"/>
                  <a:pt x="995394" y="5270500"/>
                </a:cubicBezTo>
                <a:cubicBezTo>
                  <a:pt x="978461" y="5262033"/>
                  <a:pt x="962264" y="5251896"/>
                  <a:pt x="944594" y="5245100"/>
                </a:cubicBezTo>
                <a:cubicBezTo>
                  <a:pt x="771002" y="5178334"/>
                  <a:pt x="887828" y="5226800"/>
                  <a:pt x="779494" y="5194300"/>
                </a:cubicBezTo>
                <a:cubicBezTo>
                  <a:pt x="699278" y="5170235"/>
                  <a:pt x="705411" y="5151967"/>
                  <a:pt x="690594" y="5143500"/>
                </a:cubicBezTo>
                <a:close/>
              </a:path>
            </a:pathLst>
          </a:custGeom>
          <a:solidFill>
            <a:srgbClr val="FFFF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0" dirty="0">
                <a:solidFill>
                  <a:srgbClr val="8A2A2A"/>
                </a:solidFill>
              </a:rPr>
              <a:t>?</a:t>
            </a:r>
            <a:endParaRPr lang="ko-KR" altLang="en-US" sz="6000" dirty="0">
              <a:solidFill>
                <a:srgbClr val="8A2A2A"/>
              </a:solidFill>
            </a:endParaRPr>
          </a:p>
        </p:txBody>
      </p:sp>
    </p:spTree>
    <p:extLst>
      <p:ext uri="{BB962C8B-B14F-4D97-AF65-F5344CB8AC3E}">
        <p14:creationId xmlns:p14="http://schemas.microsoft.com/office/powerpoint/2010/main" val="35613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par>
                          <p:cTn id="17" fill="hold">
                            <p:stCondLst>
                              <p:cond delay="500"/>
                            </p:stCondLst>
                            <p:childTnLst>
                              <p:par>
                                <p:cTn id="18" presetID="13" presetClass="entr" presetSubtype="16"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plus(in)">
                                      <p:cBhvr>
                                        <p:cTn id="20"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TextBox 633">
            <a:extLst>
              <a:ext uri="{FF2B5EF4-FFF2-40B4-BE49-F238E27FC236}">
                <a16:creationId xmlns:a16="http://schemas.microsoft.com/office/drawing/2014/main" id="{58F83CCE-25BA-49B2-942E-0A0378D2EBC5}"/>
              </a:ext>
            </a:extLst>
          </p:cNvPr>
          <p:cNvSpPr txBox="1"/>
          <p:nvPr/>
        </p:nvSpPr>
        <p:spPr>
          <a:xfrm>
            <a:off x="171178" y="917092"/>
            <a:ext cx="10679702" cy="338554"/>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Experimental approaches for characterizing MGEs and identifying ARGs therein</a:t>
            </a:r>
          </a:p>
        </p:txBody>
      </p:sp>
      <p:grpSp>
        <p:nvGrpSpPr>
          <p:cNvPr id="3" name="Group 2">
            <a:extLst>
              <a:ext uri="{FF2B5EF4-FFF2-40B4-BE49-F238E27FC236}">
                <a16:creationId xmlns:a16="http://schemas.microsoft.com/office/drawing/2014/main" id="{552690B9-3EA6-4FC1-A118-EE4C578E738C}"/>
              </a:ext>
            </a:extLst>
          </p:cNvPr>
          <p:cNvGrpSpPr/>
          <p:nvPr/>
        </p:nvGrpSpPr>
        <p:grpSpPr>
          <a:xfrm>
            <a:off x="1521450" y="1339211"/>
            <a:ext cx="8368486" cy="2338198"/>
            <a:chOff x="1739164" y="3690260"/>
            <a:chExt cx="8368486" cy="2338198"/>
          </a:xfrm>
        </p:grpSpPr>
        <p:cxnSp>
          <p:nvCxnSpPr>
            <p:cNvPr id="136" name="Straight Connector 135">
              <a:extLst>
                <a:ext uri="{FF2B5EF4-FFF2-40B4-BE49-F238E27FC236}">
                  <a16:creationId xmlns:a16="http://schemas.microsoft.com/office/drawing/2014/main" id="{281AE1CA-5111-4D9B-B9FB-63CAC6820B8C}"/>
                </a:ext>
              </a:extLst>
            </p:cNvPr>
            <p:cNvCxnSpPr>
              <a:cxnSpLocks/>
            </p:cNvCxnSpPr>
            <p:nvPr/>
          </p:nvCxnSpPr>
          <p:spPr>
            <a:xfrm>
              <a:off x="9480114" y="4700105"/>
              <a:ext cx="548640" cy="0"/>
            </a:xfrm>
            <a:prstGeom prst="line">
              <a:avLst/>
            </a:prstGeom>
            <a:ln w="15875">
              <a:solidFill>
                <a:schemeClr val="accent6">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17B8589-5B3C-469C-9193-ACF0CCCDBA25}"/>
                </a:ext>
              </a:extLst>
            </p:cNvPr>
            <p:cNvCxnSpPr>
              <a:cxnSpLocks/>
            </p:cNvCxnSpPr>
            <p:nvPr/>
          </p:nvCxnSpPr>
          <p:spPr>
            <a:xfrm>
              <a:off x="8935556" y="5852508"/>
              <a:ext cx="25314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sp>
          <p:nvSpPr>
            <p:cNvPr id="138" name="Freeform: Shape 137">
              <a:extLst>
                <a:ext uri="{FF2B5EF4-FFF2-40B4-BE49-F238E27FC236}">
                  <a16:creationId xmlns:a16="http://schemas.microsoft.com/office/drawing/2014/main" id="{AF8DBC4C-77B0-4688-8886-581ADB8C0FB5}"/>
                </a:ext>
              </a:extLst>
            </p:cNvPr>
            <p:cNvSpPr/>
            <p:nvPr/>
          </p:nvSpPr>
          <p:spPr>
            <a:xfrm>
              <a:off x="6864590" y="5822063"/>
              <a:ext cx="766110" cy="164195"/>
            </a:xfrm>
            <a:custGeom>
              <a:avLst/>
              <a:gdLst>
                <a:gd name="connsiteX0" fmla="*/ 670829 w 766110"/>
                <a:gd name="connsiteY0" fmla="*/ 410 h 164195"/>
                <a:gd name="connsiteX1" fmla="*/ 737504 w 766110"/>
                <a:gd name="connsiteY1" fmla="*/ 9935 h 164195"/>
                <a:gd name="connsiteX2" fmla="*/ 766079 w 766110"/>
                <a:gd name="connsiteY2" fmla="*/ 67085 h 164195"/>
                <a:gd name="connsiteX3" fmla="*/ 737504 w 766110"/>
                <a:gd name="connsiteY3" fmla="*/ 124235 h 164195"/>
                <a:gd name="connsiteX4" fmla="*/ 581929 w 766110"/>
                <a:gd name="connsiteY4" fmla="*/ 159160 h 164195"/>
                <a:gd name="connsiteX5" fmla="*/ 239029 w 766110"/>
                <a:gd name="connsiteY5" fmla="*/ 162335 h 164195"/>
                <a:gd name="connsiteX6" fmla="*/ 42179 w 766110"/>
                <a:gd name="connsiteY6" fmla="*/ 143285 h 164195"/>
                <a:gd name="connsiteX7" fmla="*/ 904 w 766110"/>
                <a:gd name="connsiteY7" fmla="*/ 89310 h 164195"/>
                <a:gd name="connsiteX8" fmla="*/ 19954 w 766110"/>
                <a:gd name="connsiteY8" fmla="*/ 35335 h 164195"/>
                <a:gd name="connsiteX9" fmla="*/ 89804 w 766110"/>
                <a:gd name="connsiteY9" fmla="*/ 25810 h 164195"/>
                <a:gd name="connsiteX10" fmla="*/ 159654 w 766110"/>
                <a:gd name="connsiteY10" fmla="*/ 22635 h 16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110" h="164195">
                  <a:moveTo>
                    <a:pt x="670829" y="410"/>
                  </a:moveTo>
                  <a:cubicBezTo>
                    <a:pt x="696229" y="-384"/>
                    <a:pt x="721629" y="-1178"/>
                    <a:pt x="737504" y="9935"/>
                  </a:cubicBezTo>
                  <a:cubicBezTo>
                    <a:pt x="753379" y="21048"/>
                    <a:pt x="766079" y="48035"/>
                    <a:pt x="766079" y="67085"/>
                  </a:cubicBezTo>
                  <a:cubicBezTo>
                    <a:pt x="766079" y="86135"/>
                    <a:pt x="768196" y="108889"/>
                    <a:pt x="737504" y="124235"/>
                  </a:cubicBezTo>
                  <a:cubicBezTo>
                    <a:pt x="706812" y="139581"/>
                    <a:pt x="665008" y="152810"/>
                    <a:pt x="581929" y="159160"/>
                  </a:cubicBezTo>
                  <a:cubicBezTo>
                    <a:pt x="498850" y="165510"/>
                    <a:pt x="328987" y="164981"/>
                    <a:pt x="239029" y="162335"/>
                  </a:cubicBezTo>
                  <a:cubicBezTo>
                    <a:pt x="149071" y="159689"/>
                    <a:pt x="81866" y="155456"/>
                    <a:pt x="42179" y="143285"/>
                  </a:cubicBezTo>
                  <a:cubicBezTo>
                    <a:pt x="2492" y="131114"/>
                    <a:pt x="4608" y="107302"/>
                    <a:pt x="904" y="89310"/>
                  </a:cubicBezTo>
                  <a:cubicBezTo>
                    <a:pt x="-2800" y="71318"/>
                    <a:pt x="5137" y="45918"/>
                    <a:pt x="19954" y="35335"/>
                  </a:cubicBezTo>
                  <a:cubicBezTo>
                    <a:pt x="34771" y="24752"/>
                    <a:pt x="66521" y="27927"/>
                    <a:pt x="89804" y="25810"/>
                  </a:cubicBezTo>
                  <a:cubicBezTo>
                    <a:pt x="113087" y="23693"/>
                    <a:pt x="136370" y="23164"/>
                    <a:pt x="159654" y="22635"/>
                  </a:cubicBezTo>
                </a:path>
              </a:pathLst>
            </a:custGeom>
            <a:no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9" name="Straight Connector 138">
              <a:extLst>
                <a:ext uri="{FF2B5EF4-FFF2-40B4-BE49-F238E27FC236}">
                  <a16:creationId xmlns:a16="http://schemas.microsoft.com/office/drawing/2014/main" id="{7D675182-163B-431A-B0D8-AB86B3D58AF1}"/>
                </a:ext>
              </a:extLst>
            </p:cNvPr>
            <p:cNvCxnSpPr>
              <a:cxnSpLocks/>
            </p:cNvCxnSpPr>
            <p:nvPr/>
          </p:nvCxnSpPr>
          <p:spPr>
            <a:xfrm>
              <a:off x="7261979" y="5821636"/>
              <a:ext cx="2922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0028BD3-1A26-4A25-BD4C-C889DEA26790}"/>
                </a:ext>
              </a:extLst>
            </p:cNvPr>
            <p:cNvCxnSpPr>
              <a:cxnSpLocks/>
            </p:cNvCxnSpPr>
            <p:nvPr/>
          </p:nvCxnSpPr>
          <p:spPr>
            <a:xfrm>
              <a:off x="7005194" y="5844698"/>
              <a:ext cx="155948" cy="1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1CF653C-344B-429B-9970-01F013ACEF7E}"/>
                </a:ext>
              </a:extLst>
            </p:cNvPr>
            <p:cNvCxnSpPr>
              <a:cxnSpLocks/>
            </p:cNvCxnSpPr>
            <p:nvPr/>
          </p:nvCxnSpPr>
          <p:spPr>
            <a:xfrm>
              <a:off x="7173069" y="4905285"/>
              <a:ext cx="373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A9CD429-31FC-40C8-BA2D-EB57F07FFB33}"/>
                </a:ext>
              </a:extLst>
            </p:cNvPr>
            <p:cNvCxnSpPr>
              <a:cxnSpLocks/>
            </p:cNvCxnSpPr>
            <p:nvPr/>
          </p:nvCxnSpPr>
          <p:spPr>
            <a:xfrm>
              <a:off x="7236802" y="5397903"/>
              <a:ext cx="91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4A8A29A-BC16-456A-92EF-B1D5300170A0}"/>
                </a:ext>
              </a:extLst>
            </p:cNvPr>
            <p:cNvCxnSpPr>
              <a:cxnSpLocks/>
            </p:cNvCxnSpPr>
            <p:nvPr/>
          </p:nvCxnSpPr>
          <p:spPr>
            <a:xfrm>
              <a:off x="6831262" y="4839352"/>
              <a:ext cx="91440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11EA5C-3F22-4A6C-AAFB-57C254D80B5F}"/>
                </a:ext>
              </a:extLst>
            </p:cNvPr>
            <p:cNvCxnSpPr>
              <a:cxnSpLocks/>
            </p:cNvCxnSpPr>
            <p:nvPr/>
          </p:nvCxnSpPr>
          <p:spPr>
            <a:xfrm>
              <a:off x="6831262" y="5287832"/>
              <a:ext cx="91440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7E72304-64E5-4AA5-A163-A476D14D11B3}"/>
                </a:ext>
              </a:extLst>
            </p:cNvPr>
            <p:cNvCxnSpPr>
              <a:cxnSpLocks/>
            </p:cNvCxnSpPr>
            <p:nvPr/>
          </p:nvCxnSpPr>
          <p:spPr>
            <a:xfrm>
              <a:off x="6831262" y="5751430"/>
              <a:ext cx="91440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E977A04-77F9-47F6-9A81-48CD67483465}"/>
                </a:ext>
              </a:extLst>
            </p:cNvPr>
            <p:cNvCxnSpPr>
              <a:cxnSpLocks/>
              <a:stCxn id="161" idx="0"/>
              <a:endCxn id="162" idx="0"/>
            </p:cNvCxnSpPr>
            <p:nvPr/>
          </p:nvCxnSpPr>
          <p:spPr>
            <a:xfrm flipH="1">
              <a:off x="5685291" y="3773474"/>
              <a:ext cx="3937" cy="1700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1CE90A2A-4534-4185-84FF-9A6B35EAD8D5}"/>
                </a:ext>
              </a:extLst>
            </p:cNvPr>
            <p:cNvSpPr txBox="1"/>
            <p:nvPr/>
          </p:nvSpPr>
          <p:spPr>
            <a:xfrm>
              <a:off x="3387825" y="3778252"/>
              <a:ext cx="1053736" cy="200055"/>
            </a:xfrm>
            <a:prstGeom prst="rect">
              <a:avLst/>
            </a:prstGeom>
            <a:noFill/>
          </p:spPr>
          <p:txBody>
            <a:bodyPr wrap="square" rtlCol="0">
              <a:spAutoFit/>
            </a:bodyPr>
            <a:lstStyle/>
            <a:p>
              <a:pPr algn="ctr"/>
              <a:r>
                <a:rPr lang="en-US" sz="700" b="1" dirty="0"/>
                <a:t>Genomic DNA</a:t>
              </a:r>
            </a:p>
          </p:txBody>
        </p:sp>
        <p:sp>
          <p:nvSpPr>
            <p:cNvPr id="150" name="TextBox 149">
              <a:extLst>
                <a:ext uri="{FF2B5EF4-FFF2-40B4-BE49-F238E27FC236}">
                  <a16:creationId xmlns:a16="http://schemas.microsoft.com/office/drawing/2014/main" id="{C5D15571-759F-499E-871B-7122FF8AEF30}"/>
                </a:ext>
              </a:extLst>
            </p:cNvPr>
            <p:cNvSpPr txBox="1"/>
            <p:nvPr/>
          </p:nvSpPr>
          <p:spPr>
            <a:xfrm>
              <a:off x="3488280" y="3883027"/>
              <a:ext cx="1053736" cy="200055"/>
            </a:xfrm>
            <a:prstGeom prst="rect">
              <a:avLst/>
            </a:prstGeom>
            <a:noFill/>
          </p:spPr>
          <p:txBody>
            <a:bodyPr wrap="square" rtlCol="0">
              <a:spAutoFit/>
            </a:bodyPr>
            <a:lstStyle/>
            <a:p>
              <a:pPr algn="ctr"/>
              <a:r>
                <a:rPr lang="en-US" sz="700" b="1"/>
                <a:t>Metagenomic DNA</a:t>
              </a:r>
            </a:p>
          </p:txBody>
        </p:sp>
        <p:sp>
          <p:nvSpPr>
            <p:cNvPr id="151" name="Rectangle: Rounded Corners 150">
              <a:extLst>
                <a:ext uri="{FF2B5EF4-FFF2-40B4-BE49-F238E27FC236}">
                  <a16:creationId xmlns:a16="http://schemas.microsoft.com/office/drawing/2014/main" id="{7C7E504E-649C-47AE-8C35-8D4C1F281CED}"/>
                </a:ext>
              </a:extLst>
            </p:cNvPr>
            <p:cNvSpPr/>
            <p:nvPr/>
          </p:nvSpPr>
          <p:spPr>
            <a:xfrm>
              <a:off x="2613983" y="4089072"/>
              <a:ext cx="1833964" cy="206148"/>
            </a:xfrm>
            <a:prstGeom prst="roundRect">
              <a:avLst/>
            </a:prstGeom>
            <a:gradFill flip="none" rotWithShape="1">
              <a:gsLst>
                <a:gs pos="0">
                  <a:srgbClr val="D6D7AD"/>
                </a:gs>
                <a:gs pos="100000">
                  <a:srgbClr val="E5E6CC">
                    <a:alpha val="50196"/>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Rectangle: Rounded Corners 151">
              <a:extLst>
                <a:ext uri="{FF2B5EF4-FFF2-40B4-BE49-F238E27FC236}">
                  <a16:creationId xmlns:a16="http://schemas.microsoft.com/office/drawing/2014/main" id="{BD2F9E8F-C79C-4451-9A26-2C25075C6375}"/>
                </a:ext>
              </a:extLst>
            </p:cNvPr>
            <p:cNvSpPr/>
            <p:nvPr/>
          </p:nvSpPr>
          <p:spPr>
            <a:xfrm>
              <a:off x="4405514" y="4070266"/>
              <a:ext cx="109568" cy="24688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Straight Connector 152">
              <a:extLst>
                <a:ext uri="{FF2B5EF4-FFF2-40B4-BE49-F238E27FC236}">
                  <a16:creationId xmlns:a16="http://schemas.microsoft.com/office/drawing/2014/main" id="{C5A2DC71-D118-43FA-A01B-3B0F4D23443C}"/>
                </a:ext>
              </a:extLst>
            </p:cNvPr>
            <p:cNvCxnSpPr>
              <a:cxnSpLocks/>
              <a:endCxn id="161" idx="0"/>
            </p:cNvCxnSpPr>
            <p:nvPr/>
          </p:nvCxnSpPr>
          <p:spPr>
            <a:xfrm flipV="1">
              <a:off x="2930958" y="3773474"/>
              <a:ext cx="2758270" cy="22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Freeform: Shape 153">
              <a:extLst>
                <a:ext uri="{FF2B5EF4-FFF2-40B4-BE49-F238E27FC236}">
                  <a16:creationId xmlns:a16="http://schemas.microsoft.com/office/drawing/2014/main" id="{F22D3D66-3696-4E1A-B4C9-F5F2FA1F975F}"/>
                </a:ext>
              </a:extLst>
            </p:cNvPr>
            <p:cNvSpPr/>
            <p:nvPr/>
          </p:nvSpPr>
          <p:spPr>
            <a:xfrm>
              <a:off x="2756019" y="4131315"/>
              <a:ext cx="1115158" cy="107038"/>
            </a:xfrm>
            <a:custGeom>
              <a:avLst/>
              <a:gdLst>
                <a:gd name="connsiteX0" fmla="*/ 123104 w 1115158"/>
                <a:gd name="connsiteY0" fmla="*/ 11267 h 107038"/>
                <a:gd name="connsiteX1" fmla="*/ 19930 w 1115158"/>
                <a:gd name="connsiteY1" fmla="*/ 16900 h 107038"/>
                <a:gd name="connsiteX2" fmla="*/ 51676 w 1115158"/>
                <a:gd name="connsiteY2" fmla="*/ 56335 h 107038"/>
                <a:gd name="connsiteX3" fmla="*/ 115167 w 1115158"/>
                <a:gd name="connsiteY3" fmla="*/ 50702 h 107038"/>
                <a:gd name="connsiteX4" fmla="*/ 138977 w 1115158"/>
                <a:gd name="connsiteY4" fmla="*/ 33801 h 107038"/>
                <a:gd name="connsiteX5" fmla="*/ 210404 w 1115158"/>
                <a:gd name="connsiteY5" fmla="*/ 39435 h 107038"/>
                <a:gd name="connsiteX6" fmla="*/ 258023 w 1115158"/>
                <a:gd name="connsiteY6" fmla="*/ 73236 h 107038"/>
                <a:gd name="connsiteX7" fmla="*/ 250087 w 1115158"/>
                <a:gd name="connsiteY7" fmla="*/ 101404 h 107038"/>
                <a:gd name="connsiteX8" fmla="*/ 226277 w 1115158"/>
                <a:gd name="connsiteY8" fmla="*/ 39435 h 107038"/>
                <a:gd name="connsiteX9" fmla="*/ 250087 w 1115158"/>
                <a:gd name="connsiteY9" fmla="*/ 28167 h 107038"/>
                <a:gd name="connsiteX10" fmla="*/ 273896 w 1115158"/>
                <a:gd name="connsiteY10" fmla="*/ 22534 h 107038"/>
                <a:gd name="connsiteX11" fmla="*/ 337387 w 1115158"/>
                <a:gd name="connsiteY11" fmla="*/ 28167 h 107038"/>
                <a:gd name="connsiteX12" fmla="*/ 361197 w 1115158"/>
                <a:gd name="connsiteY12" fmla="*/ 39435 h 107038"/>
                <a:gd name="connsiteX13" fmla="*/ 385006 w 1115158"/>
                <a:gd name="connsiteY13" fmla="*/ 45068 h 107038"/>
                <a:gd name="connsiteX14" fmla="*/ 408815 w 1115158"/>
                <a:gd name="connsiteY14" fmla="*/ 56335 h 107038"/>
                <a:gd name="connsiteX15" fmla="*/ 480243 w 1115158"/>
                <a:gd name="connsiteY15" fmla="*/ 73236 h 107038"/>
                <a:gd name="connsiteX16" fmla="*/ 504052 w 1115158"/>
                <a:gd name="connsiteY16" fmla="*/ 78870 h 107038"/>
                <a:gd name="connsiteX17" fmla="*/ 591353 w 1115158"/>
                <a:gd name="connsiteY17" fmla="*/ 73236 h 107038"/>
                <a:gd name="connsiteX18" fmla="*/ 615162 w 1115158"/>
                <a:gd name="connsiteY18" fmla="*/ 61969 h 107038"/>
                <a:gd name="connsiteX19" fmla="*/ 591353 w 1115158"/>
                <a:gd name="connsiteY19" fmla="*/ 45068 h 107038"/>
                <a:gd name="connsiteX20" fmla="*/ 567544 w 1115158"/>
                <a:gd name="connsiteY20" fmla="*/ 39435 h 107038"/>
                <a:gd name="connsiteX21" fmla="*/ 543735 w 1115158"/>
                <a:gd name="connsiteY21" fmla="*/ 56335 h 107038"/>
                <a:gd name="connsiteX22" fmla="*/ 464370 w 1115158"/>
                <a:gd name="connsiteY22" fmla="*/ 61969 h 107038"/>
                <a:gd name="connsiteX23" fmla="*/ 440561 w 1115158"/>
                <a:gd name="connsiteY23" fmla="*/ 67602 h 107038"/>
                <a:gd name="connsiteX24" fmla="*/ 416752 w 1115158"/>
                <a:gd name="connsiteY24" fmla="*/ 45068 h 107038"/>
                <a:gd name="connsiteX25" fmla="*/ 440561 w 1115158"/>
                <a:gd name="connsiteY25" fmla="*/ 33801 h 107038"/>
                <a:gd name="connsiteX26" fmla="*/ 488180 w 1115158"/>
                <a:gd name="connsiteY26" fmla="*/ 22534 h 107038"/>
                <a:gd name="connsiteX27" fmla="*/ 567544 w 1115158"/>
                <a:gd name="connsiteY27" fmla="*/ 33801 h 107038"/>
                <a:gd name="connsiteX28" fmla="*/ 615162 w 1115158"/>
                <a:gd name="connsiteY28" fmla="*/ 56335 h 107038"/>
                <a:gd name="connsiteX29" fmla="*/ 646908 w 1115158"/>
                <a:gd name="connsiteY29" fmla="*/ 61969 h 107038"/>
                <a:gd name="connsiteX30" fmla="*/ 694527 w 1115158"/>
                <a:gd name="connsiteY30" fmla="*/ 73236 h 107038"/>
                <a:gd name="connsiteX31" fmla="*/ 829446 w 1115158"/>
                <a:gd name="connsiteY31" fmla="*/ 67602 h 107038"/>
                <a:gd name="connsiteX32" fmla="*/ 789764 w 1115158"/>
                <a:gd name="connsiteY32" fmla="*/ 61969 h 107038"/>
                <a:gd name="connsiteX33" fmla="*/ 765955 w 1115158"/>
                <a:gd name="connsiteY33" fmla="*/ 45068 h 107038"/>
                <a:gd name="connsiteX34" fmla="*/ 765955 w 1115158"/>
                <a:gd name="connsiteY34" fmla="*/ 11267 h 107038"/>
                <a:gd name="connsiteX35" fmla="*/ 789764 w 1115158"/>
                <a:gd name="connsiteY35" fmla="*/ 5633 h 107038"/>
                <a:gd name="connsiteX36" fmla="*/ 861192 w 1115158"/>
                <a:gd name="connsiteY36" fmla="*/ 11267 h 107038"/>
                <a:gd name="connsiteX37" fmla="*/ 900874 w 1115158"/>
                <a:gd name="connsiteY37" fmla="*/ 45068 h 107038"/>
                <a:gd name="connsiteX38" fmla="*/ 924683 w 1115158"/>
                <a:gd name="connsiteY38" fmla="*/ 56335 h 107038"/>
                <a:gd name="connsiteX39" fmla="*/ 996111 w 1115158"/>
                <a:gd name="connsiteY39" fmla="*/ 50702 h 107038"/>
                <a:gd name="connsiteX40" fmla="*/ 1019920 w 1115158"/>
                <a:gd name="connsiteY40" fmla="*/ 45068 h 107038"/>
                <a:gd name="connsiteX41" fmla="*/ 1115158 w 1115158"/>
                <a:gd name="connsiteY41" fmla="*/ 33801 h 107038"/>
                <a:gd name="connsiteX42" fmla="*/ 1091348 w 1115158"/>
                <a:gd name="connsiteY42" fmla="*/ 16900 h 107038"/>
                <a:gd name="connsiteX43" fmla="*/ 1035793 w 1115158"/>
                <a:gd name="connsiteY43" fmla="*/ 0 h 107038"/>
                <a:gd name="connsiteX44" fmla="*/ 988175 w 1115158"/>
                <a:gd name="connsiteY44" fmla="*/ 33801 h 107038"/>
                <a:gd name="connsiteX45" fmla="*/ 948492 w 1115158"/>
                <a:gd name="connsiteY45" fmla="*/ 67602 h 107038"/>
                <a:gd name="connsiteX46" fmla="*/ 924683 w 1115158"/>
                <a:gd name="connsiteY46" fmla="*/ 78870 h 107038"/>
                <a:gd name="connsiteX47" fmla="*/ 900874 w 1115158"/>
                <a:gd name="connsiteY47" fmla="*/ 73236 h 107038"/>
                <a:gd name="connsiteX48" fmla="*/ 900874 w 1115158"/>
                <a:gd name="connsiteY48" fmla="*/ 28167 h 107038"/>
                <a:gd name="connsiteX49" fmla="*/ 932620 w 1115158"/>
                <a:gd name="connsiteY49" fmla="*/ 33801 h 107038"/>
                <a:gd name="connsiteX50" fmla="*/ 900874 w 1115158"/>
                <a:gd name="connsiteY50" fmla="*/ 84503 h 107038"/>
                <a:gd name="connsiteX51" fmla="*/ 813573 w 1115158"/>
                <a:gd name="connsiteY51" fmla="*/ 61969 h 107038"/>
                <a:gd name="connsiteX52" fmla="*/ 805637 w 1115158"/>
                <a:gd name="connsiteY52" fmla="*/ 45068 h 107038"/>
                <a:gd name="connsiteX53" fmla="*/ 877065 w 1115158"/>
                <a:gd name="connsiteY53" fmla="*/ 45068 h 107038"/>
                <a:gd name="connsiteX54" fmla="*/ 853255 w 1115158"/>
                <a:gd name="connsiteY54" fmla="*/ 61969 h 107038"/>
                <a:gd name="connsiteX55" fmla="*/ 829446 w 1115158"/>
                <a:gd name="connsiteY55" fmla="*/ 67602 h 107038"/>
                <a:gd name="connsiteX56" fmla="*/ 765955 w 1115158"/>
                <a:gd name="connsiteY56" fmla="*/ 61969 h 107038"/>
                <a:gd name="connsiteX57" fmla="*/ 742145 w 1115158"/>
                <a:gd name="connsiteY57" fmla="*/ 50702 h 107038"/>
                <a:gd name="connsiteX58" fmla="*/ 750082 w 1115158"/>
                <a:gd name="connsiteY58" fmla="*/ 16900 h 107038"/>
                <a:gd name="connsiteX59" fmla="*/ 726272 w 1115158"/>
                <a:gd name="connsiteY59" fmla="*/ 11267 h 107038"/>
                <a:gd name="connsiteX60" fmla="*/ 638972 w 1115158"/>
                <a:gd name="connsiteY60" fmla="*/ 39435 h 107038"/>
                <a:gd name="connsiteX61" fmla="*/ 615162 w 1115158"/>
                <a:gd name="connsiteY61" fmla="*/ 56335 h 107038"/>
                <a:gd name="connsiteX62" fmla="*/ 607226 w 1115158"/>
                <a:gd name="connsiteY62" fmla="*/ 95770 h 107038"/>
                <a:gd name="connsiteX63" fmla="*/ 591353 w 1115158"/>
                <a:gd name="connsiteY63" fmla="*/ 78870 h 107038"/>
                <a:gd name="connsiteX64" fmla="*/ 599290 w 1115158"/>
                <a:gd name="connsiteY64" fmla="*/ 50702 h 107038"/>
                <a:gd name="connsiteX65" fmla="*/ 623099 w 1115158"/>
                <a:gd name="connsiteY65" fmla="*/ 45068 h 107038"/>
                <a:gd name="connsiteX66" fmla="*/ 662781 w 1115158"/>
                <a:gd name="connsiteY66" fmla="*/ 39435 h 107038"/>
                <a:gd name="connsiteX67" fmla="*/ 718336 w 1115158"/>
                <a:gd name="connsiteY67" fmla="*/ 45068 h 107038"/>
                <a:gd name="connsiteX68" fmla="*/ 694527 w 1115158"/>
                <a:gd name="connsiteY68" fmla="*/ 28167 h 107038"/>
                <a:gd name="connsiteX69" fmla="*/ 646908 w 1115158"/>
                <a:gd name="connsiteY69" fmla="*/ 11267 h 107038"/>
                <a:gd name="connsiteX70" fmla="*/ 559607 w 1115158"/>
                <a:gd name="connsiteY70" fmla="*/ 50702 h 107038"/>
                <a:gd name="connsiteX71" fmla="*/ 535798 w 1115158"/>
                <a:gd name="connsiteY71" fmla="*/ 67602 h 107038"/>
                <a:gd name="connsiteX72" fmla="*/ 440561 w 1115158"/>
                <a:gd name="connsiteY72" fmla="*/ 61969 h 107038"/>
                <a:gd name="connsiteX73" fmla="*/ 424688 w 1115158"/>
                <a:gd name="connsiteY73" fmla="*/ 45068 h 107038"/>
                <a:gd name="connsiteX74" fmla="*/ 400879 w 1115158"/>
                <a:gd name="connsiteY74" fmla="*/ 33801 h 107038"/>
                <a:gd name="connsiteX75" fmla="*/ 377070 w 1115158"/>
                <a:gd name="connsiteY75" fmla="*/ 16900 h 107038"/>
                <a:gd name="connsiteX76" fmla="*/ 369133 w 1115158"/>
                <a:gd name="connsiteY76" fmla="*/ 50702 h 107038"/>
                <a:gd name="connsiteX77" fmla="*/ 361197 w 1115158"/>
                <a:gd name="connsiteY77" fmla="*/ 73236 h 107038"/>
                <a:gd name="connsiteX78" fmla="*/ 321514 w 1115158"/>
                <a:gd name="connsiteY78" fmla="*/ 67602 h 107038"/>
                <a:gd name="connsiteX79" fmla="*/ 297705 w 1115158"/>
                <a:gd name="connsiteY79" fmla="*/ 61969 h 107038"/>
                <a:gd name="connsiteX80" fmla="*/ 265959 w 1115158"/>
                <a:gd name="connsiteY80" fmla="*/ 56335 h 107038"/>
                <a:gd name="connsiteX81" fmla="*/ 226277 w 1115158"/>
                <a:gd name="connsiteY81" fmla="*/ 11267 h 107038"/>
                <a:gd name="connsiteX82" fmla="*/ 202468 w 1115158"/>
                <a:gd name="connsiteY82" fmla="*/ 28167 h 107038"/>
                <a:gd name="connsiteX83" fmla="*/ 194532 w 1115158"/>
                <a:gd name="connsiteY83" fmla="*/ 45068 h 107038"/>
                <a:gd name="connsiteX84" fmla="*/ 186595 w 1115158"/>
                <a:gd name="connsiteY84" fmla="*/ 67602 h 107038"/>
                <a:gd name="connsiteX85" fmla="*/ 162786 w 1115158"/>
                <a:gd name="connsiteY85" fmla="*/ 78870 h 107038"/>
                <a:gd name="connsiteX86" fmla="*/ 115167 w 1115158"/>
                <a:gd name="connsiteY86" fmla="*/ 107038 h 107038"/>
                <a:gd name="connsiteX87" fmla="*/ 115167 w 1115158"/>
                <a:gd name="connsiteY87" fmla="*/ 50702 h 107038"/>
                <a:gd name="connsiteX88" fmla="*/ 123104 w 1115158"/>
                <a:gd name="connsiteY88" fmla="*/ 33801 h 107038"/>
                <a:gd name="connsiteX89" fmla="*/ 123104 w 1115158"/>
                <a:gd name="connsiteY89" fmla="*/ 11267 h 1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15158" h="107038" extrusionOk="0">
                  <a:moveTo>
                    <a:pt x="123104" y="11267"/>
                  </a:moveTo>
                  <a:cubicBezTo>
                    <a:pt x="99538" y="4194"/>
                    <a:pt x="56370" y="-1471"/>
                    <a:pt x="19930" y="16900"/>
                  </a:cubicBezTo>
                  <a:cubicBezTo>
                    <a:pt x="-37099" y="41062"/>
                    <a:pt x="47681" y="55547"/>
                    <a:pt x="51676" y="56335"/>
                  </a:cubicBezTo>
                  <a:cubicBezTo>
                    <a:pt x="71261" y="55319"/>
                    <a:pt x="90072" y="52455"/>
                    <a:pt x="115167" y="50702"/>
                  </a:cubicBezTo>
                  <a:cubicBezTo>
                    <a:pt x="129007" y="48548"/>
                    <a:pt x="125541" y="34481"/>
                    <a:pt x="138977" y="33801"/>
                  </a:cubicBezTo>
                  <a:cubicBezTo>
                    <a:pt x="161755" y="32815"/>
                    <a:pt x="186089" y="35869"/>
                    <a:pt x="210404" y="39435"/>
                  </a:cubicBezTo>
                  <a:cubicBezTo>
                    <a:pt x="220886" y="43555"/>
                    <a:pt x="255629" y="58789"/>
                    <a:pt x="258023" y="73236"/>
                  </a:cubicBezTo>
                  <a:cubicBezTo>
                    <a:pt x="257639" y="84339"/>
                    <a:pt x="250982" y="92390"/>
                    <a:pt x="250087" y="101404"/>
                  </a:cubicBezTo>
                  <a:cubicBezTo>
                    <a:pt x="225970" y="74258"/>
                    <a:pt x="202847" y="64657"/>
                    <a:pt x="226277" y="39435"/>
                  </a:cubicBezTo>
                  <a:cubicBezTo>
                    <a:pt x="230338" y="33248"/>
                    <a:pt x="240631" y="33250"/>
                    <a:pt x="250087" y="28167"/>
                  </a:cubicBezTo>
                  <a:cubicBezTo>
                    <a:pt x="257746" y="24909"/>
                    <a:pt x="265400" y="24424"/>
                    <a:pt x="273896" y="22534"/>
                  </a:cubicBezTo>
                  <a:cubicBezTo>
                    <a:pt x="296235" y="22020"/>
                    <a:pt x="314163" y="19865"/>
                    <a:pt x="337387" y="28167"/>
                  </a:cubicBezTo>
                  <a:cubicBezTo>
                    <a:pt x="347430" y="28517"/>
                    <a:pt x="352839" y="37457"/>
                    <a:pt x="361197" y="39435"/>
                  </a:cubicBezTo>
                  <a:cubicBezTo>
                    <a:pt x="368834" y="42345"/>
                    <a:pt x="377811" y="42829"/>
                    <a:pt x="385006" y="45068"/>
                  </a:cubicBezTo>
                  <a:cubicBezTo>
                    <a:pt x="393262" y="50445"/>
                    <a:pt x="400005" y="54072"/>
                    <a:pt x="408815" y="56335"/>
                  </a:cubicBezTo>
                  <a:cubicBezTo>
                    <a:pt x="439013" y="60785"/>
                    <a:pt x="460874" y="68998"/>
                    <a:pt x="480243" y="73236"/>
                  </a:cubicBezTo>
                  <a:cubicBezTo>
                    <a:pt x="486296" y="72004"/>
                    <a:pt x="493804" y="77882"/>
                    <a:pt x="504052" y="78870"/>
                  </a:cubicBezTo>
                  <a:cubicBezTo>
                    <a:pt x="532047" y="75988"/>
                    <a:pt x="562685" y="85154"/>
                    <a:pt x="591353" y="73236"/>
                  </a:cubicBezTo>
                  <a:cubicBezTo>
                    <a:pt x="602183" y="70479"/>
                    <a:pt x="615794" y="67775"/>
                    <a:pt x="615162" y="61969"/>
                  </a:cubicBezTo>
                  <a:cubicBezTo>
                    <a:pt x="616308" y="54465"/>
                    <a:pt x="599558" y="49764"/>
                    <a:pt x="591353" y="45068"/>
                  </a:cubicBezTo>
                  <a:cubicBezTo>
                    <a:pt x="582789" y="41369"/>
                    <a:pt x="575719" y="43599"/>
                    <a:pt x="567544" y="39435"/>
                  </a:cubicBezTo>
                  <a:cubicBezTo>
                    <a:pt x="560581" y="43863"/>
                    <a:pt x="552904" y="51340"/>
                    <a:pt x="543735" y="56335"/>
                  </a:cubicBezTo>
                  <a:cubicBezTo>
                    <a:pt x="518492" y="60663"/>
                    <a:pt x="490229" y="65850"/>
                    <a:pt x="464370" y="61969"/>
                  </a:cubicBezTo>
                  <a:cubicBezTo>
                    <a:pt x="455787" y="62845"/>
                    <a:pt x="449893" y="64849"/>
                    <a:pt x="440561" y="67602"/>
                  </a:cubicBezTo>
                  <a:cubicBezTo>
                    <a:pt x="422953" y="62176"/>
                    <a:pt x="392405" y="61200"/>
                    <a:pt x="416752" y="45068"/>
                  </a:cubicBezTo>
                  <a:cubicBezTo>
                    <a:pt x="423783" y="39566"/>
                    <a:pt x="430344" y="36172"/>
                    <a:pt x="440561" y="33801"/>
                  </a:cubicBezTo>
                  <a:cubicBezTo>
                    <a:pt x="455851" y="28978"/>
                    <a:pt x="488179" y="22533"/>
                    <a:pt x="488180" y="22534"/>
                  </a:cubicBezTo>
                  <a:cubicBezTo>
                    <a:pt x="496929" y="24386"/>
                    <a:pt x="550374" y="23944"/>
                    <a:pt x="567544" y="33801"/>
                  </a:cubicBezTo>
                  <a:cubicBezTo>
                    <a:pt x="580168" y="40646"/>
                    <a:pt x="595429" y="52146"/>
                    <a:pt x="615162" y="56335"/>
                  </a:cubicBezTo>
                  <a:cubicBezTo>
                    <a:pt x="625065" y="57718"/>
                    <a:pt x="636756" y="59927"/>
                    <a:pt x="646908" y="61969"/>
                  </a:cubicBezTo>
                  <a:cubicBezTo>
                    <a:pt x="662934" y="65383"/>
                    <a:pt x="694527" y="73236"/>
                    <a:pt x="694527" y="73236"/>
                  </a:cubicBezTo>
                  <a:cubicBezTo>
                    <a:pt x="740550" y="62106"/>
                    <a:pt x="773906" y="69181"/>
                    <a:pt x="829446" y="67602"/>
                  </a:cubicBezTo>
                  <a:cubicBezTo>
                    <a:pt x="843144" y="64609"/>
                    <a:pt x="803168" y="67670"/>
                    <a:pt x="789764" y="61969"/>
                  </a:cubicBezTo>
                  <a:cubicBezTo>
                    <a:pt x="777135" y="58279"/>
                    <a:pt x="772196" y="50594"/>
                    <a:pt x="765955" y="45068"/>
                  </a:cubicBezTo>
                  <a:cubicBezTo>
                    <a:pt x="764127" y="31185"/>
                    <a:pt x="751669" y="21685"/>
                    <a:pt x="765955" y="11267"/>
                  </a:cubicBezTo>
                  <a:cubicBezTo>
                    <a:pt x="770346" y="7390"/>
                    <a:pt x="781667" y="7142"/>
                    <a:pt x="789764" y="5633"/>
                  </a:cubicBezTo>
                  <a:cubicBezTo>
                    <a:pt x="815844" y="9566"/>
                    <a:pt x="835265" y="6251"/>
                    <a:pt x="861192" y="11267"/>
                  </a:cubicBezTo>
                  <a:cubicBezTo>
                    <a:pt x="880513" y="15074"/>
                    <a:pt x="891482" y="36857"/>
                    <a:pt x="900874" y="45068"/>
                  </a:cubicBezTo>
                  <a:cubicBezTo>
                    <a:pt x="908350" y="49770"/>
                    <a:pt x="917564" y="51540"/>
                    <a:pt x="924683" y="56335"/>
                  </a:cubicBezTo>
                  <a:cubicBezTo>
                    <a:pt x="945876" y="55114"/>
                    <a:pt x="968208" y="52729"/>
                    <a:pt x="996111" y="50702"/>
                  </a:cubicBezTo>
                  <a:cubicBezTo>
                    <a:pt x="1004581" y="49746"/>
                    <a:pt x="1011208" y="45629"/>
                    <a:pt x="1019920" y="45068"/>
                  </a:cubicBezTo>
                  <a:cubicBezTo>
                    <a:pt x="1053723" y="36357"/>
                    <a:pt x="1088118" y="36117"/>
                    <a:pt x="1115158" y="33801"/>
                  </a:cubicBezTo>
                  <a:cubicBezTo>
                    <a:pt x="1107870" y="27284"/>
                    <a:pt x="1103123" y="21658"/>
                    <a:pt x="1091348" y="16900"/>
                  </a:cubicBezTo>
                  <a:cubicBezTo>
                    <a:pt x="1075455" y="6686"/>
                    <a:pt x="1059248" y="6555"/>
                    <a:pt x="1035793" y="0"/>
                  </a:cubicBezTo>
                  <a:cubicBezTo>
                    <a:pt x="1023238" y="9418"/>
                    <a:pt x="1004101" y="21915"/>
                    <a:pt x="988175" y="33801"/>
                  </a:cubicBezTo>
                  <a:cubicBezTo>
                    <a:pt x="972096" y="50584"/>
                    <a:pt x="971589" y="54086"/>
                    <a:pt x="948492" y="67602"/>
                  </a:cubicBezTo>
                  <a:cubicBezTo>
                    <a:pt x="940718" y="73014"/>
                    <a:pt x="932848" y="75686"/>
                    <a:pt x="924683" y="78870"/>
                  </a:cubicBezTo>
                  <a:cubicBezTo>
                    <a:pt x="916338" y="77116"/>
                    <a:pt x="905840" y="78035"/>
                    <a:pt x="900874" y="73236"/>
                  </a:cubicBezTo>
                  <a:cubicBezTo>
                    <a:pt x="887087" y="62817"/>
                    <a:pt x="896496" y="37121"/>
                    <a:pt x="900874" y="28167"/>
                  </a:cubicBezTo>
                  <a:cubicBezTo>
                    <a:pt x="911574" y="31315"/>
                    <a:pt x="929070" y="26472"/>
                    <a:pt x="932620" y="33801"/>
                  </a:cubicBezTo>
                  <a:cubicBezTo>
                    <a:pt x="950816" y="68007"/>
                    <a:pt x="929094" y="78033"/>
                    <a:pt x="900874" y="84503"/>
                  </a:cubicBezTo>
                  <a:cubicBezTo>
                    <a:pt x="849052" y="80983"/>
                    <a:pt x="837868" y="85790"/>
                    <a:pt x="813573" y="61969"/>
                  </a:cubicBezTo>
                  <a:cubicBezTo>
                    <a:pt x="808120" y="57589"/>
                    <a:pt x="808679" y="52168"/>
                    <a:pt x="805637" y="45068"/>
                  </a:cubicBezTo>
                  <a:cubicBezTo>
                    <a:pt x="825574" y="39749"/>
                    <a:pt x="863184" y="28937"/>
                    <a:pt x="877065" y="45068"/>
                  </a:cubicBezTo>
                  <a:cubicBezTo>
                    <a:pt x="884587" y="49324"/>
                    <a:pt x="864626" y="57794"/>
                    <a:pt x="853255" y="61969"/>
                  </a:cubicBezTo>
                  <a:cubicBezTo>
                    <a:pt x="847123" y="66894"/>
                    <a:pt x="836045" y="67125"/>
                    <a:pt x="829446" y="67602"/>
                  </a:cubicBezTo>
                  <a:cubicBezTo>
                    <a:pt x="810089" y="63689"/>
                    <a:pt x="788482" y="71071"/>
                    <a:pt x="765955" y="61969"/>
                  </a:cubicBezTo>
                  <a:cubicBezTo>
                    <a:pt x="755783" y="59011"/>
                    <a:pt x="743707" y="57972"/>
                    <a:pt x="742145" y="50702"/>
                  </a:cubicBezTo>
                  <a:cubicBezTo>
                    <a:pt x="737966" y="41219"/>
                    <a:pt x="745823" y="28402"/>
                    <a:pt x="750082" y="16900"/>
                  </a:cubicBezTo>
                  <a:cubicBezTo>
                    <a:pt x="742812" y="15982"/>
                    <a:pt x="736017" y="9263"/>
                    <a:pt x="726272" y="11267"/>
                  </a:cubicBezTo>
                  <a:cubicBezTo>
                    <a:pt x="689137" y="14564"/>
                    <a:pt x="659304" y="17437"/>
                    <a:pt x="638972" y="39435"/>
                  </a:cubicBezTo>
                  <a:cubicBezTo>
                    <a:pt x="628342" y="47614"/>
                    <a:pt x="624638" y="48966"/>
                    <a:pt x="615162" y="56335"/>
                  </a:cubicBezTo>
                  <a:cubicBezTo>
                    <a:pt x="614905" y="70248"/>
                    <a:pt x="617377" y="83643"/>
                    <a:pt x="607226" y="95770"/>
                  </a:cubicBezTo>
                  <a:cubicBezTo>
                    <a:pt x="602298" y="100761"/>
                    <a:pt x="592589" y="86118"/>
                    <a:pt x="591353" y="78870"/>
                  </a:cubicBezTo>
                  <a:cubicBezTo>
                    <a:pt x="589966" y="69231"/>
                    <a:pt x="591283" y="58100"/>
                    <a:pt x="599290" y="50702"/>
                  </a:cubicBezTo>
                  <a:cubicBezTo>
                    <a:pt x="604562" y="44818"/>
                    <a:pt x="613708" y="44502"/>
                    <a:pt x="623099" y="45068"/>
                  </a:cubicBezTo>
                  <a:cubicBezTo>
                    <a:pt x="634516" y="42477"/>
                    <a:pt x="651287" y="39482"/>
                    <a:pt x="662781" y="39435"/>
                  </a:cubicBezTo>
                  <a:cubicBezTo>
                    <a:pt x="679872" y="42630"/>
                    <a:pt x="700425" y="53287"/>
                    <a:pt x="718336" y="45068"/>
                  </a:cubicBezTo>
                  <a:cubicBezTo>
                    <a:pt x="728666" y="41404"/>
                    <a:pt x="702267" y="34854"/>
                    <a:pt x="694527" y="28167"/>
                  </a:cubicBezTo>
                  <a:cubicBezTo>
                    <a:pt x="673418" y="15531"/>
                    <a:pt x="670608" y="16480"/>
                    <a:pt x="646908" y="11267"/>
                  </a:cubicBezTo>
                  <a:cubicBezTo>
                    <a:pt x="586458" y="20498"/>
                    <a:pt x="610599" y="7067"/>
                    <a:pt x="559607" y="50702"/>
                  </a:cubicBezTo>
                  <a:cubicBezTo>
                    <a:pt x="550913" y="57446"/>
                    <a:pt x="544689" y="58203"/>
                    <a:pt x="535798" y="67602"/>
                  </a:cubicBezTo>
                  <a:cubicBezTo>
                    <a:pt x="511491" y="61668"/>
                    <a:pt x="469805" y="62805"/>
                    <a:pt x="440561" y="61969"/>
                  </a:cubicBezTo>
                  <a:cubicBezTo>
                    <a:pt x="430621" y="60141"/>
                    <a:pt x="429418" y="49467"/>
                    <a:pt x="424688" y="45068"/>
                  </a:cubicBezTo>
                  <a:cubicBezTo>
                    <a:pt x="417182" y="41410"/>
                    <a:pt x="409064" y="38306"/>
                    <a:pt x="400879" y="33801"/>
                  </a:cubicBezTo>
                  <a:cubicBezTo>
                    <a:pt x="394570" y="27341"/>
                    <a:pt x="386831" y="21425"/>
                    <a:pt x="377070" y="16900"/>
                  </a:cubicBezTo>
                  <a:cubicBezTo>
                    <a:pt x="372977" y="31027"/>
                    <a:pt x="370375" y="42118"/>
                    <a:pt x="369133" y="50702"/>
                  </a:cubicBezTo>
                  <a:cubicBezTo>
                    <a:pt x="364899" y="56398"/>
                    <a:pt x="371489" y="68937"/>
                    <a:pt x="361197" y="73236"/>
                  </a:cubicBezTo>
                  <a:cubicBezTo>
                    <a:pt x="348077" y="75674"/>
                    <a:pt x="334006" y="71704"/>
                    <a:pt x="321514" y="67602"/>
                  </a:cubicBezTo>
                  <a:cubicBezTo>
                    <a:pt x="313974" y="66161"/>
                    <a:pt x="305353" y="62323"/>
                    <a:pt x="297705" y="61969"/>
                  </a:cubicBezTo>
                  <a:cubicBezTo>
                    <a:pt x="284108" y="60340"/>
                    <a:pt x="277831" y="60675"/>
                    <a:pt x="265959" y="56335"/>
                  </a:cubicBezTo>
                  <a:cubicBezTo>
                    <a:pt x="250907" y="16660"/>
                    <a:pt x="267422" y="27068"/>
                    <a:pt x="226277" y="11267"/>
                  </a:cubicBezTo>
                  <a:cubicBezTo>
                    <a:pt x="218485" y="14755"/>
                    <a:pt x="210551" y="22556"/>
                    <a:pt x="202468" y="28167"/>
                  </a:cubicBezTo>
                  <a:cubicBezTo>
                    <a:pt x="197729" y="32180"/>
                    <a:pt x="197092" y="39434"/>
                    <a:pt x="194532" y="45068"/>
                  </a:cubicBezTo>
                  <a:cubicBezTo>
                    <a:pt x="192904" y="50760"/>
                    <a:pt x="193234" y="60916"/>
                    <a:pt x="186595" y="67602"/>
                  </a:cubicBezTo>
                  <a:cubicBezTo>
                    <a:pt x="179933" y="72894"/>
                    <a:pt x="170553" y="74491"/>
                    <a:pt x="162786" y="78870"/>
                  </a:cubicBezTo>
                  <a:cubicBezTo>
                    <a:pt x="95155" y="118585"/>
                    <a:pt x="172224" y="67890"/>
                    <a:pt x="115167" y="107038"/>
                  </a:cubicBezTo>
                  <a:cubicBezTo>
                    <a:pt x="102083" y="79768"/>
                    <a:pt x="103445" y="90965"/>
                    <a:pt x="115167" y="50702"/>
                  </a:cubicBezTo>
                  <a:cubicBezTo>
                    <a:pt x="115714" y="44119"/>
                    <a:pt x="118746" y="39158"/>
                    <a:pt x="123104" y="33801"/>
                  </a:cubicBezTo>
                  <a:cubicBezTo>
                    <a:pt x="127427" y="29441"/>
                    <a:pt x="135130" y="13676"/>
                    <a:pt x="123104" y="11267"/>
                  </a:cubicBezTo>
                  <a:close/>
                </a:path>
              </a:pathLst>
            </a:custGeom>
            <a:noFill/>
            <a:ln cmpd="dbl">
              <a:solidFill>
                <a:schemeClr val="tx1">
                  <a:lumMod val="50000"/>
                  <a:lumOff val="50000"/>
                  <a:alpha val="40000"/>
                </a:schemeClr>
              </a:solidFill>
              <a:extLst>
                <a:ext uri="{C807C97D-BFC1-408E-A445-0C87EB9F89A2}">
                  <ask:lineSketchStyleProps xmlns:ask="http://schemas.microsoft.com/office/drawing/2018/sketchyshapes" sd="3197032459">
                    <a:custGeom>
                      <a:avLst/>
                      <a:gdLst>
                        <a:gd name="connsiteX0" fmla="*/ 147745 w 1338370"/>
                        <a:gd name="connsiteY0" fmla="*/ 19050 h 180975"/>
                        <a:gd name="connsiteX1" fmla="*/ 23920 w 1338370"/>
                        <a:gd name="connsiteY1" fmla="*/ 28575 h 180975"/>
                        <a:gd name="connsiteX2" fmla="*/ 62020 w 1338370"/>
                        <a:gd name="connsiteY2" fmla="*/ 95250 h 180975"/>
                        <a:gd name="connsiteX3" fmla="*/ 138220 w 1338370"/>
                        <a:gd name="connsiteY3" fmla="*/ 85725 h 180975"/>
                        <a:gd name="connsiteX4" fmla="*/ 166795 w 1338370"/>
                        <a:gd name="connsiteY4" fmla="*/ 57150 h 180975"/>
                        <a:gd name="connsiteX5" fmla="*/ 252520 w 1338370"/>
                        <a:gd name="connsiteY5" fmla="*/ 66675 h 180975"/>
                        <a:gd name="connsiteX6" fmla="*/ 309670 w 1338370"/>
                        <a:gd name="connsiteY6" fmla="*/ 123825 h 180975"/>
                        <a:gd name="connsiteX7" fmla="*/ 300145 w 1338370"/>
                        <a:gd name="connsiteY7" fmla="*/ 171450 h 180975"/>
                        <a:gd name="connsiteX8" fmla="*/ 271570 w 1338370"/>
                        <a:gd name="connsiteY8" fmla="*/ 66675 h 180975"/>
                        <a:gd name="connsiteX9" fmla="*/ 300145 w 1338370"/>
                        <a:gd name="connsiteY9" fmla="*/ 47625 h 180975"/>
                        <a:gd name="connsiteX10" fmla="*/ 328720 w 1338370"/>
                        <a:gd name="connsiteY10" fmla="*/ 38100 h 180975"/>
                        <a:gd name="connsiteX11" fmla="*/ 404920 w 1338370"/>
                        <a:gd name="connsiteY11" fmla="*/ 47625 h 180975"/>
                        <a:gd name="connsiteX12" fmla="*/ 433495 w 1338370"/>
                        <a:gd name="connsiteY12" fmla="*/ 66675 h 180975"/>
                        <a:gd name="connsiteX13" fmla="*/ 462070 w 1338370"/>
                        <a:gd name="connsiteY13" fmla="*/ 76200 h 180975"/>
                        <a:gd name="connsiteX14" fmla="*/ 490645 w 1338370"/>
                        <a:gd name="connsiteY14" fmla="*/ 95250 h 180975"/>
                        <a:gd name="connsiteX15" fmla="*/ 576370 w 1338370"/>
                        <a:gd name="connsiteY15" fmla="*/ 123825 h 180975"/>
                        <a:gd name="connsiteX16" fmla="*/ 604945 w 1338370"/>
                        <a:gd name="connsiteY16" fmla="*/ 133350 h 180975"/>
                        <a:gd name="connsiteX17" fmla="*/ 709720 w 1338370"/>
                        <a:gd name="connsiteY17" fmla="*/ 123825 h 180975"/>
                        <a:gd name="connsiteX18" fmla="*/ 738295 w 1338370"/>
                        <a:gd name="connsiteY18" fmla="*/ 104775 h 180975"/>
                        <a:gd name="connsiteX19" fmla="*/ 709720 w 1338370"/>
                        <a:gd name="connsiteY19" fmla="*/ 76200 h 180975"/>
                        <a:gd name="connsiteX20" fmla="*/ 681145 w 1338370"/>
                        <a:gd name="connsiteY20" fmla="*/ 66675 h 180975"/>
                        <a:gd name="connsiteX21" fmla="*/ 652570 w 1338370"/>
                        <a:gd name="connsiteY21" fmla="*/ 95250 h 180975"/>
                        <a:gd name="connsiteX22" fmla="*/ 557320 w 1338370"/>
                        <a:gd name="connsiteY22" fmla="*/ 104775 h 180975"/>
                        <a:gd name="connsiteX23" fmla="*/ 528745 w 1338370"/>
                        <a:gd name="connsiteY23" fmla="*/ 114300 h 180975"/>
                        <a:gd name="connsiteX24" fmla="*/ 500170 w 1338370"/>
                        <a:gd name="connsiteY24" fmla="*/ 76200 h 180975"/>
                        <a:gd name="connsiteX25" fmla="*/ 528745 w 1338370"/>
                        <a:gd name="connsiteY25" fmla="*/ 57150 h 180975"/>
                        <a:gd name="connsiteX26" fmla="*/ 585895 w 1338370"/>
                        <a:gd name="connsiteY26" fmla="*/ 38100 h 180975"/>
                        <a:gd name="connsiteX27" fmla="*/ 681145 w 1338370"/>
                        <a:gd name="connsiteY27" fmla="*/ 57150 h 180975"/>
                        <a:gd name="connsiteX28" fmla="*/ 738295 w 1338370"/>
                        <a:gd name="connsiteY28" fmla="*/ 95250 h 180975"/>
                        <a:gd name="connsiteX29" fmla="*/ 776395 w 1338370"/>
                        <a:gd name="connsiteY29" fmla="*/ 104775 h 180975"/>
                        <a:gd name="connsiteX30" fmla="*/ 833545 w 1338370"/>
                        <a:gd name="connsiteY30" fmla="*/ 123825 h 180975"/>
                        <a:gd name="connsiteX31" fmla="*/ 995470 w 1338370"/>
                        <a:gd name="connsiteY31" fmla="*/ 114300 h 180975"/>
                        <a:gd name="connsiteX32" fmla="*/ 947845 w 1338370"/>
                        <a:gd name="connsiteY32" fmla="*/ 104775 h 180975"/>
                        <a:gd name="connsiteX33" fmla="*/ 919270 w 1338370"/>
                        <a:gd name="connsiteY33" fmla="*/ 76200 h 180975"/>
                        <a:gd name="connsiteX34" fmla="*/ 919270 w 1338370"/>
                        <a:gd name="connsiteY34" fmla="*/ 19050 h 180975"/>
                        <a:gd name="connsiteX35" fmla="*/ 947845 w 1338370"/>
                        <a:gd name="connsiteY35" fmla="*/ 9525 h 180975"/>
                        <a:gd name="connsiteX36" fmla="*/ 1033570 w 1338370"/>
                        <a:gd name="connsiteY36" fmla="*/ 19050 h 180975"/>
                        <a:gd name="connsiteX37" fmla="*/ 1081195 w 1338370"/>
                        <a:gd name="connsiteY37" fmla="*/ 76200 h 180975"/>
                        <a:gd name="connsiteX38" fmla="*/ 1109770 w 1338370"/>
                        <a:gd name="connsiteY38" fmla="*/ 95250 h 180975"/>
                        <a:gd name="connsiteX39" fmla="*/ 1195495 w 1338370"/>
                        <a:gd name="connsiteY39" fmla="*/ 85725 h 180975"/>
                        <a:gd name="connsiteX40" fmla="*/ 1224070 w 1338370"/>
                        <a:gd name="connsiteY40" fmla="*/ 76200 h 180975"/>
                        <a:gd name="connsiteX41" fmla="*/ 1338370 w 1338370"/>
                        <a:gd name="connsiteY41" fmla="*/ 57150 h 180975"/>
                        <a:gd name="connsiteX42" fmla="*/ 1309795 w 1338370"/>
                        <a:gd name="connsiteY42" fmla="*/ 28575 h 180975"/>
                        <a:gd name="connsiteX43" fmla="*/ 1243120 w 1338370"/>
                        <a:gd name="connsiteY43" fmla="*/ 0 h 180975"/>
                        <a:gd name="connsiteX44" fmla="*/ 1185970 w 1338370"/>
                        <a:gd name="connsiteY44" fmla="*/ 57150 h 180975"/>
                        <a:gd name="connsiteX45" fmla="*/ 1138345 w 1338370"/>
                        <a:gd name="connsiteY45" fmla="*/ 114300 h 180975"/>
                        <a:gd name="connsiteX46" fmla="*/ 1109770 w 1338370"/>
                        <a:gd name="connsiteY46" fmla="*/ 133350 h 180975"/>
                        <a:gd name="connsiteX47" fmla="*/ 1081195 w 1338370"/>
                        <a:gd name="connsiteY47" fmla="*/ 123825 h 180975"/>
                        <a:gd name="connsiteX48" fmla="*/ 1081195 w 1338370"/>
                        <a:gd name="connsiteY48" fmla="*/ 47625 h 180975"/>
                        <a:gd name="connsiteX49" fmla="*/ 1119295 w 1338370"/>
                        <a:gd name="connsiteY49" fmla="*/ 57150 h 180975"/>
                        <a:gd name="connsiteX50" fmla="*/ 1081195 w 1338370"/>
                        <a:gd name="connsiteY50" fmla="*/ 142875 h 180975"/>
                        <a:gd name="connsiteX51" fmla="*/ 976420 w 1338370"/>
                        <a:gd name="connsiteY51" fmla="*/ 104775 h 180975"/>
                        <a:gd name="connsiteX52" fmla="*/ 966895 w 1338370"/>
                        <a:gd name="connsiteY52" fmla="*/ 76200 h 180975"/>
                        <a:gd name="connsiteX53" fmla="*/ 1052620 w 1338370"/>
                        <a:gd name="connsiteY53" fmla="*/ 76200 h 180975"/>
                        <a:gd name="connsiteX54" fmla="*/ 1024045 w 1338370"/>
                        <a:gd name="connsiteY54" fmla="*/ 104775 h 180975"/>
                        <a:gd name="connsiteX55" fmla="*/ 995470 w 1338370"/>
                        <a:gd name="connsiteY55" fmla="*/ 114300 h 180975"/>
                        <a:gd name="connsiteX56" fmla="*/ 919270 w 1338370"/>
                        <a:gd name="connsiteY56" fmla="*/ 104775 h 180975"/>
                        <a:gd name="connsiteX57" fmla="*/ 890695 w 1338370"/>
                        <a:gd name="connsiteY57" fmla="*/ 85725 h 180975"/>
                        <a:gd name="connsiteX58" fmla="*/ 900220 w 1338370"/>
                        <a:gd name="connsiteY58" fmla="*/ 28575 h 180975"/>
                        <a:gd name="connsiteX59" fmla="*/ 871645 w 1338370"/>
                        <a:gd name="connsiteY59" fmla="*/ 19050 h 180975"/>
                        <a:gd name="connsiteX60" fmla="*/ 766870 w 1338370"/>
                        <a:gd name="connsiteY60" fmla="*/ 66675 h 180975"/>
                        <a:gd name="connsiteX61" fmla="*/ 738295 w 1338370"/>
                        <a:gd name="connsiteY61" fmla="*/ 95250 h 180975"/>
                        <a:gd name="connsiteX62" fmla="*/ 728770 w 1338370"/>
                        <a:gd name="connsiteY62" fmla="*/ 161925 h 180975"/>
                        <a:gd name="connsiteX63" fmla="*/ 709720 w 1338370"/>
                        <a:gd name="connsiteY63" fmla="*/ 133350 h 180975"/>
                        <a:gd name="connsiteX64" fmla="*/ 719245 w 1338370"/>
                        <a:gd name="connsiteY64" fmla="*/ 85725 h 180975"/>
                        <a:gd name="connsiteX65" fmla="*/ 747820 w 1338370"/>
                        <a:gd name="connsiteY65" fmla="*/ 76200 h 180975"/>
                        <a:gd name="connsiteX66" fmla="*/ 795445 w 1338370"/>
                        <a:gd name="connsiteY66" fmla="*/ 66675 h 180975"/>
                        <a:gd name="connsiteX67" fmla="*/ 862120 w 1338370"/>
                        <a:gd name="connsiteY67" fmla="*/ 76200 h 180975"/>
                        <a:gd name="connsiteX68" fmla="*/ 833545 w 1338370"/>
                        <a:gd name="connsiteY68" fmla="*/ 47625 h 180975"/>
                        <a:gd name="connsiteX69" fmla="*/ 776395 w 1338370"/>
                        <a:gd name="connsiteY69" fmla="*/ 19050 h 180975"/>
                        <a:gd name="connsiteX70" fmla="*/ 671620 w 1338370"/>
                        <a:gd name="connsiteY70" fmla="*/ 85725 h 180975"/>
                        <a:gd name="connsiteX71" fmla="*/ 643045 w 1338370"/>
                        <a:gd name="connsiteY71" fmla="*/ 114300 h 180975"/>
                        <a:gd name="connsiteX72" fmla="*/ 528745 w 1338370"/>
                        <a:gd name="connsiteY72" fmla="*/ 104775 h 180975"/>
                        <a:gd name="connsiteX73" fmla="*/ 509695 w 1338370"/>
                        <a:gd name="connsiteY73" fmla="*/ 76200 h 180975"/>
                        <a:gd name="connsiteX74" fmla="*/ 481120 w 1338370"/>
                        <a:gd name="connsiteY74" fmla="*/ 57150 h 180975"/>
                        <a:gd name="connsiteX75" fmla="*/ 452545 w 1338370"/>
                        <a:gd name="connsiteY75" fmla="*/ 28575 h 180975"/>
                        <a:gd name="connsiteX76" fmla="*/ 443020 w 1338370"/>
                        <a:gd name="connsiteY76" fmla="*/ 85725 h 180975"/>
                        <a:gd name="connsiteX77" fmla="*/ 433495 w 1338370"/>
                        <a:gd name="connsiteY77" fmla="*/ 123825 h 180975"/>
                        <a:gd name="connsiteX78" fmla="*/ 385870 w 1338370"/>
                        <a:gd name="connsiteY78" fmla="*/ 114300 h 180975"/>
                        <a:gd name="connsiteX79" fmla="*/ 357295 w 1338370"/>
                        <a:gd name="connsiteY79" fmla="*/ 104775 h 180975"/>
                        <a:gd name="connsiteX80" fmla="*/ 319195 w 1338370"/>
                        <a:gd name="connsiteY80" fmla="*/ 95250 h 180975"/>
                        <a:gd name="connsiteX81" fmla="*/ 271570 w 1338370"/>
                        <a:gd name="connsiteY81" fmla="*/ 19050 h 180975"/>
                        <a:gd name="connsiteX82" fmla="*/ 242995 w 1338370"/>
                        <a:gd name="connsiteY82" fmla="*/ 47625 h 180975"/>
                        <a:gd name="connsiteX83" fmla="*/ 233470 w 1338370"/>
                        <a:gd name="connsiteY83" fmla="*/ 76200 h 180975"/>
                        <a:gd name="connsiteX84" fmla="*/ 223945 w 1338370"/>
                        <a:gd name="connsiteY84" fmla="*/ 114300 h 180975"/>
                        <a:gd name="connsiteX85" fmla="*/ 195370 w 1338370"/>
                        <a:gd name="connsiteY85" fmla="*/ 133350 h 180975"/>
                        <a:gd name="connsiteX86" fmla="*/ 138220 w 1338370"/>
                        <a:gd name="connsiteY86" fmla="*/ 180975 h 180975"/>
                        <a:gd name="connsiteX87" fmla="*/ 138220 w 1338370"/>
                        <a:gd name="connsiteY87" fmla="*/ 85725 h 180975"/>
                        <a:gd name="connsiteX88" fmla="*/ 147745 w 1338370"/>
                        <a:gd name="connsiteY88" fmla="*/ 57150 h 180975"/>
                        <a:gd name="connsiteX89" fmla="*/ 147745 w 1338370"/>
                        <a:gd name="connsiteY89"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338370" h="180975">
                          <a:moveTo>
                            <a:pt x="147745" y="19050"/>
                          </a:moveTo>
                          <a:cubicBezTo>
                            <a:pt x="127108" y="14288"/>
                            <a:pt x="59678" y="7716"/>
                            <a:pt x="23920" y="28575"/>
                          </a:cubicBezTo>
                          <a:cubicBezTo>
                            <a:pt x="-45166" y="68875"/>
                            <a:pt x="56849" y="93526"/>
                            <a:pt x="62020" y="95250"/>
                          </a:cubicBezTo>
                          <a:cubicBezTo>
                            <a:pt x="87420" y="92075"/>
                            <a:pt x="114163" y="94473"/>
                            <a:pt x="138220" y="85725"/>
                          </a:cubicBezTo>
                          <a:cubicBezTo>
                            <a:pt x="150879" y="81122"/>
                            <a:pt x="153508" y="59365"/>
                            <a:pt x="166795" y="57150"/>
                          </a:cubicBezTo>
                          <a:cubicBezTo>
                            <a:pt x="195155" y="52423"/>
                            <a:pt x="223945" y="63500"/>
                            <a:pt x="252520" y="66675"/>
                          </a:cubicBezTo>
                          <a:cubicBezTo>
                            <a:pt x="265145" y="76144"/>
                            <a:pt x="306788" y="100772"/>
                            <a:pt x="309670" y="123825"/>
                          </a:cubicBezTo>
                          <a:cubicBezTo>
                            <a:pt x="311678" y="139889"/>
                            <a:pt x="303320" y="155575"/>
                            <a:pt x="300145" y="171450"/>
                          </a:cubicBezTo>
                          <a:cubicBezTo>
                            <a:pt x="272885" y="130560"/>
                            <a:pt x="243540" y="115728"/>
                            <a:pt x="271570" y="66675"/>
                          </a:cubicBezTo>
                          <a:cubicBezTo>
                            <a:pt x="277250" y="56736"/>
                            <a:pt x="289906" y="52745"/>
                            <a:pt x="300145" y="47625"/>
                          </a:cubicBezTo>
                          <a:cubicBezTo>
                            <a:pt x="309125" y="43135"/>
                            <a:pt x="319195" y="41275"/>
                            <a:pt x="328720" y="38100"/>
                          </a:cubicBezTo>
                          <a:cubicBezTo>
                            <a:pt x="354120" y="41275"/>
                            <a:pt x="380224" y="40890"/>
                            <a:pt x="404920" y="47625"/>
                          </a:cubicBezTo>
                          <a:cubicBezTo>
                            <a:pt x="415964" y="50637"/>
                            <a:pt x="423256" y="61555"/>
                            <a:pt x="433495" y="66675"/>
                          </a:cubicBezTo>
                          <a:cubicBezTo>
                            <a:pt x="442475" y="71165"/>
                            <a:pt x="453090" y="71710"/>
                            <a:pt x="462070" y="76200"/>
                          </a:cubicBezTo>
                          <a:cubicBezTo>
                            <a:pt x="472309" y="81320"/>
                            <a:pt x="480184" y="90601"/>
                            <a:pt x="490645" y="95250"/>
                          </a:cubicBezTo>
                          <a:lnTo>
                            <a:pt x="576370" y="123825"/>
                          </a:lnTo>
                          <a:lnTo>
                            <a:pt x="604945" y="133350"/>
                          </a:lnTo>
                          <a:cubicBezTo>
                            <a:pt x="639870" y="130175"/>
                            <a:pt x="675429" y="131173"/>
                            <a:pt x="709720" y="123825"/>
                          </a:cubicBezTo>
                          <a:cubicBezTo>
                            <a:pt x="720914" y="121426"/>
                            <a:pt x="738295" y="116223"/>
                            <a:pt x="738295" y="104775"/>
                          </a:cubicBezTo>
                          <a:cubicBezTo>
                            <a:pt x="738295" y="91305"/>
                            <a:pt x="720928" y="83672"/>
                            <a:pt x="709720" y="76200"/>
                          </a:cubicBezTo>
                          <a:cubicBezTo>
                            <a:pt x="701366" y="70631"/>
                            <a:pt x="690670" y="69850"/>
                            <a:pt x="681145" y="66675"/>
                          </a:cubicBezTo>
                          <a:cubicBezTo>
                            <a:pt x="671620" y="76200"/>
                            <a:pt x="665445" y="91289"/>
                            <a:pt x="652570" y="95250"/>
                          </a:cubicBezTo>
                          <a:cubicBezTo>
                            <a:pt x="622073" y="104634"/>
                            <a:pt x="588857" y="99923"/>
                            <a:pt x="557320" y="104775"/>
                          </a:cubicBezTo>
                          <a:cubicBezTo>
                            <a:pt x="547397" y="106302"/>
                            <a:pt x="538270" y="111125"/>
                            <a:pt x="528745" y="114300"/>
                          </a:cubicBezTo>
                          <a:cubicBezTo>
                            <a:pt x="501691" y="107536"/>
                            <a:pt x="470563" y="113209"/>
                            <a:pt x="500170" y="76200"/>
                          </a:cubicBezTo>
                          <a:cubicBezTo>
                            <a:pt x="507321" y="67261"/>
                            <a:pt x="518284" y="61799"/>
                            <a:pt x="528745" y="57150"/>
                          </a:cubicBezTo>
                          <a:cubicBezTo>
                            <a:pt x="547095" y="48995"/>
                            <a:pt x="585895" y="38100"/>
                            <a:pt x="585895" y="38100"/>
                          </a:cubicBezTo>
                          <a:cubicBezTo>
                            <a:pt x="602460" y="40466"/>
                            <a:pt x="658126" y="44362"/>
                            <a:pt x="681145" y="57150"/>
                          </a:cubicBezTo>
                          <a:cubicBezTo>
                            <a:pt x="701159" y="68269"/>
                            <a:pt x="716083" y="89697"/>
                            <a:pt x="738295" y="95250"/>
                          </a:cubicBezTo>
                          <a:cubicBezTo>
                            <a:pt x="750995" y="98425"/>
                            <a:pt x="763856" y="101013"/>
                            <a:pt x="776395" y="104775"/>
                          </a:cubicBezTo>
                          <a:cubicBezTo>
                            <a:pt x="795629" y="110545"/>
                            <a:pt x="833545" y="123825"/>
                            <a:pt x="833545" y="123825"/>
                          </a:cubicBezTo>
                          <a:cubicBezTo>
                            <a:pt x="887520" y="120650"/>
                            <a:pt x="942137" y="123189"/>
                            <a:pt x="995470" y="114300"/>
                          </a:cubicBezTo>
                          <a:cubicBezTo>
                            <a:pt x="1011439" y="111638"/>
                            <a:pt x="962325" y="112015"/>
                            <a:pt x="947845" y="104775"/>
                          </a:cubicBezTo>
                          <a:cubicBezTo>
                            <a:pt x="935797" y="98751"/>
                            <a:pt x="928795" y="85725"/>
                            <a:pt x="919270" y="76200"/>
                          </a:cubicBezTo>
                          <a:cubicBezTo>
                            <a:pt x="912920" y="57150"/>
                            <a:pt x="900220" y="38100"/>
                            <a:pt x="919270" y="19050"/>
                          </a:cubicBezTo>
                          <a:cubicBezTo>
                            <a:pt x="926370" y="11950"/>
                            <a:pt x="938320" y="12700"/>
                            <a:pt x="947845" y="9525"/>
                          </a:cubicBezTo>
                          <a:cubicBezTo>
                            <a:pt x="976420" y="12700"/>
                            <a:pt x="1006295" y="9958"/>
                            <a:pt x="1033570" y="19050"/>
                          </a:cubicBezTo>
                          <a:cubicBezTo>
                            <a:pt x="1056976" y="26852"/>
                            <a:pt x="1065945" y="60950"/>
                            <a:pt x="1081195" y="76200"/>
                          </a:cubicBezTo>
                          <a:cubicBezTo>
                            <a:pt x="1089290" y="84295"/>
                            <a:pt x="1100245" y="88900"/>
                            <a:pt x="1109770" y="95250"/>
                          </a:cubicBezTo>
                          <a:cubicBezTo>
                            <a:pt x="1138345" y="92075"/>
                            <a:pt x="1167135" y="90452"/>
                            <a:pt x="1195495" y="85725"/>
                          </a:cubicBezTo>
                          <a:cubicBezTo>
                            <a:pt x="1205399" y="84074"/>
                            <a:pt x="1214225" y="78169"/>
                            <a:pt x="1224070" y="76200"/>
                          </a:cubicBezTo>
                          <a:cubicBezTo>
                            <a:pt x="1261945" y="68625"/>
                            <a:pt x="1300270" y="63500"/>
                            <a:pt x="1338370" y="57150"/>
                          </a:cubicBezTo>
                          <a:cubicBezTo>
                            <a:pt x="1328845" y="47625"/>
                            <a:pt x="1320756" y="36405"/>
                            <a:pt x="1309795" y="28575"/>
                          </a:cubicBezTo>
                          <a:cubicBezTo>
                            <a:pt x="1289197" y="13862"/>
                            <a:pt x="1266439" y="7773"/>
                            <a:pt x="1243120" y="0"/>
                          </a:cubicBezTo>
                          <a:cubicBezTo>
                            <a:pt x="1224070" y="19050"/>
                            <a:pt x="1200914" y="34734"/>
                            <a:pt x="1185970" y="57150"/>
                          </a:cubicBezTo>
                          <a:cubicBezTo>
                            <a:pt x="1167239" y="85247"/>
                            <a:pt x="1165847" y="91381"/>
                            <a:pt x="1138345" y="114300"/>
                          </a:cubicBezTo>
                          <a:cubicBezTo>
                            <a:pt x="1129551" y="121629"/>
                            <a:pt x="1119295" y="127000"/>
                            <a:pt x="1109770" y="133350"/>
                          </a:cubicBezTo>
                          <a:cubicBezTo>
                            <a:pt x="1100245" y="130175"/>
                            <a:pt x="1088295" y="130925"/>
                            <a:pt x="1081195" y="123825"/>
                          </a:cubicBezTo>
                          <a:cubicBezTo>
                            <a:pt x="1061669" y="104299"/>
                            <a:pt x="1077572" y="65739"/>
                            <a:pt x="1081195" y="47625"/>
                          </a:cubicBezTo>
                          <a:cubicBezTo>
                            <a:pt x="1093895" y="50800"/>
                            <a:pt x="1114698" y="44893"/>
                            <a:pt x="1119295" y="57150"/>
                          </a:cubicBezTo>
                          <a:cubicBezTo>
                            <a:pt x="1140468" y="113613"/>
                            <a:pt x="1111971" y="122357"/>
                            <a:pt x="1081195" y="142875"/>
                          </a:cubicBezTo>
                          <a:cubicBezTo>
                            <a:pt x="1023882" y="135711"/>
                            <a:pt x="1006122" y="149329"/>
                            <a:pt x="976420" y="104775"/>
                          </a:cubicBezTo>
                          <a:cubicBezTo>
                            <a:pt x="970851" y="96421"/>
                            <a:pt x="970070" y="85725"/>
                            <a:pt x="966895" y="76200"/>
                          </a:cubicBezTo>
                          <a:cubicBezTo>
                            <a:pt x="989390" y="68702"/>
                            <a:pt x="1032504" y="49379"/>
                            <a:pt x="1052620" y="76200"/>
                          </a:cubicBezTo>
                          <a:cubicBezTo>
                            <a:pt x="1060702" y="86976"/>
                            <a:pt x="1035253" y="97303"/>
                            <a:pt x="1024045" y="104775"/>
                          </a:cubicBezTo>
                          <a:cubicBezTo>
                            <a:pt x="1015691" y="110344"/>
                            <a:pt x="1004995" y="111125"/>
                            <a:pt x="995470" y="114300"/>
                          </a:cubicBezTo>
                          <a:cubicBezTo>
                            <a:pt x="970070" y="111125"/>
                            <a:pt x="943966" y="111510"/>
                            <a:pt x="919270" y="104775"/>
                          </a:cubicBezTo>
                          <a:cubicBezTo>
                            <a:pt x="908226" y="101763"/>
                            <a:pt x="893471" y="96831"/>
                            <a:pt x="890695" y="85725"/>
                          </a:cubicBezTo>
                          <a:cubicBezTo>
                            <a:pt x="886011" y="66989"/>
                            <a:pt x="897045" y="47625"/>
                            <a:pt x="900220" y="28575"/>
                          </a:cubicBezTo>
                          <a:cubicBezTo>
                            <a:pt x="890695" y="25400"/>
                            <a:pt x="881685" y="19050"/>
                            <a:pt x="871645" y="19050"/>
                          </a:cubicBezTo>
                          <a:cubicBezTo>
                            <a:pt x="832230" y="19050"/>
                            <a:pt x="794130" y="39415"/>
                            <a:pt x="766870" y="66675"/>
                          </a:cubicBezTo>
                          <a:lnTo>
                            <a:pt x="738295" y="95250"/>
                          </a:lnTo>
                          <a:cubicBezTo>
                            <a:pt x="735120" y="117475"/>
                            <a:pt x="742240" y="143964"/>
                            <a:pt x="728770" y="161925"/>
                          </a:cubicBezTo>
                          <a:cubicBezTo>
                            <a:pt x="721901" y="171083"/>
                            <a:pt x="711140" y="144709"/>
                            <a:pt x="709720" y="133350"/>
                          </a:cubicBezTo>
                          <a:cubicBezTo>
                            <a:pt x="707712" y="117286"/>
                            <a:pt x="710265" y="99195"/>
                            <a:pt x="719245" y="85725"/>
                          </a:cubicBezTo>
                          <a:cubicBezTo>
                            <a:pt x="724814" y="77371"/>
                            <a:pt x="738080" y="78635"/>
                            <a:pt x="747820" y="76200"/>
                          </a:cubicBezTo>
                          <a:cubicBezTo>
                            <a:pt x="763526" y="72273"/>
                            <a:pt x="779570" y="69850"/>
                            <a:pt x="795445" y="66675"/>
                          </a:cubicBezTo>
                          <a:cubicBezTo>
                            <a:pt x="817670" y="69850"/>
                            <a:pt x="842040" y="86240"/>
                            <a:pt x="862120" y="76200"/>
                          </a:cubicBezTo>
                          <a:cubicBezTo>
                            <a:pt x="874168" y="70176"/>
                            <a:pt x="843893" y="56249"/>
                            <a:pt x="833545" y="47625"/>
                          </a:cubicBezTo>
                          <a:cubicBezTo>
                            <a:pt x="808926" y="27109"/>
                            <a:pt x="805034" y="28596"/>
                            <a:pt x="776395" y="19050"/>
                          </a:cubicBezTo>
                          <a:cubicBezTo>
                            <a:pt x="702352" y="33859"/>
                            <a:pt x="740218" y="17127"/>
                            <a:pt x="671620" y="85725"/>
                          </a:cubicBezTo>
                          <a:lnTo>
                            <a:pt x="643045" y="114300"/>
                          </a:lnTo>
                          <a:cubicBezTo>
                            <a:pt x="604945" y="111125"/>
                            <a:pt x="565506" y="115278"/>
                            <a:pt x="528745" y="104775"/>
                          </a:cubicBezTo>
                          <a:cubicBezTo>
                            <a:pt x="517738" y="101630"/>
                            <a:pt x="517790" y="84295"/>
                            <a:pt x="509695" y="76200"/>
                          </a:cubicBezTo>
                          <a:cubicBezTo>
                            <a:pt x="501600" y="68105"/>
                            <a:pt x="489914" y="64479"/>
                            <a:pt x="481120" y="57150"/>
                          </a:cubicBezTo>
                          <a:cubicBezTo>
                            <a:pt x="470772" y="48526"/>
                            <a:pt x="462070" y="38100"/>
                            <a:pt x="452545" y="28575"/>
                          </a:cubicBezTo>
                          <a:cubicBezTo>
                            <a:pt x="449370" y="47625"/>
                            <a:pt x="446808" y="66787"/>
                            <a:pt x="443020" y="85725"/>
                          </a:cubicBezTo>
                          <a:cubicBezTo>
                            <a:pt x="440453" y="98562"/>
                            <a:pt x="445204" y="117971"/>
                            <a:pt x="433495" y="123825"/>
                          </a:cubicBezTo>
                          <a:cubicBezTo>
                            <a:pt x="419015" y="131065"/>
                            <a:pt x="401576" y="118227"/>
                            <a:pt x="385870" y="114300"/>
                          </a:cubicBezTo>
                          <a:cubicBezTo>
                            <a:pt x="376130" y="111865"/>
                            <a:pt x="366949" y="107533"/>
                            <a:pt x="357295" y="104775"/>
                          </a:cubicBezTo>
                          <a:cubicBezTo>
                            <a:pt x="344708" y="101179"/>
                            <a:pt x="331895" y="98425"/>
                            <a:pt x="319195" y="95250"/>
                          </a:cubicBezTo>
                          <a:cubicBezTo>
                            <a:pt x="296525" y="27240"/>
                            <a:pt x="316853" y="49239"/>
                            <a:pt x="271570" y="19050"/>
                          </a:cubicBezTo>
                          <a:cubicBezTo>
                            <a:pt x="262045" y="28575"/>
                            <a:pt x="250467" y="36417"/>
                            <a:pt x="242995" y="47625"/>
                          </a:cubicBezTo>
                          <a:cubicBezTo>
                            <a:pt x="237426" y="55979"/>
                            <a:pt x="236228" y="66546"/>
                            <a:pt x="233470" y="76200"/>
                          </a:cubicBezTo>
                          <a:cubicBezTo>
                            <a:pt x="229874" y="88787"/>
                            <a:pt x="231207" y="103408"/>
                            <a:pt x="223945" y="114300"/>
                          </a:cubicBezTo>
                          <a:cubicBezTo>
                            <a:pt x="217595" y="123825"/>
                            <a:pt x="204164" y="126021"/>
                            <a:pt x="195370" y="133350"/>
                          </a:cubicBezTo>
                          <a:cubicBezTo>
                            <a:pt x="122031" y="194466"/>
                            <a:pt x="209166" y="133677"/>
                            <a:pt x="138220" y="180975"/>
                          </a:cubicBezTo>
                          <a:cubicBezTo>
                            <a:pt x="122819" y="134772"/>
                            <a:pt x="124539" y="154131"/>
                            <a:pt x="138220" y="85725"/>
                          </a:cubicBezTo>
                          <a:cubicBezTo>
                            <a:pt x="140189" y="75880"/>
                            <a:pt x="142579" y="65759"/>
                            <a:pt x="147745" y="57150"/>
                          </a:cubicBezTo>
                          <a:cubicBezTo>
                            <a:pt x="152365" y="49449"/>
                            <a:pt x="168382" y="23812"/>
                            <a:pt x="147745" y="1905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Freeform: Shape 154">
              <a:extLst>
                <a:ext uri="{FF2B5EF4-FFF2-40B4-BE49-F238E27FC236}">
                  <a16:creationId xmlns:a16="http://schemas.microsoft.com/office/drawing/2014/main" id="{54BA5F89-40F8-46D3-953E-40A031B32E5B}"/>
                </a:ext>
              </a:extLst>
            </p:cNvPr>
            <p:cNvSpPr/>
            <p:nvPr/>
          </p:nvSpPr>
          <p:spPr>
            <a:xfrm rot="10800000">
              <a:off x="2981701" y="4144999"/>
              <a:ext cx="1115158" cy="107038"/>
            </a:xfrm>
            <a:custGeom>
              <a:avLst/>
              <a:gdLst>
                <a:gd name="connsiteX0" fmla="*/ 123104 w 1115158"/>
                <a:gd name="connsiteY0" fmla="*/ 11267 h 107038"/>
                <a:gd name="connsiteX1" fmla="*/ 19930 w 1115158"/>
                <a:gd name="connsiteY1" fmla="*/ 16900 h 107038"/>
                <a:gd name="connsiteX2" fmla="*/ 51676 w 1115158"/>
                <a:gd name="connsiteY2" fmla="*/ 56335 h 107038"/>
                <a:gd name="connsiteX3" fmla="*/ 115167 w 1115158"/>
                <a:gd name="connsiteY3" fmla="*/ 50702 h 107038"/>
                <a:gd name="connsiteX4" fmla="*/ 138977 w 1115158"/>
                <a:gd name="connsiteY4" fmla="*/ 33801 h 107038"/>
                <a:gd name="connsiteX5" fmla="*/ 210404 w 1115158"/>
                <a:gd name="connsiteY5" fmla="*/ 39435 h 107038"/>
                <a:gd name="connsiteX6" fmla="*/ 258023 w 1115158"/>
                <a:gd name="connsiteY6" fmla="*/ 73236 h 107038"/>
                <a:gd name="connsiteX7" fmla="*/ 250087 w 1115158"/>
                <a:gd name="connsiteY7" fmla="*/ 101404 h 107038"/>
                <a:gd name="connsiteX8" fmla="*/ 226277 w 1115158"/>
                <a:gd name="connsiteY8" fmla="*/ 39435 h 107038"/>
                <a:gd name="connsiteX9" fmla="*/ 250087 w 1115158"/>
                <a:gd name="connsiteY9" fmla="*/ 28167 h 107038"/>
                <a:gd name="connsiteX10" fmla="*/ 273896 w 1115158"/>
                <a:gd name="connsiteY10" fmla="*/ 22534 h 107038"/>
                <a:gd name="connsiteX11" fmla="*/ 337387 w 1115158"/>
                <a:gd name="connsiteY11" fmla="*/ 28167 h 107038"/>
                <a:gd name="connsiteX12" fmla="*/ 361197 w 1115158"/>
                <a:gd name="connsiteY12" fmla="*/ 39435 h 107038"/>
                <a:gd name="connsiteX13" fmla="*/ 385006 w 1115158"/>
                <a:gd name="connsiteY13" fmla="*/ 45068 h 107038"/>
                <a:gd name="connsiteX14" fmla="*/ 408815 w 1115158"/>
                <a:gd name="connsiteY14" fmla="*/ 56335 h 107038"/>
                <a:gd name="connsiteX15" fmla="*/ 480243 w 1115158"/>
                <a:gd name="connsiteY15" fmla="*/ 73236 h 107038"/>
                <a:gd name="connsiteX16" fmla="*/ 504052 w 1115158"/>
                <a:gd name="connsiteY16" fmla="*/ 78870 h 107038"/>
                <a:gd name="connsiteX17" fmla="*/ 591353 w 1115158"/>
                <a:gd name="connsiteY17" fmla="*/ 73236 h 107038"/>
                <a:gd name="connsiteX18" fmla="*/ 615162 w 1115158"/>
                <a:gd name="connsiteY18" fmla="*/ 61969 h 107038"/>
                <a:gd name="connsiteX19" fmla="*/ 591353 w 1115158"/>
                <a:gd name="connsiteY19" fmla="*/ 45068 h 107038"/>
                <a:gd name="connsiteX20" fmla="*/ 567544 w 1115158"/>
                <a:gd name="connsiteY20" fmla="*/ 39435 h 107038"/>
                <a:gd name="connsiteX21" fmla="*/ 543735 w 1115158"/>
                <a:gd name="connsiteY21" fmla="*/ 56335 h 107038"/>
                <a:gd name="connsiteX22" fmla="*/ 464370 w 1115158"/>
                <a:gd name="connsiteY22" fmla="*/ 61969 h 107038"/>
                <a:gd name="connsiteX23" fmla="*/ 440561 w 1115158"/>
                <a:gd name="connsiteY23" fmla="*/ 67602 h 107038"/>
                <a:gd name="connsiteX24" fmla="*/ 416752 w 1115158"/>
                <a:gd name="connsiteY24" fmla="*/ 45068 h 107038"/>
                <a:gd name="connsiteX25" fmla="*/ 440561 w 1115158"/>
                <a:gd name="connsiteY25" fmla="*/ 33801 h 107038"/>
                <a:gd name="connsiteX26" fmla="*/ 488180 w 1115158"/>
                <a:gd name="connsiteY26" fmla="*/ 22534 h 107038"/>
                <a:gd name="connsiteX27" fmla="*/ 567544 w 1115158"/>
                <a:gd name="connsiteY27" fmla="*/ 33801 h 107038"/>
                <a:gd name="connsiteX28" fmla="*/ 615162 w 1115158"/>
                <a:gd name="connsiteY28" fmla="*/ 56335 h 107038"/>
                <a:gd name="connsiteX29" fmla="*/ 646908 w 1115158"/>
                <a:gd name="connsiteY29" fmla="*/ 61969 h 107038"/>
                <a:gd name="connsiteX30" fmla="*/ 694527 w 1115158"/>
                <a:gd name="connsiteY30" fmla="*/ 73236 h 107038"/>
                <a:gd name="connsiteX31" fmla="*/ 829446 w 1115158"/>
                <a:gd name="connsiteY31" fmla="*/ 67602 h 107038"/>
                <a:gd name="connsiteX32" fmla="*/ 789764 w 1115158"/>
                <a:gd name="connsiteY32" fmla="*/ 61969 h 107038"/>
                <a:gd name="connsiteX33" fmla="*/ 765955 w 1115158"/>
                <a:gd name="connsiteY33" fmla="*/ 45068 h 107038"/>
                <a:gd name="connsiteX34" fmla="*/ 765955 w 1115158"/>
                <a:gd name="connsiteY34" fmla="*/ 11267 h 107038"/>
                <a:gd name="connsiteX35" fmla="*/ 789764 w 1115158"/>
                <a:gd name="connsiteY35" fmla="*/ 5633 h 107038"/>
                <a:gd name="connsiteX36" fmla="*/ 861192 w 1115158"/>
                <a:gd name="connsiteY36" fmla="*/ 11267 h 107038"/>
                <a:gd name="connsiteX37" fmla="*/ 900874 w 1115158"/>
                <a:gd name="connsiteY37" fmla="*/ 45068 h 107038"/>
                <a:gd name="connsiteX38" fmla="*/ 924683 w 1115158"/>
                <a:gd name="connsiteY38" fmla="*/ 56335 h 107038"/>
                <a:gd name="connsiteX39" fmla="*/ 996111 w 1115158"/>
                <a:gd name="connsiteY39" fmla="*/ 50702 h 107038"/>
                <a:gd name="connsiteX40" fmla="*/ 1019920 w 1115158"/>
                <a:gd name="connsiteY40" fmla="*/ 45068 h 107038"/>
                <a:gd name="connsiteX41" fmla="*/ 1115158 w 1115158"/>
                <a:gd name="connsiteY41" fmla="*/ 33801 h 107038"/>
                <a:gd name="connsiteX42" fmla="*/ 1091348 w 1115158"/>
                <a:gd name="connsiteY42" fmla="*/ 16900 h 107038"/>
                <a:gd name="connsiteX43" fmla="*/ 1035793 w 1115158"/>
                <a:gd name="connsiteY43" fmla="*/ 0 h 107038"/>
                <a:gd name="connsiteX44" fmla="*/ 988175 w 1115158"/>
                <a:gd name="connsiteY44" fmla="*/ 33801 h 107038"/>
                <a:gd name="connsiteX45" fmla="*/ 948492 w 1115158"/>
                <a:gd name="connsiteY45" fmla="*/ 67602 h 107038"/>
                <a:gd name="connsiteX46" fmla="*/ 924683 w 1115158"/>
                <a:gd name="connsiteY46" fmla="*/ 78870 h 107038"/>
                <a:gd name="connsiteX47" fmla="*/ 900874 w 1115158"/>
                <a:gd name="connsiteY47" fmla="*/ 73236 h 107038"/>
                <a:gd name="connsiteX48" fmla="*/ 900874 w 1115158"/>
                <a:gd name="connsiteY48" fmla="*/ 28167 h 107038"/>
                <a:gd name="connsiteX49" fmla="*/ 932620 w 1115158"/>
                <a:gd name="connsiteY49" fmla="*/ 33801 h 107038"/>
                <a:gd name="connsiteX50" fmla="*/ 900874 w 1115158"/>
                <a:gd name="connsiteY50" fmla="*/ 84503 h 107038"/>
                <a:gd name="connsiteX51" fmla="*/ 813573 w 1115158"/>
                <a:gd name="connsiteY51" fmla="*/ 61969 h 107038"/>
                <a:gd name="connsiteX52" fmla="*/ 805637 w 1115158"/>
                <a:gd name="connsiteY52" fmla="*/ 45068 h 107038"/>
                <a:gd name="connsiteX53" fmla="*/ 877065 w 1115158"/>
                <a:gd name="connsiteY53" fmla="*/ 45068 h 107038"/>
                <a:gd name="connsiteX54" fmla="*/ 853255 w 1115158"/>
                <a:gd name="connsiteY54" fmla="*/ 61969 h 107038"/>
                <a:gd name="connsiteX55" fmla="*/ 829446 w 1115158"/>
                <a:gd name="connsiteY55" fmla="*/ 67602 h 107038"/>
                <a:gd name="connsiteX56" fmla="*/ 765955 w 1115158"/>
                <a:gd name="connsiteY56" fmla="*/ 61969 h 107038"/>
                <a:gd name="connsiteX57" fmla="*/ 742145 w 1115158"/>
                <a:gd name="connsiteY57" fmla="*/ 50702 h 107038"/>
                <a:gd name="connsiteX58" fmla="*/ 750082 w 1115158"/>
                <a:gd name="connsiteY58" fmla="*/ 16900 h 107038"/>
                <a:gd name="connsiteX59" fmla="*/ 726272 w 1115158"/>
                <a:gd name="connsiteY59" fmla="*/ 11267 h 107038"/>
                <a:gd name="connsiteX60" fmla="*/ 638972 w 1115158"/>
                <a:gd name="connsiteY60" fmla="*/ 39435 h 107038"/>
                <a:gd name="connsiteX61" fmla="*/ 615162 w 1115158"/>
                <a:gd name="connsiteY61" fmla="*/ 56335 h 107038"/>
                <a:gd name="connsiteX62" fmla="*/ 607226 w 1115158"/>
                <a:gd name="connsiteY62" fmla="*/ 95770 h 107038"/>
                <a:gd name="connsiteX63" fmla="*/ 591353 w 1115158"/>
                <a:gd name="connsiteY63" fmla="*/ 78870 h 107038"/>
                <a:gd name="connsiteX64" fmla="*/ 599290 w 1115158"/>
                <a:gd name="connsiteY64" fmla="*/ 50702 h 107038"/>
                <a:gd name="connsiteX65" fmla="*/ 623099 w 1115158"/>
                <a:gd name="connsiteY65" fmla="*/ 45068 h 107038"/>
                <a:gd name="connsiteX66" fmla="*/ 662781 w 1115158"/>
                <a:gd name="connsiteY66" fmla="*/ 39435 h 107038"/>
                <a:gd name="connsiteX67" fmla="*/ 718336 w 1115158"/>
                <a:gd name="connsiteY67" fmla="*/ 45068 h 107038"/>
                <a:gd name="connsiteX68" fmla="*/ 694527 w 1115158"/>
                <a:gd name="connsiteY68" fmla="*/ 28167 h 107038"/>
                <a:gd name="connsiteX69" fmla="*/ 646908 w 1115158"/>
                <a:gd name="connsiteY69" fmla="*/ 11267 h 107038"/>
                <a:gd name="connsiteX70" fmla="*/ 559607 w 1115158"/>
                <a:gd name="connsiteY70" fmla="*/ 50702 h 107038"/>
                <a:gd name="connsiteX71" fmla="*/ 535798 w 1115158"/>
                <a:gd name="connsiteY71" fmla="*/ 67602 h 107038"/>
                <a:gd name="connsiteX72" fmla="*/ 440561 w 1115158"/>
                <a:gd name="connsiteY72" fmla="*/ 61969 h 107038"/>
                <a:gd name="connsiteX73" fmla="*/ 424688 w 1115158"/>
                <a:gd name="connsiteY73" fmla="*/ 45068 h 107038"/>
                <a:gd name="connsiteX74" fmla="*/ 400879 w 1115158"/>
                <a:gd name="connsiteY74" fmla="*/ 33801 h 107038"/>
                <a:gd name="connsiteX75" fmla="*/ 377070 w 1115158"/>
                <a:gd name="connsiteY75" fmla="*/ 16900 h 107038"/>
                <a:gd name="connsiteX76" fmla="*/ 369133 w 1115158"/>
                <a:gd name="connsiteY76" fmla="*/ 50702 h 107038"/>
                <a:gd name="connsiteX77" fmla="*/ 361197 w 1115158"/>
                <a:gd name="connsiteY77" fmla="*/ 73236 h 107038"/>
                <a:gd name="connsiteX78" fmla="*/ 321514 w 1115158"/>
                <a:gd name="connsiteY78" fmla="*/ 67602 h 107038"/>
                <a:gd name="connsiteX79" fmla="*/ 297705 w 1115158"/>
                <a:gd name="connsiteY79" fmla="*/ 61969 h 107038"/>
                <a:gd name="connsiteX80" fmla="*/ 265959 w 1115158"/>
                <a:gd name="connsiteY80" fmla="*/ 56335 h 107038"/>
                <a:gd name="connsiteX81" fmla="*/ 226277 w 1115158"/>
                <a:gd name="connsiteY81" fmla="*/ 11267 h 107038"/>
                <a:gd name="connsiteX82" fmla="*/ 202468 w 1115158"/>
                <a:gd name="connsiteY82" fmla="*/ 28167 h 107038"/>
                <a:gd name="connsiteX83" fmla="*/ 194532 w 1115158"/>
                <a:gd name="connsiteY83" fmla="*/ 45068 h 107038"/>
                <a:gd name="connsiteX84" fmla="*/ 186595 w 1115158"/>
                <a:gd name="connsiteY84" fmla="*/ 67602 h 107038"/>
                <a:gd name="connsiteX85" fmla="*/ 162786 w 1115158"/>
                <a:gd name="connsiteY85" fmla="*/ 78870 h 107038"/>
                <a:gd name="connsiteX86" fmla="*/ 115167 w 1115158"/>
                <a:gd name="connsiteY86" fmla="*/ 107038 h 107038"/>
                <a:gd name="connsiteX87" fmla="*/ 115167 w 1115158"/>
                <a:gd name="connsiteY87" fmla="*/ 50702 h 107038"/>
                <a:gd name="connsiteX88" fmla="*/ 123104 w 1115158"/>
                <a:gd name="connsiteY88" fmla="*/ 33801 h 107038"/>
                <a:gd name="connsiteX89" fmla="*/ 123104 w 1115158"/>
                <a:gd name="connsiteY89" fmla="*/ 11267 h 1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15158" h="107038" extrusionOk="0">
                  <a:moveTo>
                    <a:pt x="123104" y="11267"/>
                  </a:moveTo>
                  <a:cubicBezTo>
                    <a:pt x="99538" y="4194"/>
                    <a:pt x="56370" y="-1471"/>
                    <a:pt x="19930" y="16900"/>
                  </a:cubicBezTo>
                  <a:cubicBezTo>
                    <a:pt x="-37099" y="41062"/>
                    <a:pt x="47681" y="55547"/>
                    <a:pt x="51676" y="56335"/>
                  </a:cubicBezTo>
                  <a:cubicBezTo>
                    <a:pt x="71261" y="55319"/>
                    <a:pt x="90072" y="52455"/>
                    <a:pt x="115167" y="50702"/>
                  </a:cubicBezTo>
                  <a:cubicBezTo>
                    <a:pt x="129007" y="48548"/>
                    <a:pt x="125541" y="34481"/>
                    <a:pt x="138977" y="33801"/>
                  </a:cubicBezTo>
                  <a:cubicBezTo>
                    <a:pt x="161755" y="32815"/>
                    <a:pt x="186089" y="35869"/>
                    <a:pt x="210404" y="39435"/>
                  </a:cubicBezTo>
                  <a:cubicBezTo>
                    <a:pt x="220886" y="43555"/>
                    <a:pt x="255629" y="58789"/>
                    <a:pt x="258023" y="73236"/>
                  </a:cubicBezTo>
                  <a:cubicBezTo>
                    <a:pt x="257639" y="84339"/>
                    <a:pt x="250982" y="92390"/>
                    <a:pt x="250087" y="101404"/>
                  </a:cubicBezTo>
                  <a:cubicBezTo>
                    <a:pt x="225970" y="74258"/>
                    <a:pt x="202847" y="64657"/>
                    <a:pt x="226277" y="39435"/>
                  </a:cubicBezTo>
                  <a:cubicBezTo>
                    <a:pt x="230338" y="33248"/>
                    <a:pt x="240631" y="33250"/>
                    <a:pt x="250087" y="28167"/>
                  </a:cubicBezTo>
                  <a:cubicBezTo>
                    <a:pt x="257746" y="24909"/>
                    <a:pt x="265400" y="24424"/>
                    <a:pt x="273896" y="22534"/>
                  </a:cubicBezTo>
                  <a:cubicBezTo>
                    <a:pt x="296235" y="22020"/>
                    <a:pt x="314163" y="19865"/>
                    <a:pt x="337387" y="28167"/>
                  </a:cubicBezTo>
                  <a:cubicBezTo>
                    <a:pt x="347430" y="28517"/>
                    <a:pt x="352839" y="37457"/>
                    <a:pt x="361197" y="39435"/>
                  </a:cubicBezTo>
                  <a:cubicBezTo>
                    <a:pt x="368834" y="42345"/>
                    <a:pt x="377811" y="42829"/>
                    <a:pt x="385006" y="45068"/>
                  </a:cubicBezTo>
                  <a:cubicBezTo>
                    <a:pt x="393262" y="50445"/>
                    <a:pt x="400005" y="54072"/>
                    <a:pt x="408815" y="56335"/>
                  </a:cubicBezTo>
                  <a:cubicBezTo>
                    <a:pt x="439013" y="60785"/>
                    <a:pt x="460874" y="68998"/>
                    <a:pt x="480243" y="73236"/>
                  </a:cubicBezTo>
                  <a:cubicBezTo>
                    <a:pt x="486296" y="72004"/>
                    <a:pt x="493804" y="77882"/>
                    <a:pt x="504052" y="78870"/>
                  </a:cubicBezTo>
                  <a:cubicBezTo>
                    <a:pt x="532047" y="75988"/>
                    <a:pt x="562685" y="85154"/>
                    <a:pt x="591353" y="73236"/>
                  </a:cubicBezTo>
                  <a:cubicBezTo>
                    <a:pt x="602183" y="70479"/>
                    <a:pt x="615794" y="67775"/>
                    <a:pt x="615162" y="61969"/>
                  </a:cubicBezTo>
                  <a:cubicBezTo>
                    <a:pt x="616308" y="54465"/>
                    <a:pt x="599558" y="49764"/>
                    <a:pt x="591353" y="45068"/>
                  </a:cubicBezTo>
                  <a:cubicBezTo>
                    <a:pt x="582789" y="41369"/>
                    <a:pt x="575719" y="43599"/>
                    <a:pt x="567544" y="39435"/>
                  </a:cubicBezTo>
                  <a:cubicBezTo>
                    <a:pt x="560581" y="43863"/>
                    <a:pt x="552904" y="51340"/>
                    <a:pt x="543735" y="56335"/>
                  </a:cubicBezTo>
                  <a:cubicBezTo>
                    <a:pt x="518492" y="60663"/>
                    <a:pt x="490229" y="65850"/>
                    <a:pt x="464370" y="61969"/>
                  </a:cubicBezTo>
                  <a:cubicBezTo>
                    <a:pt x="455787" y="62845"/>
                    <a:pt x="449893" y="64849"/>
                    <a:pt x="440561" y="67602"/>
                  </a:cubicBezTo>
                  <a:cubicBezTo>
                    <a:pt x="422953" y="62176"/>
                    <a:pt x="392405" y="61200"/>
                    <a:pt x="416752" y="45068"/>
                  </a:cubicBezTo>
                  <a:cubicBezTo>
                    <a:pt x="423783" y="39566"/>
                    <a:pt x="430344" y="36172"/>
                    <a:pt x="440561" y="33801"/>
                  </a:cubicBezTo>
                  <a:cubicBezTo>
                    <a:pt x="455851" y="28978"/>
                    <a:pt x="488179" y="22533"/>
                    <a:pt x="488180" y="22534"/>
                  </a:cubicBezTo>
                  <a:cubicBezTo>
                    <a:pt x="496929" y="24386"/>
                    <a:pt x="550374" y="23944"/>
                    <a:pt x="567544" y="33801"/>
                  </a:cubicBezTo>
                  <a:cubicBezTo>
                    <a:pt x="580168" y="40646"/>
                    <a:pt x="595429" y="52146"/>
                    <a:pt x="615162" y="56335"/>
                  </a:cubicBezTo>
                  <a:cubicBezTo>
                    <a:pt x="625065" y="57718"/>
                    <a:pt x="636756" y="59927"/>
                    <a:pt x="646908" y="61969"/>
                  </a:cubicBezTo>
                  <a:cubicBezTo>
                    <a:pt x="662934" y="65383"/>
                    <a:pt x="694527" y="73236"/>
                    <a:pt x="694527" y="73236"/>
                  </a:cubicBezTo>
                  <a:cubicBezTo>
                    <a:pt x="740550" y="62106"/>
                    <a:pt x="773906" y="69181"/>
                    <a:pt x="829446" y="67602"/>
                  </a:cubicBezTo>
                  <a:cubicBezTo>
                    <a:pt x="843144" y="64609"/>
                    <a:pt x="803168" y="67670"/>
                    <a:pt x="789764" y="61969"/>
                  </a:cubicBezTo>
                  <a:cubicBezTo>
                    <a:pt x="777135" y="58279"/>
                    <a:pt x="772196" y="50594"/>
                    <a:pt x="765955" y="45068"/>
                  </a:cubicBezTo>
                  <a:cubicBezTo>
                    <a:pt x="764127" y="31185"/>
                    <a:pt x="751669" y="21685"/>
                    <a:pt x="765955" y="11267"/>
                  </a:cubicBezTo>
                  <a:cubicBezTo>
                    <a:pt x="770346" y="7390"/>
                    <a:pt x="781667" y="7142"/>
                    <a:pt x="789764" y="5633"/>
                  </a:cubicBezTo>
                  <a:cubicBezTo>
                    <a:pt x="815844" y="9566"/>
                    <a:pt x="835265" y="6251"/>
                    <a:pt x="861192" y="11267"/>
                  </a:cubicBezTo>
                  <a:cubicBezTo>
                    <a:pt x="880513" y="15074"/>
                    <a:pt x="891482" y="36857"/>
                    <a:pt x="900874" y="45068"/>
                  </a:cubicBezTo>
                  <a:cubicBezTo>
                    <a:pt x="908350" y="49770"/>
                    <a:pt x="917564" y="51540"/>
                    <a:pt x="924683" y="56335"/>
                  </a:cubicBezTo>
                  <a:cubicBezTo>
                    <a:pt x="945876" y="55114"/>
                    <a:pt x="968208" y="52729"/>
                    <a:pt x="996111" y="50702"/>
                  </a:cubicBezTo>
                  <a:cubicBezTo>
                    <a:pt x="1004581" y="49746"/>
                    <a:pt x="1011208" y="45629"/>
                    <a:pt x="1019920" y="45068"/>
                  </a:cubicBezTo>
                  <a:cubicBezTo>
                    <a:pt x="1053723" y="36357"/>
                    <a:pt x="1088118" y="36117"/>
                    <a:pt x="1115158" y="33801"/>
                  </a:cubicBezTo>
                  <a:cubicBezTo>
                    <a:pt x="1107870" y="27284"/>
                    <a:pt x="1103123" y="21658"/>
                    <a:pt x="1091348" y="16900"/>
                  </a:cubicBezTo>
                  <a:cubicBezTo>
                    <a:pt x="1075455" y="6686"/>
                    <a:pt x="1059248" y="6555"/>
                    <a:pt x="1035793" y="0"/>
                  </a:cubicBezTo>
                  <a:cubicBezTo>
                    <a:pt x="1023238" y="9418"/>
                    <a:pt x="1004101" y="21915"/>
                    <a:pt x="988175" y="33801"/>
                  </a:cubicBezTo>
                  <a:cubicBezTo>
                    <a:pt x="972096" y="50584"/>
                    <a:pt x="971589" y="54086"/>
                    <a:pt x="948492" y="67602"/>
                  </a:cubicBezTo>
                  <a:cubicBezTo>
                    <a:pt x="940718" y="73014"/>
                    <a:pt x="932848" y="75686"/>
                    <a:pt x="924683" y="78870"/>
                  </a:cubicBezTo>
                  <a:cubicBezTo>
                    <a:pt x="916338" y="77116"/>
                    <a:pt x="905840" y="78035"/>
                    <a:pt x="900874" y="73236"/>
                  </a:cubicBezTo>
                  <a:cubicBezTo>
                    <a:pt x="887087" y="62817"/>
                    <a:pt x="896496" y="37121"/>
                    <a:pt x="900874" y="28167"/>
                  </a:cubicBezTo>
                  <a:cubicBezTo>
                    <a:pt x="911574" y="31315"/>
                    <a:pt x="929070" y="26472"/>
                    <a:pt x="932620" y="33801"/>
                  </a:cubicBezTo>
                  <a:cubicBezTo>
                    <a:pt x="950816" y="68007"/>
                    <a:pt x="929094" y="78033"/>
                    <a:pt x="900874" y="84503"/>
                  </a:cubicBezTo>
                  <a:cubicBezTo>
                    <a:pt x="849052" y="80983"/>
                    <a:pt x="837868" y="85790"/>
                    <a:pt x="813573" y="61969"/>
                  </a:cubicBezTo>
                  <a:cubicBezTo>
                    <a:pt x="808120" y="57589"/>
                    <a:pt x="808679" y="52168"/>
                    <a:pt x="805637" y="45068"/>
                  </a:cubicBezTo>
                  <a:cubicBezTo>
                    <a:pt x="825574" y="39749"/>
                    <a:pt x="863184" y="28937"/>
                    <a:pt x="877065" y="45068"/>
                  </a:cubicBezTo>
                  <a:cubicBezTo>
                    <a:pt x="884587" y="49324"/>
                    <a:pt x="864626" y="57794"/>
                    <a:pt x="853255" y="61969"/>
                  </a:cubicBezTo>
                  <a:cubicBezTo>
                    <a:pt x="847123" y="66894"/>
                    <a:pt x="836045" y="67125"/>
                    <a:pt x="829446" y="67602"/>
                  </a:cubicBezTo>
                  <a:cubicBezTo>
                    <a:pt x="810089" y="63689"/>
                    <a:pt x="788482" y="71071"/>
                    <a:pt x="765955" y="61969"/>
                  </a:cubicBezTo>
                  <a:cubicBezTo>
                    <a:pt x="755783" y="59011"/>
                    <a:pt x="743707" y="57972"/>
                    <a:pt x="742145" y="50702"/>
                  </a:cubicBezTo>
                  <a:cubicBezTo>
                    <a:pt x="737966" y="41219"/>
                    <a:pt x="745823" y="28402"/>
                    <a:pt x="750082" y="16900"/>
                  </a:cubicBezTo>
                  <a:cubicBezTo>
                    <a:pt x="742812" y="15982"/>
                    <a:pt x="736017" y="9263"/>
                    <a:pt x="726272" y="11267"/>
                  </a:cubicBezTo>
                  <a:cubicBezTo>
                    <a:pt x="689137" y="14564"/>
                    <a:pt x="659304" y="17437"/>
                    <a:pt x="638972" y="39435"/>
                  </a:cubicBezTo>
                  <a:cubicBezTo>
                    <a:pt x="628342" y="47614"/>
                    <a:pt x="624638" y="48966"/>
                    <a:pt x="615162" y="56335"/>
                  </a:cubicBezTo>
                  <a:cubicBezTo>
                    <a:pt x="614905" y="70248"/>
                    <a:pt x="617377" y="83643"/>
                    <a:pt x="607226" y="95770"/>
                  </a:cubicBezTo>
                  <a:cubicBezTo>
                    <a:pt x="602298" y="100761"/>
                    <a:pt x="592589" y="86118"/>
                    <a:pt x="591353" y="78870"/>
                  </a:cubicBezTo>
                  <a:cubicBezTo>
                    <a:pt x="589966" y="69231"/>
                    <a:pt x="591283" y="58100"/>
                    <a:pt x="599290" y="50702"/>
                  </a:cubicBezTo>
                  <a:cubicBezTo>
                    <a:pt x="604562" y="44818"/>
                    <a:pt x="613708" y="44502"/>
                    <a:pt x="623099" y="45068"/>
                  </a:cubicBezTo>
                  <a:cubicBezTo>
                    <a:pt x="634516" y="42477"/>
                    <a:pt x="651287" y="39482"/>
                    <a:pt x="662781" y="39435"/>
                  </a:cubicBezTo>
                  <a:cubicBezTo>
                    <a:pt x="679872" y="42630"/>
                    <a:pt x="700425" y="53287"/>
                    <a:pt x="718336" y="45068"/>
                  </a:cubicBezTo>
                  <a:cubicBezTo>
                    <a:pt x="728666" y="41404"/>
                    <a:pt x="702267" y="34854"/>
                    <a:pt x="694527" y="28167"/>
                  </a:cubicBezTo>
                  <a:cubicBezTo>
                    <a:pt x="673418" y="15531"/>
                    <a:pt x="670608" y="16480"/>
                    <a:pt x="646908" y="11267"/>
                  </a:cubicBezTo>
                  <a:cubicBezTo>
                    <a:pt x="586458" y="20498"/>
                    <a:pt x="610599" y="7067"/>
                    <a:pt x="559607" y="50702"/>
                  </a:cubicBezTo>
                  <a:cubicBezTo>
                    <a:pt x="550913" y="57446"/>
                    <a:pt x="544689" y="58203"/>
                    <a:pt x="535798" y="67602"/>
                  </a:cubicBezTo>
                  <a:cubicBezTo>
                    <a:pt x="511491" y="61668"/>
                    <a:pt x="469805" y="62805"/>
                    <a:pt x="440561" y="61969"/>
                  </a:cubicBezTo>
                  <a:cubicBezTo>
                    <a:pt x="430621" y="60141"/>
                    <a:pt x="429418" y="49467"/>
                    <a:pt x="424688" y="45068"/>
                  </a:cubicBezTo>
                  <a:cubicBezTo>
                    <a:pt x="417182" y="41410"/>
                    <a:pt x="409064" y="38306"/>
                    <a:pt x="400879" y="33801"/>
                  </a:cubicBezTo>
                  <a:cubicBezTo>
                    <a:pt x="394570" y="27341"/>
                    <a:pt x="386831" y="21425"/>
                    <a:pt x="377070" y="16900"/>
                  </a:cubicBezTo>
                  <a:cubicBezTo>
                    <a:pt x="372977" y="31027"/>
                    <a:pt x="370375" y="42118"/>
                    <a:pt x="369133" y="50702"/>
                  </a:cubicBezTo>
                  <a:cubicBezTo>
                    <a:pt x="364899" y="56398"/>
                    <a:pt x="371489" y="68937"/>
                    <a:pt x="361197" y="73236"/>
                  </a:cubicBezTo>
                  <a:cubicBezTo>
                    <a:pt x="348077" y="75674"/>
                    <a:pt x="334006" y="71704"/>
                    <a:pt x="321514" y="67602"/>
                  </a:cubicBezTo>
                  <a:cubicBezTo>
                    <a:pt x="313974" y="66161"/>
                    <a:pt x="305353" y="62323"/>
                    <a:pt x="297705" y="61969"/>
                  </a:cubicBezTo>
                  <a:cubicBezTo>
                    <a:pt x="284108" y="60340"/>
                    <a:pt x="277831" y="60675"/>
                    <a:pt x="265959" y="56335"/>
                  </a:cubicBezTo>
                  <a:cubicBezTo>
                    <a:pt x="250907" y="16660"/>
                    <a:pt x="267422" y="27068"/>
                    <a:pt x="226277" y="11267"/>
                  </a:cubicBezTo>
                  <a:cubicBezTo>
                    <a:pt x="218485" y="14755"/>
                    <a:pt x="210551" y="22556"/>
                    <a:pt x="202468" y="28167"/>
                  </a:cubicBezTo>
                  <a:cubicBezTo>
                    <a:pt x="197729" y="32180"/>
                    <a:pt x="197092" y="39434"/>
                    <a:pt x="194532" y="45068"/>
                  </a:cubicBezTo>
                  <a:cubicBezTo>
                    <a:pt x="192904" y="50760"/>
                    <a:pt x="193234" y="60916"/>
                    <a:pt x="186595" y="67602"/>
                  </a:cubicBezTo>
                  <a:cubicBezTo>
                    <a:pt x="179933" y="72894"/>
                    <a:pt x="170553" y="74491"/>
                    <a:pt x="162786" y="78870"/>
                  </a:cubicBezTo>
                  <a:cubicBezTo>
                    <a:pt x="95155" y="118585"/>
                    <a:pt x="172224" y="67890"/>
                    <a:pt x="115167" y="107038"/>
                  </a:cubicBezTo>
                  <a:cubicBezTo>
                    <a:pt x="102083" y="79768"/>
                    <a:pt x="103445" y="90965"/>
                    <a:pt x="115167" y="50702"/>
                  </a:cubicBezTo>
                  <a:cubicBezTo>
                    <a:pt x="115714" y="44119"/>
                    <a:pt x="118746" y="39158"/>
                    <a:pt x="123104" y="33801"/>
                  </a:cubicBezTo>
                  <a:cubicBezTo>
                    <a:pt x="127427" y="29441"/>
                    <a:pt x="135130" y="13676"/>
                    <a:pt x="123104" y="11267"/>
                  </a:cubicBezTo>
                  <a:close/>
                </a:path>
              </a:pathLst>
            </a:custGeom>
            <a:noFill/>
            <a:ln cmpd="dbl">
              <a:solidFill>
                <a:schemeClr val="tx1">
                  <a:lumMod val="50000"/>
                  <a:lumOff val="50000"/>
                  <a:alpha val="40000"/>
                </a:schemeClr>
              </a:solidFill>
              <a:extLst>
                <a:ext uri="{C807C97D-BFC1-408E-A445-0C87EB9F89A2}">
                  <ask:lineSketchStyleProps xmlns:ask="http://schemas.microsoft.com/office/drawing/2018/sketchyshapes" sd="3197032459">
                    <a:custGeom>
                      <a:avLst/>
                      <a:gdLst>
                        <a:gd name="connsiteX0" fmla="*/ 147745 w 1338370"/>
                        <a:gd name="connsiteY0" fmla="*/ 19050 h 180975"/>
                        <a:gd name="connsiteX1" fmla="*/ 23920 w 1338370"/>
                        <a:gd name="connsiteY1" fmla="*/ 28575 h 180975"/>
                        <a:gd name="connsiteX2" fmla="*/ 62020 w 1338370"/>
                        <a:gd name="connsiteY2" fmla="*/ 95250 h 180975"/>
                        <a:gd name="connsiteX3" fmla="*/ 138220 w 1338370"/>
                        <a:gd name="connsiteY3" fmla="*/ 85725 h 180975"/>
                        <a:gd name="connsiteX4" fmla="*/ 166795 w 1338370"/>
                        <a:gd name="connsiteY4" fmla="*/ 57150 h 180975"/>
                        <a:gd name="connsiteX5" fmla="*/ 252520 w 1338370"/>
                        <a:gd name="connsiteY5" fmla="*/ 66675 h 180975"/>
                        <a:gd name="connsiteX6" fmla="*/ 309670 w 1338370"/>
                        <a:gd name="connsiteY6" fmla="*/ 123825 h 180975"/>
                        <a:gd name="connsiteX7" fmla="*/ 300145 w 1338370"/>
                        <a:gd name="connsiteY7" fmla="*/ 171450 h 180975"/>
                        <a:gd name="connsiteX8" fmla="*/ 271570 w 1338370"/>
                        <a:gd name="connsiteY8" fmla="*/ 66675 h 180975"/>
                        <a:gd name="connsiteX9" fmla="*/ 300145 w 1338370"/>
                        <a:gd name="connsiteY9" fmla="*/ 47625 h 180975"/>
                        <a:gd name="connsiteX10" fmla="*/ 328720 w 1338370"/>
                        <a:gd name="connsiteY10" fmla="*/ 38100 h 180975"/>
                        <a:gd name="connsiteX11" fmla="*/ 404920 w 1338370"/>
                        <a:gd name="connsiteY11" fmla="*/ 47625 h 180975"/>
                        <a:gd name="connsiteX12" fmla="*/ 433495 w 1338370"/>
                        <a:gd name="connsiteY12" fmla="*/ 66675 h 180975"/>
                        <a:gd name="connsiteX13" fmla="*/ 462070 w 1338370"/>
                        <a:gd name="connsiteY13" fmla="*/ 76200 h 180975"/>
                        <a:gd name="connsiteX14" fmla="*/ 490645 w 1338370"/>
                        <a:gd name="connsiteY14" fmla="*/ 95250 h 180975"/>
                        <a:gd name="connsiteX15" fmla="*/ 576370 w 1338370"/>
                        <a:gd name="connsiteY15" fmla="*/ 123825 h 180975"/>
                        <a:gd name="connsiteX16" fmla="*/ 604945 w 1338370"/>
                        <a:gd name="connsiteY16" fmla="*/ 133350 h 180975"/>
                        <a:gd name="connsiteX17" fmla="*/ 709720 w 1338370"/>
                        <a:gd name="connsiteY17" fmla="*/ 123825 h 180975"/>
                        <a:gd name="connsiteX18" fmla="*/ 738295 w 1338370"/>
                        <a:gd name="connsiteY18" fmla="*/ 104775 h 180975"/>
                        <a:gd name="connsiteX19" fmla="*/ 709720 w 1338370"/>
                        <a:gd name="connsiteY19" fmla="*/ 76200 h 180975"/>
                        <a:gd name="connsiteX20" fmla="*/ 681145 w 1338370"/>
                        <a:gd name="connsiteY20" fmla="*/ 66675 h 180975"/>
                        <a:gd name="connsiteX21" fmla="*/ 652570 w 1338370"/>
                        <a:gd name="connsiteY21" fmla="*/ 95250 h 180975"/>
                        <a:gd name="connsiteX22" fmla="*/ 557320 w 1338370"/>
                        <a:gd name="connsiteY22" fmla="*/ 104775 h 180975"/>
                        <a:gd name="connsiteX23" fmla="*/ 528745 w 1338370"/>
                        <a:gd name="connsiteY23" fmla="*/ 114300 h 180975"/>
                        <a:gd name="connsiteX24" fmla="*/ 500170 w 1338370"/>
                        <a:gd name="connsiteY24" fmla="*/ 76200 h 180975"/>
                        <a:gd name="connsiteX25" fmla="*/ 528745 w 1338370"/>
                        <a:gd name="connsiteY25" fmla="*/ 57150 h 180975"/>
                        <a:gd name="connsiteX26" fmla="*/ 585895 w 1338370"/>
                        <a:gd name="connsiteY26" fmla="*/ 38100 h 180975"/>
                        <a:gd name="connsiteX27" fmla="*/ 681145 w 1338370"/>
                        <a:gd name="connsiteY27" fmla="*/ 57150 h 180975"/>
                        <a:gd name="connsiteX28" fmla="*/ 738295 w 1338370"/>
                        <a:gd name="connsiteY28" fmla="*/ 95250 h 180975"/>
                        <a:gd name="connsiteX29" fmla="*/ 776395 w 1338370"/>
                        <a:gd name="connsiteY29" fmla="*/ 104775 h 180975"/>
                        <a:gd name="connsiteX30" fmla="*/ 833545 w 1338370"/>
                        <a:gd name="connsiteY30" fmla="*/ 123825 h 180975"/>
                        <a:gd name="connsiteX31" fmla="*/ 995470 w 1338370"/>
                        <a:gd name="connsiteY31" fmla="*/ 114300 h 180975"/>
                        <a:gd name="connsiteX32" fmla="*/ 947845 w 1338370"/>
                        <a:gd name="connsiteY32" fmla="*/ 104775 h 180975"/>
                        <a:gd name="connsiteX33" fmla="*/ 919270 w 1338370"/>
                        <a:gd name="connsiteY33" fmla="*/ 76200 h 180975"/>
                        <a:gd name="connsiteX34" fmla="*/ 919270 w 1338370"/>
                        <a:gd name="connsiteY34" fmla="*/ 19050 h 180975"/>
                        <a:gd name="connsiteX35" fmla="*/ 947845 w 1338370"/>
                        <a:gd name="connsiteY35" fmla="*/ 9525 h 180975"/>
                        <a:gd name="connsiteX36" fmla="*/ 1033570 w 1338370"/>
                        <a:gd name="connsiteY36" fmla="*/ 19050 h 180975"/>
                        <a:gd name="connsiteX37" fmla="*/ 1081195 w 1338370"/>
                        <a:gd name="connsiteY37" fmla="*/ 76200 h 180975"/>
                        <a:gd name="connsiteX38" fmla="*/ 1109770 w 1338370"/>
                        <a:gd name="connsiteY38" fmla="*/ 95250 h 180975"/>
                        <a:gd name="connsiteX39" fmla="*/ 1195495 w 1338370"/>
                        <a:gd name="connsiteY39" fmla="*/ 85725 h 180975"/>
                        <a:gd name="connsiteX40" fmla="*/ 1224070 w 1338370"/>
                        <a:gd name="connsiteY40" fmla="*/ 76200 h 180975"/>
                        <a:gd name="connsiteX41" fmla="*/ 1338370 w 1338370"/>
                        <a:gd name="connsiteY41" fmla="*/ 57150 h 180975"/>
                        <a:gd name="connsiteX42" fmla="*/ 1309795 w 1338370"/>
                        <a:gd name="connsiteY42" fmla="*/ 28575 h 180975"/>
                        <a:gd name="connsiteX43" fmla="*/ 1243120 w 1338370"/>
                        <a:gd name="connsiteY43" fmla="*/ 0 h 180975"/>
                        <a:gd name="connsiteX44" fmla="*/ 1185970 w 1338370"/>
                        <a:gd name="connsiteY44" fmla="*/ 57150 h 180975"/>
                        <a:gd name="connsiteX45" fmla="*/ 1138345 w 1338370"/>
                        <a:gd name="connsiteY45" fmla="*/ 114300 h 180975"/>
                        <a:gd name="connsiteX46" fmla="*/ 1109770 w 1338370"/>
                        <a:gd name="connsiteY46" fmla="*/ 133350 h 180975"/>
                        <a:gd name="connsiteX47" fmla="*/ 1081195 w 1338370"/>
                        <a:gd name="connsiteY47" fmla="*/ 123825 h 180975"/>
                        <a:gd name="connsiteX48" fmla="*/ 1081195 w 1338370"/>
                        <a:gd name="connsiteY48" fmla="*/ 47625 h 180975"/>
                        <a:gd name="connsiteX49" fmla="*/ 1119295 w 1338370"/>
                        <a:gd name="connsiteY49" fmla="*/ 57150 h 180975"/>
                        <a:gd name="connsiteX50" fmla="*/ 1081195 w 1338370"/>
                        <a:gd name="connsiteY50" fmla="*/ 142875 h 180975"/>
                        <a:gd name="connsiteX51" fmla="*/ 976420 w 1338370"/>
                        <a:gd name="connsiteY51" fmla="*/ 104775 h 180975"/>
                        <a:gd name="connsiteX52" fmla="*/ 966895 w 1338370"/>
                        <a:gd name="connsiteY52" fmla="*/ 76200 h 180975"/>
                        <a:gd name="connsiteX53" fmla="*/ 1052620 w 1338370"/>
                        <a:gd name="connsiteY53" fmla="*/ 76200 h 180975"/>
                        <a:gd name="connsiteX54" fmla="*/ 1024045 w 1338370"/>
                        <a:gd name="connsiteY54" fmla="*/ 104775 h 180975"/>
                        <a:gd name="connsiteX55" fmla="*/ 995470 w 1338370"/>
                        <a:gd name="connsiteY55" fmla="*/ 114300 h 180975"/>
                        <a:gd name="connsiteX56" fmla="*/ 919270 w 1338370"/>
                        <a:gd name="connsiteY56" fmla="*/ 104775 h 180975"/>
                        <a:gd name="connsiteX57" fmla="*/ 890695 w 1338370"/>
                        <a:gd name="connsiteY57" fmla="*/ 85725 h 180975"/>
                        <a:gd name="connsiteX58" fmla="*/ 900220 w 1338370"/>
                        <a:gd name="connsiteY58" fmla="*/ 28575 h 180975"/>
                        <a:gd name="connsiteX59" fmla="*/ 871645 w 1338370"/>
                        <a:gd name="connsiteY59" fmla="*/ 19050 h 180975"/>
                        <a:gd name="connsiteX60" fmla="*/ 766870 w 1338370"/>
                        <a:gd name="connsiteY60" fmla="*/ 66675 h 180975"/>
                        <a:gd name="connsiteX61" fmla="*/ 738295 w 1338370"/>
                        <a:gd name="connsiteY61" fmla="*/ 95250 h 180975"/>
                        <a:gd name="connsiteX62" fmla="*/ 728770 w 1338370"/>
                        <a:gd name="connsiteY62" fmla="*/ 161925 h 180975"/>
                        <a:gd name="connsiteX63" fmla="*/ 709720 w 1338370"/>
                        <a:gd name="connsiteY63" fmla="*/ 133350 h 180975"/>
                        <a:gd name="connsiteX64" fmla="*/ 719245 w 1338370"/>
                        <a:gd name="connsiteY64" fmla="*/ 85725 h 180975"/>
                        <a:gd name="connsiteX65" fmla="*/ 747820 w 1338370"/>
                        <a:gd name="connsiteY65" fmla="*/ 76200 h 180975"/>
                        <a:gd name="connsiteX66" fmla="*/ 795445 w 1338370"/>
                        <a:gd name="connsiteY66" fmla="*/ 66675 h 180975"/>
                        <a:gd name="connsiteX67" fmla="*/ 862120 w 1338370"/>
                        <a:gd name="connsiteY67" fmla="*/ 76200 h 180975"/>
                        <a:gd name="connsiteX68" fmla="*/ 833545 w 1338370"/>
                        <a:gd name="connsiteY68" fmla="*/ 47625 h 180975"/>
                        <a:gd name="connsiteX69" fmla="*/ 776395 w 1338370"/>
                        <a:gd name="connsiteY69" fmla="*/ 19050 h 180975"/>
                        <a:gd name="connsiteX70" fmla="*/ 671620 w 1338370"/>
                        <a:gd name="connsiteY70" fmla="*/ 85725 h 180975"/>
                        <a:gd name="connsiteX71" fmla="*/ 643045 w 1338370"/>
                        <a:gd name="connsiteY71" fmla="*/ 114300 h 180975"/>
                        <a:gd name="connsiteX72" fmla="*/ 528745 w 1338370"/>
                        <a:gd name="connsiteY72" fmla="*/ 104775 h 180975"/>
                        <a:gd name="connsiteX73" fmla="*/ 509695 w 1338370"/>
                        <a:gd name="connsiteY73" fmla="*/ 76200 h 180975"/>
                        <a:gd name="connsiteX74" fmla="*/ 481120 w 1338370"/>
                        <a:gd name="connsiteY74" fmla="*/ 57150 h 180975"/>
                        <a:gd name="connsiteX75" fmla="*/ 452545 w 1338370"/>
                        <a:gd name="connsiteY75" fmla="*/ 28575 h 180975"/>
                        <a:gd name="connsiteX76" fmla="*/ 443020 w 1338370"/>
                        <a:gd name="connsiteY76" fmla="*/ 85725 h 180975"/>
                        <a:gd name="connsiteX77" fmla="*/ 433495 w 1338370"/>
                        <a:gd name="connsiteY77" fmla="*/ 123825 h 180975"/>
                        <a:gd name="connsiteX78" fmla="*/ 385870 w 1338370"/>
                        <a:gd name="connsiteY78" fmla="*/ 114300 h 180975"/>
                        <a:gd name="connsiteX79" fmla="*/ 357295 w 1338370"/>
                        <a:gd name="connsiteY79" fmla="*/ 104775 h 180975"/>
                        <a:gd name="connsiteX80" fmla="*/ 319195 w 1338370"/>
                        <a:gd name="connsiteY80" fmla="*/ 95250 h 180975"/>
                        <a:gd name="connsiteX81" fmla="*/ 271570 w 1338370"/>
                        <a:gd name="connsiteY81" fmla="*/ 19050 h 180975"/>
                        <a:gd name="connsiteX82" fmla="*/ 242995 w 1338370"/>
                        <a:gd name="connsiteY82" fmla="*/ 47625 h 180975"/>
                        <a:gd name="connsiteX83" fmla="*/ 233470 w 1338370"/>
                        <a:gd name="connsiteY83" fmla="*/ 76200 h 180975"/>
                        <a:gd name="connsiteX84" fmla="*/ 223945 w 1338370"/>
                        <a:gd name="connsiteY84" fmla="*/ 114300 h 180975"/>
                        <a:gd name="connsiteX85" fmla="*/ 195370 w 1338370"/>
                        <a:gd name="connsiteY85" fmla="*/ 133350 h 180975"/>
                        <a:gd name="connsiteX86" fmla="*/ 138220 w 1338370"/>
                        <a:gd name="connsiteY86" fmla="*/ 180975 h 180975"/>
                        <a:gd name="connsiteX87" fmla="*/ 138220 w 1338370"/>
                        <a:gd name="connsiteY87" fmla="*/ 85725 h 180975"/>
                        <a:gd name="connsiteX88" fmla="*/ 147745 w 1338370"/>
                        <a:gd name="connsiteY88" fmla="*/ 57150 h 180975"/>
                        <a:gd name="connsiteX89" fmla="*/ 147745 w 1338370"/>
                        <a:gd name="connsiteY89"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338370" h="180975">
                          <a:moveTo>
                            <a:pt x="147745" y="19050"/>
                          </a:moveTo>
                          <a:cubicBezTo>
                            <a:pt x="127108" y="14288"/>
                            <a:pt x="59678" y="7716"/>
                            <a:pt x="23920" y="28575"/>
                          </a:cubicBezTo>
                          <a:cubicBezTo>
                            <a:pt x="-45166" y="68875"/>
                            <a:pt x="56849" y="93526"/>
                            <a:pt x="62020" y="95250"/>
                          </a:cubicBezTo>
                          <a:cubicBezTo>
                            <a:pt x="87420" y="92075"/>
                            <a:pt x="114163" y="94473"/>
                            <a:pt x="138220" y="85725"/>
                          </a:cubicBezTo>
                          <a:cubicBezTo>
                            <a:pt x="150879" y="81122"/>
                            <a:pt x="153508" y="59365"/>
                            <a:pt x="166795" y="57150"/>
                          </a:cubicBezTo>
                          <a:cubicBezTo>
                            <a:pt x="195155" y="52423"/>
                            <a:pt x="223945" y="63500"/>
                            <a:pt x="252520" y="66675"/>
                          </a:cubicBezTo>
                          <a:cubicBezTo>
                            <a:pt x="265145" y="76144"/>
                            <a:pt x="306788" y="100772"/>
                            <a:pt x="309670" y="123825"/>
                          </a:cubicBezTo>
                          <a:cubicBezTo>
                            <a:pt x="311678" y="139889"/>
                            <a:pt x="303320" y="155575"/>
                            <a:pt x="300145" y="171450"/>
                          </a:cubicBezTo>
                          <a:cubicBezTo>
                            <a:pt x="272885" y="130560"/>
                            <a:pt x="243540" y="115728"/>
                            <a:pt x="271570" y="66675"/>
                          </a:cubicBezTo>
                          <a:cubicBezTo>
                            <a:pt x="277250" y="56736"/>
                            <a:pt x="289906" y="52745"/>
                            <a:pt x="300145" y="47625"/>
                          </a:cubicBezTo>
                          <a:cubicBezTo>
                            <a:pt x="309125" y="43135"/>
                            <a:pt x="319195" y="41275"/>
                            <a:pt x="328720" y="38100"/>
                          </a:cubicBezTo>
                          <a:cubicBezTo>
                            <a:pt x="354120" y="41275"/>
                            <a:pt x="380224" y="40890"/>
                            <a:pt x="404920" y="47625"/>
                          </a:cubicBezTo>
                          <a:cubicBezTo>
                            <a:pt x="415964" y="50637"/>
                            <a:pt x="423256" y="61555"/>
                            <a:pt x="433495" y="66675"/>
                          </a:cubicBezTo>
                          <a:cubicBezTo>
                            <a:pt x="442475" y="71165"/>
                            <a:pt x="453090" y="71710"/>
                            <a:pt x="462070" y="76200"/>
                          </a:cubicBezTo>
                          <a:cubicBezTo>
                            <a:pt x="472309" y="81320"/>
                            <a:pt x="480184" y="90601"/>
                            <a:pt x="490645" y="95250"/>
                          </a:cubicBezTo>
                          <a:lnTo>
                            <a:pt x="576370" y="123825"/>
                          </a:lnTo>
                          <a:lnTo>
                            <a:pt x="604945" y="133350"/>
                          </a:lnTo>
                          <a:cubicBezTo>
                            <a:pt x="639870" y="130175"/>
                            <a:pt x="675429" y="131173"/>
                            <a:pt x="709720" y="123825"/>
                          </a:cubicBezTo>
                          <a:cubicBezTo>
                            <a:pt x="720914" y="121426"/>
                            <a:pt x="738295" y="116223"/>
                            <a:pt x="738295" y="104775"/>
                          </a:cubicBezTo>
                          <a:cubicBezTo>
                            <a:pt x="738295" y="91305"/>
                            <a:pt x="720928" y="83672"/>
                            <a:pt x="709720" y="76200"/>
                          </a:cubicBezTo>
                          <a:cubicBezTo>
                            <a:pt x="701366" y="70631"/>
                            <a:pt x="690670" y="69850"/>
                            <a:pt x="681145" y="66675"/>
                          </a:cubicBezTo>
                          <a:cubicBezTo>
                            <a:pt x="671620" y="76200"/>
                            <a:pt x="665445" y="91289"/>
                            <a:pt x="652570" y="95250"/>
                          </a:cubicBezTo>
                          <a:cubicBezTo>
                            <a:pt x="622073" y="104634"/>
                            <a:pt x="588857" y="99923"/>
                            <a:pt x="557320" y="104775"/>
                          </a:cubicBezTo>
                          <a:cubicBezTo>
                            <a:pt x="547397" y="106302"/>
                            <a:pt x="538270" y="111125"/>
                            <a:pt x="528745" y="114300"/>
                          </a:cubicBezTo>
                          <a:cubicBezTo>
                            <a:pt x="501691" y="107536"/>
                            <a:pt x="470563" y="113209"/>
                            <a:pt x="500170" y="76200"/>
                          </a:cubicBezTo>
                          <a:cubicBezTo>
                            <a:pt x="507321" y="67261"/>
                            <a:pt x="518284" y="61799"/>
                            <a:pt x="528745" y="57150"/>
                          </a:cubicBezTo>
                          <a:cubicBezTo>
                            <a:pt x="547095" y="48995"/>
                            <a:pt x="585895" y="38100"/>
                            <a:pt x="585895" y="38100"/>
                          </a:cubicBezTo>
                          <a:cubicBezTo>
                            <a:pt x="602460" y="40466"/>
                            <a:pt x="658126" y="44362"/>
                            <a:pt x="681145" y="57150"/>
                          </a:cubicBezTo>
                          <a:cubicBezTo>
                            <a:pt x="701159" y="68269"/>
                            <a:pt x="716083" y="89697"/>
                            <a:pt x="738295" y="95250"/>
                          </a:cubicBezTo>
                          <a:cubicBezTo>
                            <a:pt x="750995" y="98425"/>
                            <a:pt x="763856" y="101013"/>
                            <a:pt x="776395" y="104775"/>
                          </a:cubicBezTo>
                          <a:cubicBezTo>
                            <a:pt x="795629" y="110545"/>
                            <a:pt x="833545" y="123825"/>
                            <a:pt x="833545" y="123825"/>
                          </a:cubicBezTo>
                          <a:cubicBezTo>
                            <a:pt x="887520" y="120650"/>
                            <a:pt x="942137" y="123189"/>
                            <a:pt x="995470" y="114300"/>
                          </a:cubicBezTo>
                          <a:cubicBezTo>
                            <a:pt x="1011439" y="111638"/>
                            <a:pt x="962325" y="112015"/>
                            <a:pt x="947845" y="104775"/>
                          </a:cubicBezTo>
                          <a:cubicBezTo>
                            <a:pt x="935797" y="98751"/>
                            <a:pt x="928795" y="85725"/>
                            <a:pt x="919270" y="76200"/>
                          </a:cubicBezTo>
                          <a:cubicBezTo>
                            <a:pt x="912920" y="57150"/>
                            <a:pt x="900220" y="38100"/>
                            <a:pt x="919270" y="19050"/>
                          </a:cubicBezTo>
                          <a:cubicBezTo>
                            <a:pt x="926370" y="11950"/>
                            <a:pt x="938320" y="12700"/>
                            <a:pt x="947845" y="9525"/>
                          </a:cubicBezTo>
                          <a:cubicBezTo>
                            <a:pt x="976420" y="12700"/>
                            <a:pt x="1006295" y="9958"/>
                            <a:pt x="1033570" y="19050"/>
                          </a:cubicBezTo>
                          <a:cubicBezTo>
                            <a:pt x="1056976" y="26852"/>
                            <a:pt x="1065945" y="60950"/>
                            <a:pt x="1081195" y="76200"/>
                          </a:cubicBezTo>
                          <a:cubicBezTo>
                            <a:pt x="1089290" y="84295"/>
                            <a:pt x="1100245" y="88900"/>
                            <a:pt x="1109770" y="95250"/>
                          </a:cubicBezTo>
                          <a:cubicBezTo>
                            <a:pt x="1138345" y="92075"/>
                            <a:pt x="1167135" y="90452"/>
                            <a:pt x="1195495" y="85725"/>
                          </a:cubicBezTo>
                          <a:cubicBezTo>
                            <a:pt x="1205399" y="84074"/>
                            <a:pt x="1214225" y="78169"/>
                            <a:pt x="1224070" y="76200"/>
                          </a:cubicBezTo>
                          <a:cubicBezTo>
                            <a:pt x="1261945" y="68625"/>
                            <a:pt x="1300270" y="63500"/>
                            <a:pt x="1338370" y="57150"/>
                          </a:cubicBezTo>
                          <a:cubicBezTo>
                            <a:pt x="1328845" y="47625"/>
                            <a:pt x="1320756" y="36405"/>
                            <a:pt x="1309795" y="28575"/>
                          </a:cubicBezTo>
                          <a:cubicBezTo>
                            <a:pt x="1289197" y="13862"/>
                            <a:pt x="1266439" y="7773"/>
                            <a:pt x="1243120" y="0"/>
                          </a:cubicBezTo>
                          <a:cubicBezTo>
                            <a:pt x="1224070" y="19050"/>
                            <a:pt x="1200914" y="34734"/>
                            <a:pt x="1185970" y="57150"/>
                          </a:cubicBezTo>
                          <a:cubicBezTo>
                            <a:pt x="1167239" y="85247"/>
                            <a:pt x="1165847" y="91381"/>
                            <a:pt x="1138345" y="114300"/>
                          </a:cubicBezTo>
                          <a:cubicBezTo>
                            <a:pt x="1129551" y="121629"/>
                            <a:pt x="1119295" y="127000"/>
                            <a:pt x="1109770" y="133350"/>
                          </a:cubicBezTo>
                          <a:cubicBezTo>
                            <a:pt x="1100245" y="130175"/>
                            <a:pt x="1088295" y="130925"/>
                            <a:pt x="1081195" y="123825"/>
                          </a:cubicBezTo>
                          <a:cubicBezTo>
                            <a:pt x="1061669" y="104299"/>
                            <a:pt x="1077572" y="65739"/>
                            <a:pt x="1081195" y="47625"/>
                          </a:cubicBezTo>
                          <a:cubicBezTo>
                            <a:pt x="1093895" y="50800"/>
                            <a:pt x="1114698" y="44893"/>
                            <a:pt x="1119295" y="57150"/>
                          </a:cubicBezTo>
                          <a:cubicBezTo>
                            <a:pt x="1140468" y="113613"/>
                            <a:pt x="1111971" y="122357"/>
                            <a:pt x="1081195" y="142875"/>
                          </a:cubicBezTo>
                          <a:cubicBezTo>
                            <a:pt x="1023882" y="135711"/>
                            <a:pt x="1006122" y="149329"/>
                            <a:pt x="976420" y="104775"/>
                          </a:cubicBezTo>
                          <a:cubicBezTo>
                            <a:pt x="970851" y="96421"/>
                            <a:pt x="970070" y="85725"/>
                            <a:pt x="966895" y="76200"/>
                          </a:cubicBezTo>
                          <a:cubicBezTo>
                            <a:pt x="989390" y="68702"/>
                            <a:pt x="1032504" y="49379"/>
                            <a:pt x="1052620" y="76200"/>
                          </a:cubicBezTo>
                          <a:cubicBezTo>
                            <a:pt x="1060702" y="86976"/>
                            <a:pt x="1035253" y="97303"/>
                            <a:pt x="1024045" y="104775"/>
                          </a:cubicBezTo>
                          <a:cubicBezTo>
                            <a:pt x="1015691" y="110344"/>
                            <a:pt x="1004995" y="111125"/>
                            <a:pt x="995470" y="114300"/>
                          </a:cubicBezTo>
                          <a:cubicBezTo>
                            <a:pt x="970070" y="111125"/>
                            <a:pt x="943966" y="111510"/>
                            <a:pt x="919270" y="104775"/>
                          </a:cubicBezTo>
                          <a:cubicBezTo>
                            <a:pt x="908226" y="101763"/>
                            <a:pt x="893471" y="96831"/>
                            <a:pt x="890695" y="85725"/>
                          </a:cubicBezTo>
                          <a:cubicBezTo>
                            <a:pt x="886011" y="66989"/>
                            <a:pt x="897045" y="47625"/>
                            <a:pt x="900220" y="28575"/>
                          </a:cubicBezTo>
                          <a:cubicBezTo>
                            <a:pt x="890695" y="25400"/>
                            <a:pt x="881685" y="19050"/>
                            <a:pt x="871645" y="19050"/>
                          </a:cubicBezTo>
                          <a:cubicBezTo>
                            <a:pt x="832230" y="19050"/>
                            <a:pt x="794130" y="39415"/>
                            <a:pt x="766870" y="66675"/>
                          </a:cubicBezTo>
                          <a:lnTo>
                            <a:pt x="738295" y="95250"/>
                          </a:lnTo>
                          <a:cubicBezTo>
                            <a:pt x="735120" y="117475"/>
                            <a:pt x="742240" y="143964"/>
                            <a:pt x="728770" y="161925"/>
                          </a:cubicBezTo>
                          <a:cubicBezTo>
                            <a:pt x="721901" y="171083"/>
                            <a:pt x="711140" y="144709"/>
                            <a:pt x="709720" y="133350"/>
                          </a:cubicBezTo>
                          <a:cubicBezTo>
                            <a:pt x="707712" y="117286"/>
                            <a:pt x="710265" y="99195"/>
                            <a:pt x="719245" y="85725"/>
                          </a:cubicBezTo>
                          <a:cubicBezTo>
                            <a:pt x="724814" y="77371"/>
                            <a:pt x="738080" y="78635"/>
                            <a:pt x="747820" y="76200"/>
                          </a:cubicBezTo>
                          <a:cubicBezTo>
                            <a:pt x="763526" y="72273"/>
                            <a:pt x="779570" y="69850"/>
                            <a:pt x="795445" y="66675"/>
                          </a:cubicBezTo>
                          <a:cubicBezTo>
                            <a:pt x="817670" y="69850"/>
                            <a:pt x="842040" y="86240"/>
                            <a:pt x="862120" y="76200"/>
                          </a:cubicBezTo>
                          <a:cubicBezTo>
                            <a:pt x="874168" y="70176"/>
                            <a:pt x="843893" y="56249"/>
                            <a:pt x="833545" y="47625"/>
                          </a:cubicBezTo>
                          <a:cubicBezTo>
                            <a:pt x="808926" y="27109"/>
                            <a:pt x="805034" y="28596"/>
                            <a:pt x="776395" y="19050"/>
                          </a:cubicBezTo>
                          <a:cubicBezTo>
                            <a:pt x="702352" y="33859"/>
                            <a:pt x="740218" y="17127"/>
                            <a:pt x="671620" y="85725"/>
                          </a:cubicBezTo>
                          <a:lnTo>
                            <a:pt x="643045" y="114300"/>
                          </a:lnTo>
                          <a:cubicBezTo>
                            <a:pt x="604945" y="111125"/>
                            <a:pt x="565506" y="115278"/>
                            <a:pt x="528745" y="104775"/>
                          </a:cubicBezTo>
                          <a:cubicBezTo>
                            <a:pt x="517738" y="101630"/>
                            <a:pt x="517790" y="84295"/>
                            <a:pt x="509695" y="76200"/>
                          </a:cubicBezTo>
                          <a:cubicBezTo>
                            <a:pt x="501600" y="68105"/>
                            <a:pt x="489914" y="64479"/>
                            <a:pt x="481120" y="57150"/>
                          </a:cubicBezTo>
                          <a:cubicBezTo>
                            <a:pt x="470772" y="48526"/>
                            <a:pt x="462070" y="38100"/>
                            <a:pt x="452545" y="28575"/>
                          </a:cubicBezTo>
                          <a:cubicBezTo>
                            <a:pt x="449370" y="47625"/>
                            <a:pt x="446808" y="66787"/>
                            <a:pt x="443020" y="85725"/>
                          </a:cubicBezTo>
                          <a:cubicBezTo>
                            <a:pt x="440453" y="98562"/>
                            <a:pt x="445204" y="117971"/>
                            <a:pt x="433495" y="123825"/>
                          </a:cubicBezTo>
                          <a:cubicBezTo>
                            <a:pt x="419015" y="131065"/>
                            <a:pt x="401576" y="118227"/>
                            <a:pt x="385870" y="114300"/>
                          </a:cubicBezTo>
                          <a:cubicBezTo>
                            <a:pt x="376130" y="111865"/>
                            <a:pt x="366949" y="107533"/>
                            <a:pt x="357295" y="104775"/>
                          </a:cubicBezTo>
                          <a:cubicBezTo>
                            <a:pt x="344708" y="101179"/>
                            <a:pt x="331895" y="98425"/>
                            <a:pt x="319195" y="95250"/>
                          </a:cubicBezTo>
                          <a:cubicBezTo>
                            <a:pt x="296525" y="27240"/>
                            <a:pt x="316853" y="49239"/>
                            <a:pt x="271570" y="19050"/>
                          </a:cubicBezTo>
                          <a:cubicBezTo>
                            <a:pt x="262045" y="28575"/>
                            <a:pt x="250467" y="36417"/>
                            <a:pt x="242995" y="47625"/>
                          </a:cubicBezTo>
                          <a:cubicBezTo>
                            <a:pt x="237426" y="55979"/>
                            <a:pt x="236228" y="66546"/>
                            <a:pt x="233470" y="76200"/>
                          </a:cubicBezTo>
                          <a:cubicBezTo>
                            <a:pt x="229874" y="88787"/>
                            <a:pt x="231207" y="103408"/>
                            <a:pt x="223945" y="114300"/>
                          </a:cubicBezTo>
                          <a:cubicBezTo>
                            <a:pt x="217595" y="123825"/>
                            <a:pt x="204164" y="126021"/>
                            <a:pt x="195370" y="133350"/>
                          </a:cubicBezTo>
                          <a:cubicBezTo>
                            <a:pt x="122031" y="194466"/>
                            <a:pt x="209166" y="133677"/>
                            <a:pt x="138220" y="180975"/>
                          </a:cubicBezTo>
                          <a:cubicBezTo>
                            <a:pt x="122819" y="134772"/>
                            <a:pt x="124539" y="154131"/>
                            <a:pt x="138220" y="85725"/>
                          </a:cubicBezTo>
                          <a:cubicBezTo>
                            <a:pt x="140189" y="75880"/>
                            <a:pt x="142579" y="65759"/>
                            <a:pt x="147745" y="57150"/>
                          </a:cubicBezTo>
                          <a:cubicBezTo>
                            <a:pt x="152365" y="49449"/>
                            <a:pt x="168382" y="23812"/>
                            <a:pt x="147745" y="1905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6" name="Straight Arrow Connector 155">
              <a:extLst>
                <a:ext uri="{FF2B5EF4-FFF2-40B4-BE49-F238E27FC236}">
                  <a16:creationId xmlns:a16="http://schemas.microsoft.com/office/drawing/2014/main" id="{EE808380-1834-4B54-83EB-2CC597ED71F3}"/>
                </a:ext>
              </a:extLst>
            </p:cNvPr>
            <p:cNvCxnSpPr>
              <a:cxnSpLocks/>
            </p:cNvCxnSpPr>
            <p:nvPr/>
          </p:nvCxnSpPr>
          <p:spPr>
            <a:xfrm>
              <a:off x="3521431" y="3796155"/>
              <a:ext cx="0" cy="286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620B4F4-3ABE-4122-8939-38F13CB4BADF}"/>
                </a:ext>
              </a:extLst>
            </p:cNvPr>
            <p:cNvCxnSpPr/>
            <p:nvPr/>
          </p:nvCxnSpPr>
          <p:spPr>
            <a:xfrm>
              <a:off x="7286222" y="3878069"/>
              <a:ext cx="0" cy="2743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CD108B4-901E-41FC-BCD4-AF2580A72A49}"/>
                </a:ext>
              </a:extLst>
            </p:cNvPr>
            <p:cNvCxnSpPr/>
            <p:nvPr/>
          </p:nvCxnSpPr>
          <p:spPr>
            <a:xfrm>
              <a:off x="8829813" y="3874924"/>
              <a:ext cx="0" cy="27432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DB6CC7E5-AA28-4A44-8346-173725E1F7BD}"/>
                </a:ext>
              </a:extLst>
            </p:cNvPr>
            <p:cNvSpPr txBox="1"/>
            <p:nvPr/>
          </p:nvSpPr>
          <p:spPr>
            <a:xfrm>
              <a:off x="1739164" y="3690260"/>
              <a:ext cx="1493519" cy="200055"/>
            </a:xfrm>
            <a:prstGeom prst="rect">
              <a:avLst/>
            </a:prstGeom>
            <a:noFill/>
          </p:spPr>
          <p:txBody>
            <a:bodyPr wrap="square" rtlCol="0">
              <a:spAutoFit/>
            </a:bodyPr>
            <a:lstStyle/>
            <a:p>
              <a:pPr algn="ctr"/>
              <a:r>
                <a:rPr lang="en-US" sz="700" b="1"/>
                <a:t>Community or culture</a:t>
              </a:r>
            </a:p>
          </p:txBody>
        </p:sp>
        <p:grpSp>
          <p:nvGrpSpPr>
            <p:cNvPr id="160" name="Group 159">
              <a:extLst>
                <a:ext uri="{FF2B5EF4-FFF2-40B4-BE49-F238E27FC236}">
                  <a16:creationId xmlns:a16="http://schemas.microsoft.com/office/drawing/2014/main" id="{DB9FCBBD-ED26-44C3-A658-18A9E3324335}"/>
                </a:ext>
              </a:extLst>
            </p:cNvPr>
            <p:cNvGrpSpPr/>
            <p:nvPr/>
          </p:nvGrpSpPr>
          <p:grpSpPr>
            <a:xfrm>
              <a:off x="5497459" y="3773474"/>
              <a:ext cx="383537" cy="383537"/>
              <a:chOff x="5279745" y="7707571"/>
              <a:chExt cx="383537" cy="383537"/>
            </a:xfrm>
          </p:grpSpPr>
          <p:pic>
            <p:nvPicPr>
              <p:cNvPr id="161" name="Graphic 160" descr="Filter">
                <a:extLst>
                  <a:ext uri="{FF2B5EF4-FFF2-40B4-BE49-F238E27FC236}">
                    <a16:creationId xmlns:a16="http://schemas.microsoft.com/office/drawing/2014/main" id="{8BCD852D-5172-4D1C-B8A6-BBF566BF90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9745" y="7707571"/>
                <a:ext cx="383537" cy="383537"/>
              </a:xfrm>
              <a:prstGeom prst="rect">
                <a:avLst/>
              </a:prstGeom>
            </p:spPr>
          </p:pic>
          <p:sp>
            <p:nvSpPr>
              <p:cNvPr id="162" name="Isosceles Triangle 161">
                <a:extLst>
                  <a:ext uri="{FF2B5EF4-FFF2-40B4-BE49-F238E27FC236}">
                    <a16:creationId xmlns:a16="http://schemas.microsoft.com/office/drawing/2014/main" id="{66280B50-7BEF-4FE2-A404-62C24B51AD7F}"/>
                  </a:ext>
                </a:extLst>
              </p:cNvPr>
              <p:cNvSpPr/>
              <p:nvPr/>
            </p:nvSpPr>
            <p:spPr>
              <a:xfrm flipV="1">
                <a:off x="5383264" y="7794830"/>
                <a:ext cx="168626" cy="82772"/>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63" name="Connector: Elbow 162">
              <a:extLst>
                <a:ext uri="{FF2B5EF4-FFF2-40B4-BE49-F238E27FC236}">
                  <a16:creationId xmlns:a16="http://schemas.microsoft.com/office/drawing/2014/main" id="{558FD3E1-E728-4331-9B04-B0091C0BCEDA}"/>
                </a:ext>
              </a:extLst>
            </p:cNvPr>
            <p:cNvCxnSpPr>
              <a:cxnSpLocks/>
            </p:cNvCxnSpPr>
            <p:nvPr/>
          </p:nvCxnSpPr>
          <p:spPr>
            <a:xfrm flipV="1">
              <a:off x="5689228" y="3874924"/>
              <a:ext cx="3143645" cy="213507"/>
            </a:xfrm>
            <a:prstGeom prst="bentConnector3">
              <a:avLst>
                <a:gd name="adj1" fmla="val 25518"/>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51A4A84A-E0F0-47BF-880E-BFAF2394890D}"/>
                </a:ext>
              </a:extLst>
            </p:cNvPr>
            <p:cNvGrpSpPr/>
            <p:nvPr/>
          </p:nvGrpSpPr>
          <p:grpSpPr>
            <a:xfrm>
              <a:off x="6629080" y="4218167"/>
              <a:ext cx="1427495" cy="182880"/>
              <a:chOff x="6279014" y="8137024"/>
              <a:chExt cx="1427495" cy="182880"/>
            </a:xfrm>
          </p:grpSpPr>
          <p:sp>
            <p:nvSpPr>
              <p:cNvPr id="165" name="Rectangle: Rounded Corners 164">
                <a:extLst>
                  <a:ext uri="{FF2B5EF4-FFF2-40B4-BE49-F238E27FC236}">
                    <a16:creationId xmlns:a16="http://schemas.microsoft.com/office/drawing/2014/main" id="{EA2212AD-95D3-4944-A1FD-F3184359ABCE}"/>
                  </a:ext>
                </a:extLst>
              </p:cNvPr>
              <p:cNvSpPr/>
              <p:nvPr/>
            </p:nvSpPr>
            <p:spPr>
              <a:xfrm>
                <a:off x="6279014" y="8145923"/>
                <a:ext cx="1325880" cy="146304"/>
              </a:xfrm>
              <a:prstGeom prst="roundRect">
                <a:avLst/>
              </a:prstGeom>
              <a:gradFill flip="none" rotWithShape="1">
                <a:gsLst>
                  <a:gs pos="0">
                    <a:srgbClr val="D6D7AD"/>
                  </a:gs>
                  <a:gs pos="100000">
                    <a:srgbClr val="E5E6CC">
                      <a:alpha val="50196"/>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Rectangle: Rounded Corners 165">
                <a:extLst>
                  <a:ext uri="{FF2B5EF4-FFF2-40B4-BE49-F238E27FC236}">
                    <a16:creationId xmlns:a16="http://schemas.microsoft.com/office/drawing/2014/main" id="{82A15B7C-E822-4072-A65D-051850BB6021}"/>
                  </a:ext>
                </a:extLst>
              </p:cNvPr>
              <p:cNvSpPr/>
              <p:nvPr/>
            </p:nvSpPr>
            <p:spPr>
              <a:xfrm>
                <a:off x="7596941" y="8137024"/>
                <a:ext cx="109568" cy="182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7" name="Freeform: Shape 166">
                <a:extLst>
                  <a:ext uri="{FF2B5EF4-FFF2-40B4-BE49-F238E27FC236}">
                    <a16:creationId xmlns:a16="http://schemas.microsoft.com/office/drawing/2014/main" id="{19DB9B42-68D6-4D44-B502-A12F85427EC3}"/>
                  </a:ext>
                </a:extLst>
              </p:cNvPr>
              <p:cNvSpPr/>
              <p:nvPr/>
            </p:nvSpPr>
            <p:spPr>
              <a:xfrm rot="10800000">
                <a:off x="6628015" y="8177992"/>
                <a:ext cx="421319" cy="90989"/>
              </a:xfrm>
              <a:custGeom>
                <a:avLst/>
                <a:gdLst>
                  <a:gd name="connsiteX0" fmla="*/ 46510 w 421319"/>
                  <a:gd name="connsiteY0" fmla="*/ 9577 h 90989"/>
                  <a:gd name="connsiteX1" fmla="*/ 7530 w 421319"/>
                  <a:gd name="connsiteY1" fmla="*/ 14366 h 90989"/>
                  <a:gd name="connsiteX2" fmla="*/ 19523 w 421319"/>
                  <a:gd name="connsiteY2" fmla="*/ 47888 h 90989"/>
                  <a:gd name="connsiteX3" fmla="*/ 43511 w 421319"/>
                  <a:gd name="connsiteY3" fmla="*/ 43100 h 90989"/>
                  <a:gd name="connsiteX4" fmla="*/ 52507 w 421319"/>
                  <a:gd name="connsiteY4" fmla="*/ 28733 h 90989"/>
                  <a:gd name="connsiteX5" fmla="*/ 79493 w 421319"/>
                  <a:gd name="connsiteY5" fmla="*/ 33522 h 90989"/>
                  <a:gd name="connsiteX6" fmla="*/ 97484 w 421319"/>
                  <a:gd name="connsiteY6" fmla="*/ 62255 h 90989"/>
                  <a:gd name="connsiteX7" fmla="*/ 94485 w 421319"/>
                  <a:gd name="connsiteY7" fmla="*/ 86200 h 90989"/>
                  <a:gd name="connsiteX8" fmla="*/ 85490 w 421319"/>
                  <a:gd name="connsiteY8" fmla="*/ 33522 h 90989"/>
                  <a:gd name="connsiteX9" fmla="*/ 94485 w 421319"/>
                  <a:gd name="connsiteY9" fmla="*/ 23944 h 90989"/>
                  <a:gd name="connsiteX10" fmla="*/ 103481 w 421319"/>
                  <a:gd name="connsiteY10" fmla="*/ 19155 h 90989"/>
                  <a:gd name="connsiteX11" fmla="*/ 127468 w 421319"/>
                  <a:gd name="connsiteY11" fmla="*/ 23944 h 90989"/>
                  <a:gd name="connsiteX12" fmla="*/ 136464 w 421319"/>
                  <a:gd name="connsiteY12" fmla="*/ 33522 h 90989"/>
                  <a:gd name="connsiteX13" fmla="*/ 145459 w 421319"/>
                  <a:gd name="connsiteY13" fmla="*/ 38311 h 90989"/>
                  <a:gd name="connsiteX14" fmla="*/ 154455 w 421319"/>
                  <a:gd name="connsiteY14" fmla="*/ 47888 h 90989"/>
                  <a:gd name="connsiteX15" fmla="*/ 181441 w 421319"/>
                  <a:gd name="connsiteY15" fmla="*/ 62255 h 90989"/>
                  <a:gd name="connsiteX16" fmla="*/ 190436 w 421319"/>
                  <a:gd name="connsiteY16" fmla="*/ 67044 h 90989"/>
                  <a:gd name="connsiteX17" fmla="*/ 223419 w 421319"/>
                  <a:gd name="connsiteY17" fmla="*/ 62255 h 90989"/>
                  <a:gd name="connsiteX18" fmla="*/ 232415 w 421319"/>
                  <a:gd name="connsiteY18" fmla="*/ 52677 h 90989"/>
                  <a:gd name="connsiteX19" fmla="*/ 223419 w 421319"/>
                  <a:gd name="connsiteY19" fmla="*/ 38311 h 90989"/>
                  <a:gd name="connsiteX20" fmla="*/ 214424 w 421319"/>
                  <a:gd name="connsiteY20" fmla="*/ 33522 h 90989"/>
                  <a:gd name="connsiteX21" fmla="*/ 205429 w 421319"/>
                  <a:gd name="connsiteY21" fmla="*/ 47888 h 90989"/>
                  <a:gd name="connsiteX22" fmla="*/ 175444 w 421319"/>
                  <a:gd name="connsiteY22" fmla="*/ 52677 h 90989"/>
                  <a:gd name="connsiteX23" fmla="*/ 166448 w 421319"/>
                  <a:gd name="connsiteY23" fmla="*/ 57466 h 90989"/>
                  <a:gd name="connsiteX24" fmla="*/ 157453 w 421319"/>
                  <a:gd name="connsiteY24" fmla="*/ 38311 h 90989"/>
                  <a:gd name="connsiteX25" fmla="*/ 166448 w 421319"/>
                  <a:gd name="connsiteY25" fmla="*/ 28733 h 90989"/>
                  <a:gd name="connsiteX26" fmla="*/ 184439 w 421319"/>
                  <a:gd name="connsiteY26" fmla="*/ 19155 h 90989"/>
                  <a:gd name="connsiteX27" fmla="*/ 214424 w 421319"/>
                  <a:gd name="connsiteY27" fmla="*/ 28733 h 90989"/>
                  <a:gd name="connsiteX28" fmla="*/ 232415 w 421319"/>
                  <a:gd name="connsiteY28" fmla="*/ 47888 h 90989"/>
                  <a:gd name="connsiteX29" fmla="*/ 244409 w 421319"/>
                  <a:gd name="connsiteY29" fmla="*/ 52677 h 90989"/>
                  <a:gd name="connsiteX30" fmla="*/ 262400 w 421319"/>
                  <a:gd name="connsiteY30" fmla="*/ 62255 h 90989"/>
                  <a:gd name="connsiteX31" fmla="*/ 313374 w 421319"/>
                  <a:gd name="connsiteY31" fmla="*/ 57466 h 90989"/>
                  <a:gd name="connsiteX32" fmla="*/ 298381 w 421319"/>
                  <a:gd name="connsiteY32" fmla="*/ 52677 h 90989"/>
                  <a:gd name="connsiteX33" fmla="*/ 289386 w 421319"/>
                  <a:gd name="connsiteY33" fmla="*/ 38311 h 90989"/>
                  <a:gd name="connsiteX34" fmla="*/ 289386 w 421319"/>
                  <a:gd name="connsiteY34" fmla="*/ 9577 h 90989"/>
                  <a:gd name="connsiteX35" fmla="*/ 298381 w 421319"/>
                  <a:gd name="connsiteY35" fmla="*/ 4788 h 90989"/>
                  <a:gd name="connsiteX36" fmla="*/ 325367 w 421319"/>
                  <a:gd name="connsiteY36" fmla="*/ 9577 h 90989"/>
                  <a:gd name="connsiteX37" fmla="*/ 340360 w 421319"/>
                  <a:gd name="connsiteY37" fmla="*/ 38311 h 90989"/>
                  <a:gd name="connsiteX38" fmla="*/ 349355 w 421319"/>
                  <a:gd name="connsiteY38" fmla="*/ 47888 h 90989"/>
                  <a:gd name="connsiteX39" fmla="*/ 376341 w 421319"/>
                  <a:gd name="connsiteY39" fmla="*/ 43100 h 90989"/>
                  <a:gd name="connsiteX40" fmla="*/ 385337 w 421319"/>
                  <a:gd name="connsiteY40" fmla="*/ 38311 h 90989"/>
                  <a:gd name="connsiteX41" fmla="*/ 421319 w 421319"/>
                  <a:gd name="connsiteY41" fmla="*/ 28733 h 90989"/>
                  <a:gd name="connsiteX42" fmla="*/ 412323 w 421319"/>
                  <a:gd name="connsiteY42" fmla="*/ 14366 h 90989"/>
                  <a:gd name="connsiteX43" fmla="*/ 391334 w 421319"/>
                  <a:gd name="connsiteY43" fmla="*/ 0 h 90989"/>
                  <a:gd name="connsiteX44" fmla="*/ 373343 w 421319"/>
                  <a:gd name="connsiteY44" fmla="*/ 28733 h 90989"/>
                  <a:gd name="connsiteX45" fmla="*/ 358351 w 421319"/>
                  <a:gd name="connsiteY45" fmla="*/ 57466 h 90989"/>
                  <a:gd name="connsiteX46" fmla="*/ 349355 w 421319"/>
                  <a:gd name="connsiteY46" fmla="*/ 67044 h 90989"/>
                  <a:gd name="connsiteX47" fmla="*/ 340360 w 421319"/>
                  <a:gd name="connsiteY47" fmla="*/ 62255 h 90989"/>
                  <a:gd name="connsiteX48" fmla="*/ 340360 w 421319"/>
                  <a:gd name="connsiteY48" fmla="*/ 23944 h 90989"/>
                  <a:gd name="connsiteX49" fmla="*/ 352354 w 421319"/>
                  <a:gd name="connsiteY49" fmla="*/ 28733 h 90989"/>
                  <a:gd name="connsiteX50" fmla="*/ 340360 w 421319"/>
                  <a:gd name="connsiteY50" fmla="*/ 71833 h 90989"/>
                  <a:gd name="connsiteX51" fmla="*/ 307377 w 421319"/>
                  <a:gd name="connsiteY51" fmla="*/ 52677 h 90989"/>
                  <a:gd name="connsiteX52" fmla="*/ 304378 w 421319"/>
                  <a:gd name="connsiteY52" fmla="*/ 38311 h 90989"/>
                  <a:gd name="connsiteX53" fmla="*/ 331364 w 421319"/>
                  <a:gd name="connsiteY53" fmla="*/ 38311 h 90989"/>
                  <a:gd name="connsiteX54" fmla="*/ 322369 w 421319"/>
                  <a:gd name="connsiteY54" fmla="*/ 52677 h 90989"/>
                  <a:gd name="connsiteX55" fmla="*/ 313374 w 421319"/>
                  <a:gd name="connsiteY55" fmla="*/ 57466 h 90989"/>
                  <a:gd name="connsiteX56" fmla="*/ 289386 w 421319"/>
                  <a:gd name="connsiteY56" fmla="*/ 52677 h 90989"/>
                  <a:gd name="connsiteX57" fmla="*/ 280390 w 421319"/>
                  <a:gd name="connsiteY57" fmla="*/ 43100 h 90989"/>
                  <a:gd name="connsiteX58" fmla="*/ 283389 w 421319"/>
                  <a:gd name="connsiteY58" fmla="*/ 14366 h 90989"/>
                  <a:gd name="connsiteX59" fmla="*/ 274393 w 421319"/>
                  <a:gd name="connsiteY59" fmla="*/ 9577 h 90989"/>
                  <a:gd name="connsiteX60" fmla="*/ 241410 w 421319"/>
                  <a:gd name="connsiteY60" fmla="*/ 33522 h 90989"/>
                  <a:gd name="connsiteX61" fmla="*/ 232415 w 421319"/>
                  <a:gd name="connsiteY61" fmla="*/ 47888 h 90989"/>
                  <a:gd name="connsiteX62" fmla="*/ 229416 w 421319"/>
                  <a:gd name="connsiteY62" fmla="*/ 81411 h 90989"/>
                  <a:gd name="connsiteX63" fmla="*/ 223419 w 421319"/>
                  <a:gd name="connsiteY63" fmla="*/ 67044 h 90989"/>
                  <a:gd name="connsiteX64" fmla="*/ 226418 w 421319"/>
                  <a:gd name="connsiteY64" fmla="*/ 43100 h 90989"/>
                  <a:gd name="connsiteX65" fmla="*/ 235413 w 421319"/>
                  <a:gd name="connsiteY65" fmla="*/ 38311 h 90989"/>
                  <a:gd name="connsiteX66" fmla="*/ 250406 w 421319"/>
                  <a:gd name="connsiteY66" fmla="*/ 33522 h 90989"/>
                  <a:gd name="connsiteX67" fmla="*/ 271395 w 421319"/>
                  <a:gd name="connsiteY67" fmla="*/ 38311 h 90989"/>
                  <a:gd name="connsiteX68" fmla="*/ 262400 w 421319"/>
                  <a:gd name="connsiteY68" fmla="*/ 23944 h 90989"/>
                  <a:gd name="connsiteX69" fmla="*/ 244409 w 421319"/>
                  <a:gd name="connsiteY69" fmla="*/ 9577 h 90989"/>
                  <a:gd name="connsiteX70" fmla="*/ 211426 w 421319"/>
                  <a:gd name="connsiteY70" fmla="*/ 43100 h 90989"/>
                  <a:gd name="connsiteX71" fmla="*/ 202430 w 421319"/>
                  <a:gd name="connsiteY71" fmla="*/ 57466 h 90989"/>
                  <a:gd name="connsiteX72" fmla="*/ 166448 w 421319"/>
                  <a:gd name="connsiteY72" fmla="*/ 52677 h 90989"/>
                  <a:gd name="connsiteX73" fmla="*/ 160452 w 421319"/>
                  <a:gd name="connsiteY73" fmla="*/ 38311 h 90989"/>
                  <a:gd name="connsiteX74" fmla="*/ 151456 w 421319"/>
                  <a:gd name="connsiteY74" fmla="*/ 28733 h 90989"/>
                  <a:gd name="connsiteX75" fmla="*/ 142461 w 421319"/>
                  <a:gd name="connsiteY75" fmla="*/ 14366 h 90989"/>
                  <a:gd name="connsiteX76" fmla="*/ 139462 w 421319"/>
                  <a:gd name="connsiteY76" fmla="*/ 43100 h 90989"/>
                  <a:gd name="connsiteX77" fmla="*/ 136464 w 421319"/>
                  <a:gd name="connsiteY77" fmla="*/ 62255 h 90989"/>
                  <a:gd name="connsiteX78" fmla="*/ 121471 w 421319"/>
                  <a:gd name="connsiteY78" fmla="*/ 57466 h 90989"/>
                  <a:gd name="connsiteX79" fmla="*/ 112476 w 421319"/>
                  <a:gd name="connsiteY79" fmla="*/ 52677 h 90989"/>
                  <a:gd name="connsiteX80" fmla="*/ 100482 w 421319"/>
                  <a:gd name="connsiteY80" fmla="*/ 47888 h 90989"/>
                  <a:gd name="connsiteX81" fmla="*/ 85490 w 421319"/>
                  <a:gd name="connsiteY81" fmla="*/ 9577 h 90989"/>
                  <a:gd name="connsiteX82" fmla="*/ 76494 w 421319"/>
                  <a:gd name="connsiteY82" fmla="*/ 23944 h 90989"/>
                  <a:gd name="connsiteX83" fmla="*/ 73496 w 421319"/>
                  <a:gd name="connsiteY83" fmla="*/ 38311 h 90989"/>
                  <a:gd name="connsiteX84" fmla="*/ 70497 w 421319"/>
                  <a:gd name="connsiteY84" fmla="*/ 57466 h 90989"/>
                  <a:gd name="connsiteX85" fmla="*/ 61502 w 421319"/>
                  <a:gd name="connsiteY85" fmla="*/ 67044 h 90989"/>
                  <a:gd name="connsiteX86" fmla="*/ 43511 w 421319"/>
                  <a:gd name="connsiteY86" fmla="*/ 90989 h 90989"/>
                  <a:gd name="connsiteX87" fmla="*/ 43511 w 421319"/>
                  <a:gd name="connsiteY87" fmla="*/ 43100 h 90989"/>
                  <a:gd name="connsiteX88" fmla="*/ 46510 w 421319"/>
                  <a:gd name="connsiteY88" fmla="*/ 28733 h 90989"/>
                  <a:gd name="connsiteX89" fmla="*/ 46510 w 421319"/>
                  <a:gd name="connsiteY89" fmla="*/ 9577 h 9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21319" h="90989" extrusionOk="0">
                    <a:moveTo>
                      <a:pt x="46510" y="9577"/>
                    </a:moveTo>
                    <a:cubicBezTo>
                      <a:pt x="38687" y="6297"/>
                      <a:pt x="19581" y="3157"/>
                      <a:pt x="7530" y="14366"/>
                    </a:cubicBezTo>
                    <a:cubicBezTo>
                      <a:pt x="-14107" y="34696"/>
                      <a:pt x="18100" y="47172"/>
                      <a:pt x="19523" y="47888"/>
                    </a:cubicBezTo>
                    <a:cubicBezTo>
                      <a:pt x="26160" y="47034"/>
                      <a:pt x="34209" y="46327"/>
                      <a:pt x="43511" y="43100"/>
                    </a:cubicBezTo>
                    <a:cubicBezTo>
                      <a:pt x="48300" y="40924"/>
                      <a:pt x="47933" y="29743"/>
                      <a:pt x="52507" y="28733"/>
                    </a:cubicBezTo>
                    <a:cubicBezTo>
                      <a:pt x="60602" y="28124"/>
                      <a:pt x="70335" y="31384"/>
                      <a:pt x="79493" y="33522"/>
                    </a:cubicBezTo>
                    <a:cubicBezTo>
                      <a:pt x="83450" y="37613"/>
                      <a:pt x="96588" y="49202"/>
                      <a:pt x="97484" y="62255"/>
                    </a:cubicBezTo>
                    <a:cubicBezTo>
                      <a:pt x="97472" y="70833"/>
                      <a:pt x="94572" y="78414"/>
                      <a:pt x="94485" y="86200"/>
                    </a:cubicBezTo>
                    <a:cubicBezTo>
                      <a:pt x="85277" y="64319"/>
                      <a:pt x="76635" y="56624"/>
                      <a:pt x="85490" y="33522"/>
                    </a:cubicBezTo>
                    <a:cubicBezTo>
                      <a:pt x="86616" y="28221"/>
                      <a:pt x="91001" y="27099"/>
                      <a:pt x="94485" y="23944"/>
                    </a:cubicBezTo>
                    <a:cubicBezTo>
                      <a:pt x="97426" y="21299"/>
                      <a:pt x="100002" y="20761"/>
                      <a:pt x="103481" y="19155"/>
                    </a:cubicBezTo>
                    <a:cubicBezTo>
                      <a:pt x="112524" y="18620"/>
                      <a:pt x="119395" y="20070"/>
                      <a:pt x="127468" y="23944"/>
                    </a:cubicBezTo>
                    <a:cubicBezTo>
                      <a:pt x="131271" y="24903"/>
                      <a:pt x="133380" y="31785"/>
                      <a:pt x="136464" y="33522"/>
                    </a:cubicBezTo>
                    <a:cubicBezTo>
                      <a:pt x="139406" y="35967"/>
                      <a:pt x="142895" y="36435"/>
                      <a:pt x="145459" y="38311"/>
                    </a:cubicBezTo>
                    <a:cubicBezTo>
                      <a:pt x="148548" y="42026"/>
                      <a:pt x="151050" y="46127"/>
                      <a:pt x="154455" y="47888"/>
                    </a:cubicBezTo>
                    <a:cubicBezTo>
                      <a:pt x="163969" y="50714"/>
                      <a:pt x="167228" y="57338"/>
                      <a:pt x="181441" y="62255"/>
                    </a:cubicBezTo>
                    <a:cubicBezTo>
                      <a:pt x="185554" y="63899"/>
                      <a:pt x="187563" y="65586"/>
                      <a:pt x="190436" y="67044"/>
                    </a:cubicBezTo>
                    <a:cubicBezTo>
                      <a:pt x="200280" y="64403"/>
                      <a:pt x="212604" y="67624"/>
                      <a:pt x="223419" y="62255"/>
                    </a:cubicBezTo>
                    <a:cubicBezTo>
                      <a:pt x="227771" y="60312"/>
                      <a:pt x="232847" y="57773"/>
                      <a:pt x="232415" y="52677"/>
                    </a:cubicBezTo>
                    <a:cubicBezTo>
                      <a:pt x="233736" y="46439"/>
                      <a:pt x="226243" y="42239"/>
                      <a:pt x="223419" y="38311"/>
                    </a:cubicBezTo>
                    <a:cubicBezTo>
                      <a:pt x="220191" y="35360"/>
                      <a:pt x="217470" y="35574"/>
                      <a:pt x="214424" y="33522"/>
                    </a:cubicBezTo>
                    <a:cubicBezTo>
                      <a:pt x="212020" y="37576"/>
                      <a:pt x="209424" y="45798"/>
                      <a:pt x="205429" y="47888"/>
                    </a:cubicBezTo>
                    <a:cubicBezTo>
                      <a:pt x="196158" y="50202"/>
                      <a:pt x="185182" y="53296"/>
                      <a:pt x="175444" y="52677"/>
                    </a:cubicBezTo>
                    <a:cubicBezTo>
                      <a:pt x="171764" y="53398"/>
                      <a:pt x="170084" y="55470"/>
                      <a:pt x="166448" y="57466"/>
                    </a:cubicBezTo>
                    <a:cubicBezTo>
                      <a:pt x="159322" y="53663"/>
                      <a:pt x="148197" y="55787"/>
                      <a:pt x="157453" y="38311"/>
                    </a:cubicBezTo>
                    <a:cubicBezTo>
                      <a:pt x="160408" y="33675"/>
                      <a:pt x="162403" y="30880"/>
                      <a:pt x="166448" y="28733"/>
                    </a:cubicBezTo>
                    <a:cubicBezTo>
                      <a:pt x="172225" y="24633"/>
                      <a:pt x="184438" y="19154"/>
                      <a:pt x="184439" y="19155"/>
                    </a:cubicBezTo>
                    <a:cubicBezTo>
                      <a:pt x="187884" y="20504"/>
                      <a:pt x="208474" y="20824"/>
                      <a:pt x="214424" y="28733"/>
                    </a:cubicBezTo>
                    <a:cubicBezTo>
                      <a:pt x="218569" y="34466"/>
                      <a:pt x="224254" y="44235"/>
                      <a:pt x="232415" y="47888"/>
                    </a:cubicBezTo>
                    <a:cubicBezTo>
                      <a:pt x="235497" y="48817"/>
                      <a:pt x="240868" y="51038"/>
                      <a:pt x="244409" y="52677"/>
                    </a:cubicBezTo>
                    <a:cubicBezTo>
                      <a:pt x="250464" y="55579"/>
                      <a:pt x="262400" y="62255"/>
                      <a:pt x="262400" y="62255"/>
                    </a:cubicBezTo>
                    <a:cubicBezTo>
                      <a:pt x="279595" y="58863"/>
                      <a:pt x="294514" y="61249"/>
                      <a:pt x="313374" y="57466"/>
                    </a:cubicBezTo>
                    <a:cubicBezTo>
                      <a:pt x="318502" y="55762"/>
                      <a:pt x="303641" y="57060"/>
                      <a:pt x="298381" y="52677"/>
                    </a:cubicBezTo>
                    <a:cubicBezTo>
                      <a:pt x="293952" y="49618"/>
                      <a:pt x="291697" y="43056"/>
                      <a:pt x="289386" y="38311"/>
                    </a:cubicBezTo>
                    <a:cubicBezTo>
                      <a:pt x="288960" y="27545"/>
                      <a:pt x="284989" y="18299"/>
                      <a:pt x="289386" y="9577"/>
                    </a:cubicBezTo>
                    <a:cubicBezTo>
                      <a:pt x="291269" y="6083"/>
                      <a:pt x="295245" y="6068"/>
                      <a:pt x="298381" y="4788"/>
                    </a:cubicBezTo>
                    <a:cubicBezTo>
                      <a:pt x="308995" y="7849"/>
                      <a:pt x="315819" y="5115"/>
                      <a:pt x="325367" y="9577"/>
                    </a:cubicBezTo>
                    <a:cubicBezTo>
                      <a:pt x="332196" y="11097"/>
                      <a:pt x="336777" y="30940"/>
                      <a:pt x="340360" y="38311"/>
                    </a:cubicBezTo>
                    <a:cubicBezTo>
                      <a:pt x="343708" y="42286"/>
                      <a:pt x="346508" y="44504"/>
                      <a:pt x="349355" y="47888"/>
                    </a:cubicBezTo>
                    <a:cubicBezTo>
                      <a:pt x="357528" y="46499"/>
                      <a:pt x="366154" y="45249"/>
                      <a:pt x="376341" y="43100"/>
                    </a:cubicBezTo>
                    <a:cubicBezTo>
                      <a:pt x="380425" y="42361"/>
                      <a:pt x="381731" y="38699"/>
                      <a:pt x="385337" y="38311"/>
                    </a:cubicBezTo>
                    <a:cubicBezTo>
                      <a:pt x="397999" y="33109"/>
                      <a:pt x="411532" y="31249"/>
                      <a:pt x="421319" y="28733"/>
                    </a:cubicBezTo>
                    <a:cubicBezTo>
                      <a:pt x="419034" y="22974"/>
                      <a:pt x="415960" y="18312"/>
                      <a:pt x="412323" y="14366"/>
                    </a:cubicBezTo>
                    <a:cubicBezTo>
                      <a:pt x="405976" y="6806"/>
                      <a:pt x="400325" y="4711"/>
                      <a:pt x="391334" y="0"/>
                    </a:cubicBezTo>
                    <a:cubicBezTo>
                      <a:pt x="387117" y="8585"/>
                      <a:pt x="378602" y="17682"/>
                      <a:pt x="373343" y="28733"/>
                    </a:cubicBezTo>
                    <a:cubicBezTo>
                      <a:pt x="366952" y="43031"/>
                      <a:pt x="367653" y="46083"/>
                      <a:pt x="358351" y="57466"/>
                    </a:cubicBezTo>
                    <a:cubicBezTo>
                      <a:pt x="355376" y="61648"/>
                      <a:pt x="352572" y="64397"/>
                      <a:pt x="349355" y="67044"/>
                    </a:cubicBezTo>
                    <a:cubicBezTo>
                      <a:pt x="345612" y="65673"/>
                      <a:pt x="342457" y="65912"/>
                      <a:pt x="340360" y="62255"/>
                    </a:cubicBezTo>
                    <a:cubicBezTo>
                      <a:pt x="334887" y="52745"/>
                      <a:pt x="338766" y="32464"/>
                      <a:pt x="340360" y="23944"/>
                    </a:cubicBezTo>
                    <a:cubicBezTo>
                      <a:pt x="344489" y="26950"/>
                      <a:pt x="352718" y="22053"/>
                      <a:pt x="352354" y="28733"/>
                    </a:cubicBezTo>
                    <a:cubicBezTo>
                      <a:pt x="359677" y="58084"/>
                      <a:pt x="350397" y="62285"/>
                      <a:pt x="340360" y="71833"/>
                    </a:cubicBezTo>
                    <a:cubicBezTo>
                      <a:pt x="321791" y="68324"/>
                      <a:pt x="316285" y="72612"/>
                      <a:pt x="307377" y="52677"/>
                    </a:cubicBezTo>
                    <a:cubicBezTo>
                      <a:pt x="304661" y="49141"/>
                      <a:pt x="305461" y="43405"/>
                      <a:pt x="304378" y="38311"/>
                    </a:cubicBezTo>
                    <a:cubicBezTo>
                      <a:pt x="314887" y="32004"/>
                      <a:pt x="325345" y="24797"/>
                      <a:pt x="331364" y="38311"/>
                    </a:cubicBezTo>
                    <a:cubicBezTo>
                      <a:pt x="334334" y="42587"/>
                      <a:pt x="327396" y="49101"/>
                      <a:pt x="322369" y="52677"/>
                    </a:cubicBezTo>
                    <a:cubicBezTo>
                      <a:pt x="319985" y="55961"/>
                      <a:pt x="315714" y="56559"/>
                      <a:pt x="313374" y="57466"/>
                    </a:cubicBezTo>
                    <a:cubicBezTo>
                      <a:pt x="307002" y="54040"/>
                      <a:pt x="297914" y="58043"/>
                      <a:pt x="289386" y="52677"/>
                    </a:cubicBezTo>
                    <a:cubicBezTo>
                      <a:pt x="285463" y="50622"/>
                      <a:pt x="280178" y="49697"/>
                      <a:pt x="280390" y="43100"/>
                    </a:cubicBezTo>
                    <a:cubicBezTo>
                      <a:pt x="278475" y="36235"/>
                      <a:pt x="281850" y="24022"/>
                      <a:pt x="283389" y="14366"/>
                    </a:cubicBezTo>
                    <a:cubicBezTo>
                      <a:pt x="280898" y="13501"/>
                      <a:pt x="278038" y="8873"/>
                      <a:pt x="274393" y="9577"/>
                    </a:cubicBezTo>
                    <a:cubicBezTo>
                      <a:pt x="259472" y="11508"/>
                      <a:pt x="248340" y="15739"/>
                      <a:pt x="241410" y="33522"/>
                    </a:cubicBezTo>
                    <a:cubicBezTo>
                      <a:pt x="238764" y="40037"/>
                      <a:pt x="234181" y="41582"/>
                      <a:pt x="232415" y="47888"/>
                    </a:cubicBezTo>
                    <a:cubicBezTo>
                      <a:pt x="233699" y="59798"/>
                      <a:pt x="231961" y="69999"/>
                      <a:pt x="229416" y="81411"/>
                    </a:cubicBezTo>
                    <a:cubicBezTo>
                      <a:pt x="227585" y="85838"/>
                      <a:pt x="223964" y="73727"/>
                      <a:pt x="223419" y="67044"/>
                    </a:cubicBezTo>
                    <a:cubicBezTo>
                      <a:pt x="223655" y="58549"/>
                      <a:pt x="222373" y="48551"/>
                      <a:pt x="226418" y="43100"/>
                    </a:cubicBezTo>
                    <a:cubicBezTo>
                      <a:pt x="228268" y="38754"/>
                      <a:pt x="232307" y="39472"/>
                      <a:pt x="235413" y="38311"/>
                    </a:cubicBezTo>
                    <a:cubicBezTo>
                      <a:pt x="239571" y="36209"/>
                      <a:pt x="245631" y="34883"/>
                      <a:pt x="250406" y="33522"/>
                    </a:cubicBezTo>
                    <a:cubicBezTo>
                      <a:pt x="256258" y="36175"/>
                      <a:pt x="264984" y="43532"/>
                      <a:pt x="271395" y="38311"/>
                    </a:cubicBezTo>
                    <a:cubicBezTo>
                      <a:pt x="276258" y="34910"/>
                      <a:pt x="265495" y="28571"/>
                      <a:pt x="262400" y="23944"/>
                    </a:cubicBezTo>
                    <a:cubicBezTo>
                      <a:pt x="254400" y="13419"/>
                      <a:pt x="253360" y="14206"/>
                      <a:pt x="244409" y="9577"/>
                    </a:cubicBezTo>
                    <a:cubicBezTo>
                      <a:pt x="221763" y="17275"/>
                      <a:pt x="232481" y="8342"/>
                      <a:pt x="211426" y="43100"/>
                    </a:cubicBezTo>
                    <a:cubicBezTo>
                      <a:pt x="208333" y="49374"/>
                      <a:pt x="205010" y="50484"/>
                      <a:pt x="202430" y="57466"/>
                    </a:cubicBezTo>
                    <a:cubicBezTo>
                      <a:pt x="191571" y="55251"/>
                      <a:pt x="177125" y="54484"/>
                      <a:pt x="166448" y="52677"/>
                    </a:cubicBezTo>
                    <a:cubicBezTo>
                      <a:pt x="161970" y="51139"/>
                      <a:pt x="162766" y="42336"/>
                      <a:pt x="160452" y="38311"/>
                    </a:cubicBezTo>
                    <a:cubicBezTo>
                      <a:pt x="157622" y="34658"/>
                      <a:pt x="155330" y="32637"/>
                      <a:pt x="151456" y="28733"/>
                    </a:cubicBezTo>
                    <a:cubicBezTo>
                      <a:pt x="149112" y="23861"/>
                      <a:pt x="145867" y="18907"/>
                      <a:pt x="142461" y="14366"/>
                    </a:cubicBezTo>
                    <a:cubicBezTo>
                      <a:pt x="141302" y="24259"/>
                      <a:pt x="140016" y="34453"/>
                      <a:pt x="139462" y="43100"/>
                    </a:cubicBezTo>
                    <a:cubicBezTo>
                      <a:pt x="138037" y="48995"/>
                      <a:pt x="140450" y="58843"/>
                      <a:pt x="136464" y="62255"/>
                    </a:cubicBezTo>
                    <a:cubicBezTo>
                      <a:pt x="131540" y="65258"/>
                      <a:pt x="126199" y="60090"/>
                      <a:pt x="121471" y="57466"/>
                    </a:cubicBezTo>
                    <a:cubicBezTo>
                      <a:pt x="118830" y="56241"/>
                      <a:pt x="115274" y="53287"/>
                      <a:pt x="112476" y="52677"/>
                    </a:cubicBezTo>
                    <a:cubicBezTo>
                      <a:pt x="107561" y="51022"/>
                      <a:pt x="104913" y="50312"/>
                      <a:pt x="100482" y="47888"/>
                    </a:cubicBezTo>
                    <a:cubicBezTo>
                      <a:pt x="95622" y="14021"/>
                      <a:pt x="101244" y="23853"/>
                      <a:pt x="85490" y="9577"/>
                    </a:cubicBezTo>
                    <a:cubicBezTo>
                      <a:pt x="82512" y="14050"/>
                      <a:pt x="79964" y="18921"/>
                      <a:pt x="76494" y="23944"/>
                    </a:cubicBezTo>
                    <a:cubicBezTo>
                      <a:pt x="74694" y="27706"/>
                      <a:pt x="74504" y="33498"/>
                      <a:pt x="73496" y="38311"/>
                    </a:cubicBezTo>
                    <a:cubicBezTo>
                      <a:pt x="73182" y="43592"/>
                      <a:pt x="73045" y="51881"/>
                      <a:pt x="70497" y="57466"/>
                    </a:cubicBezTo>
                    <a:cubicBezTo>
                      <a:pt x="68017" y="62135"/>
                      <a:pt x="64610" y="63325"/>
                      <a:pt x="61502" y="67044"/>
                    </a:cubicBezTo>
                    <a:cubicBezTo>
                      <a:pt x="34649" y="99831"/>
                      <a:pt x="64305" y="58843"/>
                      <a:pt x="43511" y="90989"/>
                    </a:cubicBezTo>
                    <a:cubicBezTo>
                      <a:pt x="37227" y="68085"/>
                      <a:pt x="37755" y="76611"/>
                      <a:pt x="43511" y="43100"/>
                    </a:cubicBezTo>
                    <a:cubicBezTo>
                      <a:pt x="43005" y="37368"/>
                      <a:pt x="44717" y="33897"/>
                      <a:pt x="46510" y="28733"/>
                    </a:cubicBezTo>
                    <a:cubicBezTo>
                      <a:pt x="49705" y="25579"/>
                      <a:pt x="51421" y="11846"/>
                      <a:pt x="46510" y="9577"/>
                    </a:cubicBezTo>
                    <a:close/>
                  </a:path>
                </a:pathLst>
              </a:custGeom>
              <a:noFill/>
              <a:ln cmpd="dbl">
                <a:solidFill>
                  <a:srgbClr val="7030A0">
                    <a:alpha val="40000"/>
                  </a:srgbClr>
                </a:solidFill>
                <a:extLst>
                  <a:ext uri="{C807C97D-BFC1-408E-A445-0C87EB9F89A2}">
                    <ask:lineSketchStyleProps xmlns:ask="http://schemas.microsoft.com/office/drawing/2018/sketchyshapes" sd="3197032459">
                      <a:custGeom>
                        <a:avLst/>
                        <a:gdLst>
                          <a:gd name="connsiteX0" fmla="*/ 147745 w 1338370"/>
                          <a:gd name="connsiteY0" fmla="*/ 19050 h 180975"/>
                          <a:gd name="connsiteX1" fmla="*/ 23920 w 1338370"/>
                          <a:gd name="connsiteY1" fmla="*/ 28575 h 180975"/>
                          <a:gd name="connsiteX2" fmla="*/ 62020 w 1338370"/>
                          <a:gd name="connsiteY2" fmla="*/ 95250 h 180975"/>
                          <a:gd name="connsiteX3" fmla="*/ 138220 w 1338370"/>
                          <a:gd name="connsiteY3" fmla="*/ 85725 h 180975"/>
                          <a:gd name="connsiteX4" fmla="*/ 166795 w 1338370"/>
                          <a:gd name="connsiteY4" fmla="*/ 57150 h 180975"/>
                          <a:gd name="connsiteX5" fmla="*/ 252520 w 1338370"/>
                          <a:gd name="connsiteY5" fmla="*/ 66675 h 180975"/>
                          <a:gd name="connsiteX6" fmla="*/ 309670 w 1338370"/>
                          <a:gd name="connsiteY6" fmla="*/ 123825 h 180975"/>
                          <a:gd name="connsiteX7" fmla="*/ 300145 w 1338370"/>
                          <a:gd name="connsiteY7" fmla="*/ 171450 h 180975"/>
                          <a:gd name="connsiteX8" fmla="*/ 271570 w 1338370"/>
                          <a:gd name="connsiteY8" fmla="*/ 66675 h 180975"/>
                          <a:gd name="connsiteX9" fmla="*/ 300145 w 1338370"/>
                          <a:gd name="connsiteY9" fmla="*/ 47625 h 180975"/>
                          <a:gd name="connsiteX10" fmla="*/ 328720 w 1338370"/>
                          <a:gd name="connsiteY10" fmla="*/ 38100 h 180975"/>
                          <a:gd name="connsiteX11" fmla="*/ 404920 w 1338370"/>
                          <a:gd name="connsiteY11" fmla="*/ 47625 h 180975"/>
                          <a:gd name="connsiteX12" fmla="*/ 433495 w 1338370"/>
                          <a:gd name="connsiteY12" fmla="*/ 66675 h 180975"/>
                          <a:gd name="connsiteX13" fmla="*/ 462070 w 1338370"/>
                          <a:gd name="connsiteY13" fmla="*/ 76200 h 180975"/>
                          <a:gd name="connsiteX14" fmla="*/ 490645 w 1338370"/>
                          <a:gd name="connsiteY14" fmla="*/ 95250 h 180975"/>
                          <a:gd name="connsiteX15" fmla="*/ 576370 w 1338370"/>
                          <a:gd name="connsiteY15" fmla="*/ 123825 h 180975"/>
                          <a:gd name="connsiteX16" fmla="*/ 604945 w 1338370"/>
                          <a:gd name="connsiteY16" fmla="*/ 133350 h 180975"/>
                          <a:gd name="connsiteX17" fmla="*/ 709720 w 1338370"/>
                          <a:gd name="connsiteY17" fmla="*/ 123825 h 180975"/>
                          <a:gd name="connsiteX18" fmla="*/ 738295 w 1338370"/>
                          <a:gd name="connsiteY18" fmla="*/ 104775 h 180975"/>
                          <a:gd name="connsiteX19" fmla="*/ 709720 w 1338370"/>
                          <a:gd name="connsiteY19" fmla="*/ 76200 h 180975"/>
                          <a:gd name="connsiteX20" fmla="*/ 681145 w 1338370"/>
                          <a:gd name="connsiteY20" fmla="*/ 66675 h 180975"/>
                          <a:gd name="connsiteX21" fmla="*/ 652570 w 1338370"/>
                          <a:gd name="connsiteY21" fmla="*/ 95250 h 180975"/>
                          <a:gd name="connsiteX22" fmla="*/ 557320 w 1338370"/>
                          <a:gd name="connsiteY22" fmla="*/ 104775 h 180975"/>
                          <a:gd name="connsiteX23" fmla="*/ 528745 w 1338370"/>
                          <a:gd name="connsiteY23" fmla="*/ 114300 h 180975"/>
                          <a:gd name="connsiteX24" fmla="*/ 500170 w 1338370"/>
                          <a:gd name="connsiteY24" fmla="*/ 76200 h 180975"/>
                          <a:gd name="connsiteX25" fmla="*/ 528745 w 1338370"/>
                          <a:gd name="connsiteY25" fmla="*/ 57150 h 180975"/>
                          <a:gd name="connsiteX26" fmla="*/ 585895 w 1338370"/>
                          <a:gd name="connsiteY26" fmla="*/ 38100 h 180975"/>
                          <a:gd name="connsiteX27" fmla="*/ 681145 w 1338370"/>
                          <a:gd name="connsiteY27" fmla="*/ 57150 h 180975"/>
                          <a:gd name="connsiteX28" fmla="*/ 738295 w 1338370"/>
                          <a:gd name="connsiteY28" fmla="*/ 95250 h 180975"/>
                          <a:gd name="connsiteX29" fmla="*/ 776395 w 1338370"/>
                          <a:gd name="connsiteY29" fmla="*/ 104775 h 180975"/>
                          <a:gd name="connsiteX30" fmla="*/ 833545 w 1338370"/>
                          <a:gd name="connsiteY30" fmla="*/ 123825 h 180975"/>
                          <a:gd name="connsiteX31" fmla="*/ 995470 w 1338370"/>
                          <a:gd name="connsiteY31" fmla="*/ 114300 h 180975"/>
                          <a:gd name="connsiteX32" fmla="*/ 947845 w 1338370"/>
                          <a:gd name="connsiteY32" fmla="*/ 104775 h 180975"/>
                          <a:gd name="connsiteX33" fmla="*/ 919270 w 1338370"/>
                          <a:gd name="connsiteY33" fmla="*/ 76200 h 180975"/>
                          <a:gd name="connsiteX34" fmla="*/ 919270 w 1338370"/>
                          <a:gd name="connsiteY34" fmla="*/ 19050 h 180975"/>
                          <a:gd name="connsiteX35" fmla="*/ 947845 w 1338370"/>
                          <a:gd name="connsiteY35" fmla="*/ 9525 h 180975"/>
                          <a:gd name="connsiteX36" fmla="*/ 1033570 w 1338370"/>
                          <a:gd name="connsiteY36" fmla="*/ 19050 h 180975"/>
                          <a:gd name="connsiteX37" fmla="*/ 1081195 w 1338370"/>
                          <a:gd name="connsiteY37" fmla="*/ 76200 h 180975"/>
                          <a:gd name="connsiteX38" fmla="*/ 1109770 w 1338370"/>
                          <a:gd name="connsiteY38" fmla="*/ 95250 h 180975"/>
                          <a:gd name="connsiteX39" fmla="*/ 1195495 w 1338370"/>
                          <a:gd name="connsiteY39" fmla="*/ 85725 h 180975"/>
                          <a:gd name="connsiteX40" fmla="*/ 1224070 w 1338370"/>
                          <a:gd name="connsiteY40" fmla="*/ 76200 h 180975"/>
                          <a:gd name="connsiteX41" fmla="*/ 1338370 w 1338370"/>
                          <a:gd name="connsiteY41" fmla="*/ 57150 h 180975"/>
                          <a:gd name="connsiteX42" fmla="*/ 1309795 w 1338370"/>
                          <a:gd name="connsiteY42" fmla="*/ 28575 h 180975"/>
                          <a:gd name="connsiteX43" fmla="*/ 1243120 w 1338370"/>
                          <a:gd name="connsiteY43" fmla="*/ 0 h 180975"/>
                          <a:gd name="connsiteX44" fmla="*/ 1185970 w 1338370"/>
                          <a:gd name="connsiteY44" fmla="*/ 57150 h 180975"/>
                          <a:gd name="connsiteX45" fmla="*/ 1138345 w 1338370"/>
                          <a:gd name="connsiteY45" fmla="*/ 114300 h 180975"/>
                          <a:gd name="connsiteX46" fmla="*/ 1109770 w 1338370"/>
                          <a:gd name="connsiteY46" fmla="*/ 133350 h 180975"/>
                          <a:gd name="connsiteX47" fmla="*/ 1081195 w 1338370"/>
                          <a:gd name="connsiteY47" fmla="*/ 123825 h 180975"/>
                          <a:gd name="connsiteX48" fmla="*/ 1081195 w 1338370"/>
                          <a:gd name="connsiteY48" fmla="*/ 47625 h 180975"/>
                          <a:gd name="connsiteX49" fmla="*/ 1119295 w 1338370"/>
                          <a:gd name="connsiteY49" fmla="*/ 57150 h 180975"/>
                          <a:gd name="connsiteX50" fmla="*/ 1081195 w 1338370"/>
                          <a:gd name="connsiteY50" fmla="*/ 142875 h 180975"/>
                          <a:gd name="connsiteX51" fmla="*/ 976420 w 1338370"/>
                          <a:gd name="connsiteY51" fmla="*/ 104775 h 180975"/>
                          <a:gd name="connsiteX52" fmla="*/ 966895 w 1338370"/>
                          <a:gd name="connsiteY52" fmla="*/ 76200 h 180975"/>
                          <a:gd name="connsiteX53" fmla="*/ 1052620 w 1338370"/>
                          <a:gd name="connsiteY53" fmla="*/ 76200 h 180975"/>
                          <a:gd name="connsiteX54" fmla="*/ 1024045 w 1338370"/>
                          <a:gd name="connsiteY54" fmla="*/ 104775 h 180975"/>
                          <a:gd name="connsiteX55" fmla="*/ 995470 w 1338370"/>
                          <a:gd name="connsiteY55" fmla="*/ 114300 h 180975"/>
                          <a:gd name="connsiteX56" fmla="*/ 919270 w 1338370"/>
                          <a:gd name="connsiteY56" fmla="*/ 104775 h 180975"/>
                          <a:gd name="connsiteX57" fmla="*/ 890695 w 1338370"/>
                          <a:gd name="connsiteY57" fmla="*/ 85725 h 180975"/>
                          <a:gd name="connsiteX58" fmla="*/ 900220 w 1338370"/>
                          <a:gd name="connsiteY58" fmla="*/ 28575 h 180975"/>
                          <a:gd name="connsiteX59" fmla="*/ 871645 w 1338370"/>
                          <a:gd name="connsiteY59" fmla="*/ 19050 h 180975"/>
                          <a:gd name="connsiteX60" fmla="*/ 766870 w 1338370"/>
                          <a:gd name="connsiteY60" fmla="*/ 66675 h 180975"/>
                          <a:gd name="connsiteX61" fmla="*/ 738295 w 1338370"/>
                          <a:gd name="connsiteY61" fmla="*/ 95250 h 180975"/>
                          <a:gd name="connsiteX62" fmla="*/ 728770 w 1338370"/>
                          <a:gd name="connsiteY62" fmla="*/ 161925 h 180975"/>
                          <a:gd name="connsiteX63" fmla="*/ 709720 w 1338370"/>
                          <a:gd name="connsiteY63" fmla="*/ 133350 h 180975"/>
                          <a:gd name="connsiteX64" fmla="*/ 719245 w 1338370"/>
                          <a:gd name="connsiteY64" fmla="*/ 85725 h 180975"/>
                          <a:gd name="connsiteX65" fmla="*/ 747820 w 1338370"/>
                          <a:gd name="connsiteY65" fmla="*/ 76200 h 180975"/>
                          <a:gd name="connsiteX66" fmla="*/ 795445 w 1338370"/>
                          <a:gd name="connsiteY66" fmla="*/ 66675 h 180975"/>
                          <a:gd name="connsiteX67" fmla="*/ 862120 w 1338370"/>
                          <a:gd name="connsiteY67" fmla="*/ 76200 h 180975"/>
                          <a:gd name="connsiteX68" fmla="*/ 833545 w 1338370"/>
                          <a:gd name="connsiteY68" fmla="*/ 47625 h 180975"/>
                          <a:gd name="connsiteX69" fmla="*/ 776395 w 1338370"/>
                          <a:gd name="connsiteY69" fmla="*/ 19050 h 180975"/>
                          <a:gd name="connsiteX70" fmla="*/ 671620 w 1338370"/>
                          <a:gd name="connsiteY70" fmla="*/ 85725 h 180975"/>
                          <a:gd name="connsiteX71" fmla="*/ 643045 w 1338370"/>
                          <a:gd name="connsiteY71" fmla="*/ 114300 h 180975"/>
                          <a:gd name="connsiteX72" fmla="*/ 528745 w 1338370"/>
                          <a:gd name="connsiteY72" fmla="*/ 104775 h 180975"/>
                          <a:gd name="connsiteX73" fmla="*/ 509695 w 1338370"/>
                          <a:gd name="connsiteY73" fmla="*/ 76200 h 180975"/>
                          <a:gd name="connsiteX74" fmla="*/ 481120 w 1338370"/>
                          <a:gd name="connsiteY74" fmla="*/ 57150 h 180975"/>
                          <a:gd name="connsiteX75" fmla="*/ 452545 w 1338370"/>
                          <a:gd name="connsiteY75" fmla="*/ 28575 h 180975"/>
                          <a:gd name="connsiteX76" fmla="*/ 443020 w 1338370"/>
                          <a:gd name="connsiteY76" fmla="*/ 85725 h 180975"/>
                          <a:gd name="connsiteX77" fmla="*/ 433495 w 1338370"/>
                          <a:gd name="connsiteY77" fmla="*/ 123825 h 180975"/>
                          <a:gd name="connsiteX78" fmla="*/ 385870 w 1338370"/>
                          <a:gd name="connsiteY78" fmla="*/ 114300 h 180975"/>
                          <a:gd name="connsiteX79" fmla="*/ 357295 w 1338370"/>
                          <a:gd name="connsiteY79" fmla="*/ 104775 h 180975"/>
                          <a:gd name="connsiteX80" fmla="*/ 319195 w 1338370"/>
                          <a:gd name="connsiteY80" fmla="*/ 95250 h 180975"/>
                          <a:gd name="connsiteX81" fmla="*/ 271570 w 1338370"/>
                          <a:gd name="connsiteY81" fmla="*/ 19050 h 180975"/>
                          <a:gd name="connsiteX82" fmla="*/ 242995 w 1338370"/>
                          <a:gd name="connsiteY82" fmla="*/ 47625 h 180975"/>
                          <a:gd name="connsiteX83" fmla="*/ 233470 w 1338370"/>
                          <a:gd name="connsiteY83" fmla="*/ 76200 h 180975"/>
                          <a:gd name="connsiteX84" fmla="*/ 223945 w 1338370"/>
                          <a:gd name="connsiteY84" fmla="*/ 114300 h 180975"/>
                          <a:gd name="connsiteX85" fmla="*/ 195370 w 1338370"/>
                          <a:gd name="connsiteY85" fmla="*/ 133350 h 180975"/>
                          <a:gd name="connsiteX86" fmla="*/ 138220 w 1338370"/>
                          <a:gd name="connsiteY86" fmla="*/ 180975 h 180975"/>
                          <a:gd name="connsiteX87" fmla="*/ 138220 w 1338370"/>
                          <a:gd name="connsiteY87" fmla="*/ 85725 h 180975"/>
                          <a:gd name="connsiteX88" fmla="*/ 147745 w 1338370"/>
                          <a:gd name="connsiteY88" fmla="*/ 57150 h 180975"/>
                          <a:gd name="connsiteX89" fmla="*/ 147745 w 1338370"/>
                          <a:gd name="connsiteY89"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338370" h="180975">
                            <a:moveTo>
                              <a:pt x="147745" y="19050"/>
                            </a:moveTo>
                            <a:cubicBezTo>
                              <a:pt x="127108" y="14288"/>
                              <a:pt x="59678" y="7716"/>
                              <a:pt x="23920" y="28575"/>
                            </a:cubicBezTo>
                            <a:cubicBezTo>
                              <a:pt x="-45166" y="68875"/>
                              <a:pt x="56849" y="93526"/>
                              <a:pt x="62020" y="95250"/>
                            </a:cubicBezTo>
                            <a:cubicBezTo>
                              <a:pt x="87420" y="92075"/>
                              <a:pt x="114163" y="94473"/>
                              <a:pt x="138220" y="85725"/>
                            </a:cubicBezTo>
                            <a:cubicBezTo>
                              <a:pt x="150879" y="81122"/>
                              <a:pt x="153508" y="59365"/>
                              <a:pt x="166795" y="57150"/>
                            </a:cubicBezTo>
                            <a:cubicBezTo>
                              <a:pt x="195155" y="52423"/>
                              <a:pt x="223945" y="63500"/>
                              <a:pt x="252520" y="66675"/>
                            </a:cubicBezTo>
                            <a:cubicBezTo>
                              <a:pt x="265145" y="76144"/>
                              <a:pt x="306788" y="100772"/>
                              <a:pt x="309670" y="123825"/>
                            </a:cubicBezTo>
                            <a:cubicBezTo>
                              <a:pt x="311678" y="139889"/>
                              <a:pt x="303320" y="155575"/>
                              <a:pt x="300145" y="171450"/>
                            </a:cubicBezTo>
                            <a:cubicBezTo>
                              <a:pt x="272885" y="130560"/>
                              <a:pt x="243540" y="115728"/>
                              <a:pt x="271570" y="66675"/>
                            </a:cubicBezTo>
                            <a:cubicBezTo>
                              <a:pt x="277250" y="56736"/>
                              <a:pt x="289906" y="52745"/>
                              <a:pt x="300145" y="47625"/>
                            </a:cubicBezTo>
                            <a:cubicBezTo>
                              <a:pt x="309125" y="43135"/>
                              <a:pt x="319195" y="41275"/>
                              <a:pt x="328720" y="38100"/>
                            </a:cubicBezTo>
                            <a:cubicBezTo>
                              <a:pt x="354120" y="41275"/>
                              <a:pt x="380224" y="40890"/>
                              <a:pt x="404920" y="47625"/>
                            </a:cubicBezTo>
                            <a:cubicBezTo>
                              <a:pt x="415964" y="50637"/>
                              <a:pt x="423256" y="61555"/>
                              <a:pt x="433495" y="66675"/>
                            </a:cubicBezTo>
                            <a:cubicBezTo>
                              <a:pt x="442475" y="71165"/>
                              <a:pt x="453090" y="71710"/>
                              <a:pt x="462070" y="76200"/>
                            </a:cubicBezTo>
                            <a:cubicBezTo>
                              <a:pt x="472309" y="81320"/>
                              <a:pt x="480184" y="90601"/>
                              <a:pt x="490645" y="95250"/>
                            </a:cubicBezTo>
                            <a:lnTo>
                              <a:pt x="576370" y="123825"/>
                            </a:lnTo>
                            <a:lnTo>
                              <a:pt x="604945" y="133350"/>
                            </a:lnTo>
                            <a:cubicBezTo>
                              <a:pt x="639870" y="130175"/>
                              <a:pt x="675429" y="131173"/>
                              <a:pt x="709720" y="123825"/>
                            </a:cubicBezTo>
                            <a:cubicBezTo>
                              <a:pt x="720914" y="121426"/>
                              <a:pt x="738295" y="116223"/>
                              <a:pt x="738295" y="104775"/>
                            </a:cubicBezTo>
                            <a:cubicBezTo>
                              <a:pt x="738295" y="91305"/>
                              <a:pt x="720928" y="83672"/>
                              <a:pt x="709720" y="76200"/>
                            </a:cubicBezTo>
                            <a:cubicBezTo>
                              <a:pt x="701366" y="70631"/>
                              <a:pt x="690670" y="69850"/>
                              <a:pt x="681145" y="66675"/>
                            </a:cubicBezTo>
                            <a:cubicBezTo>
                              <a:pt x="671620" y="76200"/>
                              <a:pt x="665445" y="91289"/>
                              <a:pt x="652570" y="95250"/>
                            </a:cubicBezTo>
                            <a:cubicBezTo>
                              <a:pt x="622073" y="104634"/>
                              <a:pt x="588857" y="99923"/>
                              <a:pt x="557320" y="104775"/>
                            </a:cubicBezTo>
                            <a:cubicBezTo>
                              <a:pt x="547397" y="106302"/>
                              <a:pt x="538270" y="111125"/>
                              <a:pt x="528745" y="114300"/>
                            </a:cubicBezTo>
                            <a:cubicBezTo>
                              <a:pt x="501691" y="107536"/>
                              <a:pt x="470563" y="113209"/>
                              <a:pt x="500170" y="76200"/>
                            </a:cubicBezTo>
                            <a:cubicBezTo>
                              <a:pt x="507321" y="67261"/>
                              <a:pt x="518284" y="61799"/>
                              <a:pt x="528745" y="57150"/>
                            </a:cubicBezTo>
                            <a:cubicBezTo>
                              <a:pt x="547095" y="48995"/>
                              <a:pt x="585895" y="38100"/>
                              <a:pt x="585895" y="38100"/>
                            </a:cubicBezTo>
                            <a:cubicBezTo>
                              <a:pt x="602460" y="40466"/>
                              <a:pt x="658126" y="44362"/>
                              <a:pt x="681145" y="57150"/>
                            </a:cubicBezTo>
                            <a:cubicBezTo>
                              <a:pt x="701159" y="68269"/>
                              <a:pt x="716083" y="89697"/>
                              <a:pt x="738295" y="95250"/>
                            </a:cubicBezTo>
                            <a:cubicBezTo>
                              <a:pt x="750995" y="98425"/>
                              <a:pt x="763856" y="101013"/>
                              <a:pt x="776395" y="104775"/>
                            </a:cubicBezTo>
                            <a:cubicBezTo>
                              <a:pt x="795629" y="110545"/>
                              <a:pt x="833545" y="123825"/>
                              <a:pt x="833545" y="123825"/>
                            </a:cubicBezTo>
                            <a:cubicBezTo>
                              <a:pt x="887520" y="120650"/>
                              <a:pt x="942137" y="123189"/>
                              <a:pt x="995470" y="114300"/>
                            </a:cubicBezTo>
                            <a:cubicBezTo>
                              <a:pt x="1011439" y="111638"/>
                              <a:pt x="962325" y="112015"/>
                              <a:pt x="947845" y="104775"/>
                            </a:cubicBezTo>
                            <a:cubicBezTo>
                              <a:pt x="935797" y="98751"/>
                              <a:pt x="928795" y="85725"/>
                              <a:pt x="919270" y="76200"/>
                            </a:cubicBezTo>
                            <a:cubicBezTo>
                              <a:pt x="912920" y="57150"/>
                              <a:pt x="900220" y="38100"/>
                              <a:pt x="919270" y="19050"/>
                            </a:cubicBezTo>
                            <a:cubicBezTo>
                              <a:pt x="926370" y="11950"/>
                              <a:pt x="938320" y="12700"/>
                              <a:pt x="947845" y="9525"/>
                            </a:cubicBezTo>
                            <a:cubicBezTo>
                              <a:pt x="976420" y="12700"/>
                              <a:pt x="1006295" y="9958"/>
                              <a:pt x="1033570" y="19050"/>
                            </a:cubicBezTo>
                            <a:cubicBezTo>
                              <a:pt x="1056976" y="26852"/>
                              <a:pt x="1065945" y="60950"/>
                              <a:pt x="1081195" y="76200"/>
                            </a:cubicBezTo>
                            <a:cubicBezTo>
                              <a:pt x="1089290" y="84295"/>
                              <a:pt x="1100245" y="88900"/>
                              <a:pt x="1109770" y="95250"/>
                            </a:cubicBezTo>
                            <a:cubicBezTo>
                              <a:pt x="1138345" y="92075"/>
                              <a:pt x="1167135" y="90452"/>
                              <a:pt x="1195495" y="85725"/>
                            </a:cubicBezTo>
                            <a:cubicBezTo>
                              <a:pt x="1205399" y="84074"/>
                              <a:pt x="1214225" y="78169"/>
                              <a:pt x="1224070" y="76200"/>
                            </a:cubicBezTo>
                            <a:cubicBezTo>
                              <a:pt x="1261945" y="68625"/>
                              <a:pt x="1300270" y="63500"/>
                              <a:pt x="1338370" y="57150"/>
                            </a:cubicBezTo>
                            <a:cubicBezTo>
                              <a:pt x="1328845" y="47625"/>
                              <a:pt x="1320756" y="36405"/>
                              <a:pt x="1309795" y="28575"/>
                            </a:cubicBezTo>
                            <a:cubicBezTo>
                              <a:pt x="1289197" y="13862"/>
                              <a:pt x="1266439" y="7773"/>
                              <a:pt x="1243120" y="0"/>
                            </a:cubicBezTo>
                            <a:cubicBezTo>
                              <a:pt x="1224070" y="19050"/>
                              <a:pt x="1200914" y="34734"/>
                              <a:pt x="1185970" y="57150"/>
                            </a:cubicBezTo>
                            <a:cubicBezTo>
                              <a:pt x="1167239" y="85247"/>
                              <a:pt x="1165847" y="91381"/>
                              <a:pt x="1138345" y="114300"/>
                            </a:cubicBezTo>
                            <a:cubicBezTo>
                              <a:pt x="1129551" y="121629"/>
                              <a:pt x="1119295" y="127000"/>
                              <a:pt x="1109770" y="133350"/>
                            </a:cubicBezTo>
                            <a:cubicBezTo>
                              <a:pt x="1100245" y="130175"/>
                              <a:pt x="1088295" y="130925"/>
                              <a:pt x="1081195" y="123825"/>
                            </a:cubicBezTo>
                            <a:cubicBezTo>
                              <a:pt x="1061669" y="104299"/>
                              <a:pt x="1077572" y="65739"/>
                              <a:pt x="1081195" y="47625"/>
                            </a:cubicBezTo>
                            <a:cubicBezTo>
                              <a:pt x="1093895" y="50800"/>
                              <a:pt x="1114698" y="44893"/>
                              <a:pt x="1119295" y="57150"/>
                            </a:cubicBezTo>
                            <a:cubicBezTo>
                              <a:pt x="1140468" y="113613"/>
                              <a:pt x="1111971" y="122357"/>
                              <a:pt x="1081195" y="142875"/>
                            </a:cubicBezTo>
                            <a:cubicBezTo>
                              <a:pt x="1023882" y="135711"/>
                              <a:pt x="1006122" y="149329"/>
                              <a:pt x="976420" y="104775"/>
                            </a:cubicBezTo>
                            <a:cubicBezTo>
                              <a:pt x="970851" y="96421"/>
                              <a:pt x="970070" y="85725"/>
                              <a:pt x="966895" y="76200"/>
                            </a:cubicBezTo>
                            <a:cubicBezTo>
                              <a:pt x="989390" y="68702"/>
                              <a:pt x="1032504" y="49379"/>
                              <a:pt x="1052620" y="76200"/>
                            </a:cubicBezTo>
                            <a:cubicBezTo>
                              <a:pt x="1060702" y="86976"/>
                              <a:pt x="1035253" y="97303"/>
                              <a:pt x="1024045" y="104775"/>
                            </a:cubicBezTo>
                            <a:cubicBezTo>
                              <a:pt x="1015691" y="110344"/>
                              <a:pt x="1004995" y="111125"/>
                              <a:pt x="995470" y="114300"/>
                            </a:cubicBezTo>
                            <a:cubicBezTo>
                              <a:pt x="970070" y="111125"/>
                              <a:pt x="943966" y="111510"/>
                              <a:pt x="919270" y="104775"/>
                            </a:cubicBezTo>
                            <a:cubicBezTo>
                              <a:pt x="908226" y="101763"/>
                              <a:pt x="893471" y="96831"/>
                              <a:pt x="890695" y="85725"/>
                            </a:cubicBezTo>
                            <a:cubicBezTo>
                              <a:pt x="886011" y="66989"/>
                              <a:pt x="897045" y="47625"/>
                              <a:pt x="900220" y="28575"/>
                            </a:cubicBezTo>
                            <a:cubicBezTo>
                              <a:pt x="890695" y="25400"/>
                              <a:pt x="881685" y="19050"/>
                              <a:pt x="871645" y="19050"/>
                            </a:cubicBezTo>
                            <a:cubicBezTo>
                              <a:pt x="832230" y="19050"/>
                              <a:pt x="794130" y="39415"/>
                              <a:pt x="766870" y="66675"/>
                            </a:cubicBezTo>
                            <a:lnTo>
                              <a:pt x="738295" y="95250"/>
                            </a:lnTo>
                            <a:cubicBezTo>
                              <a:pt x="735120" y="117475"/>
                              <a:pt x="742240" y="143964"/>
                              <a:pt x="728770" y="161925"/>
                            </a:cubicBezTo>
                            <a:cubicBezTo>
                              <a:pt x="721901" y="171083"/>
                              <a:pt x="711140" y="144709"/>
                              <a:pt x="709720" y="133350"/>
                            </a:cubicBezTo>
                            <a:cubicBezTo>
                              <a:pt x="707712" y="117286"/>
                              <a:pt x="710265" y="99195"/>
                              <a:pt x="719245" y="85725"/>
                            </a:cubicBezTo>
                            <a:cubicBezTo>
                              <a:pt x="724814" y="77371"/>
                              <a:pt x="738080" y="78635"/>
                              <a:pt x="747820" y="76200"/>
                            </a:cubicBezTo>
                            <a:cubicBezTo>
                              <a:pt x="763526" y="72273"/>
                              <a:pt x="779570" y="69850"/>
                              <a:pt x="795445" y="66675"/>
                            </a:cubicBezTo>
                            <a:cubicBezTo>
                              <a:pt x="817670" y="69850"/>
                              <a:pt x="842040" y="86240"/>
                              <a:pt x="862120" y="76200"/>
                            </a:cubicBezTo>
                            <a:cubicBezTo>
                              <a:pt x="874168" y="70176"/>
                              <a:pt x="843893" y="56249"/>
                              <a:pt x="833545" y="47625"/>
                            </a:cubicBezTo>
                            <a:cubicBezTo>
                              <a:pt x="808926" y="27109"/>
                              <a:pt x="805034" y="28596"/>
                              <a:pt x="776395" y="19050"/>
                            </a:cubicBezTo>
                            <a:cubicBezTo>
                              <a:pt x="702352" y="33859"/>
                              <a:pt x="740218" y="17127"/>
                              <a:pt x="671620" y="85725"/>
                            </a:cubicBezTo>
                            <a:lnTo>
                              <a:pt x="643045" y="114300"/>
                            </a:lnTo>
                            <a:cubicBezTo>
                              <a:pt x="604945" y="111125"/>
                              <a:pt x="565506" y="115278"/>
                              <a:pt x="528745" y="104775"/>
                            </a:cubicBezTo>
                            <a:cubicBezTo>
                              <a:pt x="517738" y="101630"/>
                              <a:pt x="517790" y="84295"/>
                              <a:pt x="509695" y="76200"/>
                            </a:cubicBezTo>
                            <a:cubicBezTo>
                              <a:pt x="501600" y="68105"/>
                              <a:pt x="489914" y="64479"/>
                              <a:pt x="481120" y="57150"/>
                            </a:cubicBezTo>
                            <a:cubicBezTo>
                              <a:pt x="470772" y="48526"/>
                              <a:pt x="462070" y="38100"/>
                              <a:pt x="452545" y="28575"/>
                            </a:cubicBezTo>
                            <a:cubicBezTo>
                              <a:pt x="449370" y="47625"/>
                              <a:pt x="446808" y="66787"/>
                              <a:pt x="443020" y="85725"/>
                            </a:cubicBezTo>
                            <a:cubicBezTo>
                              <a:pt x="440453" y="98562"/>
                              <a:pt x="445204" y="117971"/>
                              <a:pt x="433495" y="123825"/>
                            </a:cubicBezTo>
                            <a:cubicBezTo>
                              <a:pt x="419015" y="131065"/>
                              <a:pt x="401576" y="118227"/>
                              <a:pt x="385870" y="114300"/>
                            </a:cubicBezTo>
                            <a:cubicBezTo>
                              <a:pt x="376130" y="111865"/>
                              <a:pt x="366949" y="107533"/>
                              <a:pt x="357295" y="104775"/>
                            </a:cubicBezTo>
                            <a:cubicBezTo>
                              <a:pt x="344708" y="101179"/>
                              <a:pt x="331895" y="98425"/>
                              <a:pt x="319195" y="95250"/>
                            </a:cubicBezTo>
                            <a:cubicBezTo>
                              <a:pt x="296525" y="27240"/>
                              <a:pt x="316853" y="49239"/>
                              <a:pt x="271570" y="19050"/>
                            </a:cubicBezTo>
                            <a:cubicBezTo>
                              <a:pt x="262045" y="28575"/>
                              <a:pt x="250467" y="36417"/>
                              <a:pt x="242995" y="47625"/>
                            </a:cubicBezTo>
                            <a:cubicBezTo>
                              <a:pt x="237426" y="55979"/>
                              <a:pt x="236228" y="66546"/>
                              <a:pt x="233470" y="76200"/>
                            </a:cubicBezTo>
                            <a:cubicBezTo>
                              <a:pt x="229874" y="88787"/>
                              <a:pt x="231207" y="103408"/>
                              <a:pt x="223945" y="114300"/>
                            </a:cubicBezTo>
                            <a:cubicBezTo>
                              <a:pt x="217595" y="123825"/>
                              <a:pt x="204164" y="126021"/>
                              <a:pt x="195370" y="133350"/>
                            </a:cubicBezTo>
                            <a:cubicBezTo>
                              <a:pt x="122031" y="194466"/>
                              <a:pt x="209166" y="133677"/>
                              <a:pt x="138220" y="180975"/>
                            </a:cubicBezTo>
                            <a:cubicBezTo>
                              <a:pt x="122819" y="134772"/>
                              <a:pt x="124539" y="154131"/>
                              <a:pt x="138220" y="85725"/>
                            </a:cubicBezTo>
                            <a:cubicBezTo>
                              <a:pt x="140189" y="75880"/>
                              <a:pt x="142579" y="65759"/>
                              <a:pt x="147745" y="57150"/>
                            </a:cubicBezTo>
                            <a:cubicBezTo>
                              <a:pt x="152365" y="49449"/>
                              <a:pt x="168382" y="23812"/>
                              <a:pt x="147745" y="1905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8" name="Group 167">
              <a:extLst>
                <a:ext uri="{FF2B5EF4-FFF2-40B4-BE49-F238E27FC236}">
                  <a16:creationId xmlns:a16="http://schemas.microsoft.com/office/drawing/2014/main" id="{1694A013-4723-4360-B021-5CA50991DDBD}"/>
                </a:ext>
              </a:extLst>
            </p:cNvPr>
            <p:cNvGrpSpPr/>
            <p:nvPr/>
          </p:nvGrpSpPr>
          <p:grpSpPr>
            <a:xfrm>
              <a:off x="8331794" y="4208186"/>
              <a:ext cx="1426872" cy="182880"/>
              <a:chOff x="8114080" y="8127043"/>
              <a:chExt cx="1426872" cy="182880"/>
            </a:xfrm>
          </p:grpSpPr>
          <p:sp>
            <p:nvSpPr>
              <p:cNvPr id="169" name="Rectangle: Rounded Corners 168">
                <a:extLst>
                  <a:ext uri="{FF2B5EF4-FFF2-40B4-BE49-F238E27FC236}">
                    <a16:creationId xmlns:a16="http://schemas.microsoft.com/office/drawing/2014/main" id="{BE727366-25B2-4CD5-A96C-86ADEFE559E1}"/>
                  </a:ext>
                </a:extLst>
              </p:cNvPr>
              <p:cNvSpPr/>
              <p:nvPr/>
            </p:nvSpPr>
            <p:spPr>
              <a:xfrm>
                <a:off x="8114080" y="8146307"/>
                <a:ext cx="1325880" cy="146304"/>
              </a:xfrm>
              <a:prstGeom prst="roundRect">
                <a:avLst/>
              </a:prstGeom>
              <a:gradFill flip="none" rotWithShape="1">
                <a:gsLst>
                  <a:gs pos="0">
                    <a:srgbClr val="D6D7AD"/>
                  </a:gs>
                  <a:gs pos="100000">
                    <a:srgbClr val="E5E6CC">
                      <a:alpha val="50196"/>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Rectangle: Rounded Corners 169">
                <a:extLst>
                  <a:ext uri="{FF2B5EF4-FFF2-40B4-BE49-F238E27FC236}">
                    <a16:creationId xmlns:a16="http://schemas.microsoft.com/office/drawing/2014/main" id="{ED551FF6-4A89-4FE0-AD2C-D4AFA10F0674}"/>
                  </a:ext>
                </a:extLst>
              </p:cNvPr>
              <p:cNvSpPr/>
              <p:nvPr/>
            </p:nvSpPr>
            <p:spPr>
              <a:xfrm>
                <a:off x="9431384" y="8127043"/>
                <a:ext cx="109568" cy="18288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Freeform: Shape 170">
                <a:extLst>
                  <a:ext uri="{FF2B5EF4-FFF2-40B4-BE49-F238E27FC236}">
                    <a16:creationId xmlns:a16="http://schemas.microsoft.com/office/drawing/2014/main" id="{7EC032BC-3078-4770-A192-73E48E901139}"/>
                  </a:ext>
                </a:extLst>
              </p:cNvPr>
              <p:cNvSpPr/>
              <p:nvPr/>
            </p:nvSpPr>
            <p:spPr>
              <a:xfrm>
                <a:off x="8425983" y="8164130"/>
                <a:ext cx="401247" cy="100584"/>
              </a:xfrm>
              <a:custGeom>
                <a:avLst/>
                <a:gdLst>
                  <a:gd name="connsiteX0" fmla="*/ 44294 w 401247"/>
                  <a:gd name="connsiteY0" fmla="*/ 10587 h 100584"/>
                  <a:gd name="connsiteX1" fmla="*/ 7171 w 401247"/>
                  <a:gd name="connsiteY1" fmla="*/ 15881 h 100584"/>
                  <a:gd name="connsiteX2" fmla="*/ 18593 w 401247"/>
                  <a:gd name="connsiteY2" fmla="*/ 52938 h 100584"/>
                  <a:gd name="connsiteX3" fmla="*/ 41438 w 401247"/>
                  <a:gd name="connsiteY3" fmla="*/ 47645 h 100584"/>
                  <a:gd name="connsiteX4" fmla="*/ 50005 w 401247"/>
                  <a:gd name="connsiteY4" fmla="*/ 31763 h 100584"/>
                  <a:gd name="connsiteX5" fmla="*/ 75706 w 401247"/>
                  <a:gd name="connsiteY5" fmla="*/ 37057 h 100584"/>
                  <a:gd name="connsiteX6" fmla="*/ 92839 w 401247"/>
                  <a:gd name="connsiteY6" fmla="*/ 68820 h 100584"/>
                  <a:gd name="connsiteX7" fmla="*/ 89984 w 401247"/>
                  <a:gd name="connsiteY7" fmla="*/ 95290 h 100584"/>
                  <a:gd name="connsiteX8" fmla="*/ 81417 w 401247"/>
                  <a:gd name="connsiteY8" fmla="*/ 37057 h 100584"/>
                  <a:gd name="connsiteX9" fmla="*/ 89984 w 401247"/>
                  <a:gd name="connsiteY9" fmla="*/ 26469 h 100584"/>
                  <a:gd name="connsiteX10" fmla="*/ 98551 w 401247"/>
                  <a:gd name="connsiteY10" fmla="*/ 21175 h 100584"/>
                  <a:gd name="connsiteX11" fmla="*/ 121396 w 401247"/>
                  <a:gd name="connsiteY11" fmla="*/ 26469 h 100584"/>
                  <a:gd name="connsiteX12" fmla="*/ 129962 w 401247"/>
                  <a:gd name="connsiteY12" fmla="*/ 37057 h 100584"/>
                  <a:gd name="connsiteX13" fmla="*/ 138529 w 401247"/>
                  <a:gd name="connsiteY13" fmla="*/ 42351 h 100584"/>
                  <a:gd name="connsiteX14" fmla="*/ 147096 w 401247"/>
                  <a:gd name="connsiteY14" fmla="*/ 52938 h 100584"/>
                  <a:gd name="connsiteX15" fmla="*/ 172797 w 401247"/>
                  <a:gd name="connsiteY15" fmla="*/ 68820 h 100584"/>
                  <a:gd name="connsiteX16" fmla="*/ 181364 w 401247"/>
                  <a:gd name="connsiteY16" fmla="*/ 74114 h 100584"/>
                  <a:gd name="connsiteX17" fmla="*/ 212776 w 401247"/>
                  <a:gd name="connsiteY17" fmla="*/ 68820 h 100584"/>
                  <a:gd name="connsiteX18" fmla="*/ 221342 w 401247"/>
                  <a:gd name="connsiteY18" fmla="*/ 58232 h 100584"/>
                  <a:gd name="connsiteX19" fmla="*/ 212776 w 401247"/>
                  <a:gd name="connsiteY19" fmla="*/ 42351 h 100584"/>
                  <a:gd name="connsiteX20" fmla="*/ 204209 w 401247"/>
                  <a:gd name="connsiteY20" fmla="*/ 37057 h 100584"/>
                  <a:gd name="connsiteX21" fmla="*/ 195642 w 401247"/>
                  <a:gd name="connsiteY21" fmla="*/ 52938 h 100584"/>
                  <a:gd name="connsiteX22" fmla="*/ 167086 w 401247"/>
                  <a:gd name="connsiteY22" fmla="*/ 58232 h 100584"/>
                  <a:gd name="connsiteX23" fmla="*/ 158519 w 401247"/>
                  <a:gd name="connsiteY23" fmla="*/ 63526 h 100584"/>
                  <a:gd name="connsiteX24" fmla="*/ 149952 w 401247"/>
                  <a:gd name="connsiteY24" fmla="*/ 42351 h 100584"/>
                  <a:gd name="connsiteX25" fmla="*/ 158519 w 401247"/>
                  <a:gd name="connsiteY25" fmla="*/ 31763 h 100584"/>
                  <a:gd name="connsiteX26" fmla="*/ 175652 w 401247"/>
                  <a:gd name="connsiteY26" fmla="*/ 21175 h 100584"/>
                  <a:gd name="connsiteX27" fmla="*/ 204209 w 401247"/>
                  <a:gd name="connsiteY27" fmla="*/ 31763 h 100584"/>
                  <a:gd name="connsiteX28" fmla="*/ 221342 w 401247"/>
                  <a:gd name="connsiteY28" fmla="*/ 52938 h 100584"/>
                  <a:gd name="connsiteX29" fmla="*/ 232765 w 401247"/>
                  <a:gd name="connsiteY29" fmla="*/ 58232 h 100584"/>
                  <a:gd name="connsiteX30" fmla="*/ 249899 w 401247"/>
                  <a:gd name="connsiteY30" fmla="*/ 68820 h 100584"/>
                  <a:gd name="connsiteX31" fmla="*/ 298444 w 401247"/>
                  <a:gd name="connsiteY31" fmla="*/ 63526 h 100584"/>
                  <a:gd name="connsiteX32" fmla="*/ 284166 w 401247"/>
                  <a:gd name="connsiteY32" fmla="*/ 58232 h 100584"/>
                  <a:gd name="connsiteX33" fmla="*/ 275599 w 401247"/>
                  <a:gd name="connsiteY33" fmla="*/ 42351 h 100584"/>
                  <a:gd name="connsiteX34" fmla="*/ 275599 w 401247"/>
                  <a:gd name="connsiteY34" fmla="*/ 10587 h 100584"/>
                  <a:gd name="connsiteX35" fmla="*/ 284166 w 401247"/>
                  <a:gd name="connsiteY35" fmla="*/ 5293 h 100584"/>
                  <a:gd name="connsiteX36" fmla="*/ 309867 w 401247"/>
                  <a:gd name="connsiteY36" fmla="*/ 10587 h 100584"/>
                  <a:gd name="connsiteX37" fmla="*/ 324145 w 401247"/>
                  <a:gd name="connsiteY37" fmla="*/ 42351 h 100584"/>
                  <a:gd name="connsiteX38" fmla="*/ 332712 w 401247"/>
                  <a:gd name="connsiteY38" fmla="*/ 52938 h 100584"/>
                  <a:gd name="connsiteX39" fmla="*/ 358412 w 401247"/>
                  <a:gd name="connsiteY39" fmla="*/ 47645 h 100584"/>
                  <a:gd name="connsiteX40" fmla="*/ 366979 w 401247"/>
                  <a:gd name="connsiteY40" fmla="*/ 42351 h 100584"/>
                  <a:gd name="connsiteX41" fmla="*/ 401247 w 401247"/>
                  <a:gd name="connsiteY41" fmla="*/ 31763 h 100584"/>
                  <a:gd name="connsiteX42" fmla="*/ 392680 w 401247"/>
                  <a:gd name="connsiteY42" fmla="*/ 15881 h 100584"/>
                  <a:gd name="connsiteX43" fmla="*/ 372690 w 401247"/>
                  <a:gd name="connsiteY43" fmla="*/ 0 h 100584"/>
                  <a:gd name="connsiteX44" fmla="*/ 355557 w 401247"/>
                  <a:gd name="connsiteY44" fmla="*/ 31763 h 100584"/>
                  <a:gd name="connsiteX45" fmla="*/ 341278 w 401247"/>
                  <a:gd name="connsiteY45" fmla="*/ 63526 h 100584"/>
                  <a:gd name="connsiteX46" fmla="*/ 332712 w 401247"/>
                  <a:gd name="connsiteY46" fmla="*/ 74114 h 100584"/>
                  <a:gd name="connsiteX47" fmla="*/ 324145 w 401247"/>
                  <a:gd name="connsiteY47" fmla="*/ 68820 h 100584"/>
                  <a:gd name="connsiteX48" fmla="*/ 324145 w 401247"/>
                  <a:gd name="connsiteY48" fmla="*/ 26469 h 100584"/>
                  <a:gd name="connsiteX49" fmla="*/ 335567 w 401247"/>
                  <a:gd name="connsiteY49" fmla="*/ 31763 h 100584"/>
                  <a:gd name="connsiteX50" fmla="*/ 324145 w 401247"/>
                  <a:gd name="connsiteY50" fmla="*/ 79408 h 100584"/>
                  <a:gd name="connsiteX51" fmla="*/ 292733 w 401247"/>
                  <a:gd name="connsiteY51" fmla="*/ 58232 h 100584"/>
                  <a:gd name="connsiteX52" fmla="*/ 289877 w 401247"/>
                  <a:gd name="connsiteY52" fmla="*/ 42351 h 100584"/>
                  <a:gd name="connsiteX53" fmla="*/ 315578 w 401247"/>
                  <a:gd name="connsiteY53" fmla="*/ 42351 h 100584"/>
                  <a:gd name="connsiteX54" fmla="*/ 307011 w 401247"/>
                  <a:gd name="connsiteY54" fmla="*/ 58232 h 100584"/>
                  <a:gd name="connsiteX55" fmla="*/ 298444 w 401247"/>
                  <a:gd name="connsiteY55" fmla="*/ 63526 h 100584"/>
                  <a:gd name="connsiteX56" fmla="*/ 275599 w 401247"/>
                  <a:gd name="connsiteY56" fmla="*/ 58232 h 100584"/>
                  <a:gd name="connsiteX57" fmla="*/ 267032 w 401247"/>
                  <a:gd name="connsiteY57" fmla="*/ 47645 h 100584"/>
                  <a:gd name="connsiteX58" fmla="*/ 269888 w 401247"/>
                  <a:gd name="connsiteY58" fmla="*/ 15881 h 100584"/>
                  <a:gd name="connsiteX59" fmla="*/ 261321 w 401247"/>
                  <a:gd name="connsiteY59" fmla="*/ 10587 h 100584"/>
                  <a:gd name="connsiteX60" fmla="*/ 229909 w 401247"/>
                  <a:gd name="connsiteY60" fmla="*/ 37057 h 100584"/>
                  <a:gd name="connsiteX61" fmla="*/ 221342 w 401247"/>
                  <a:gd name="connsiteY61" fmla="*/ 52938 h 100584"/>
                  <a:gd name="connsiteX62" fmla="*/ 218487 w 401247"/>
                  <a:gd name="connsiteY62" fmla="*/ 89996 h 100584"/>
                  <a:gd name="connsiteX63" fmla="*/ 212776 w 401247"/>
                  <a:gd name="connsiteY63" fmla="*/ 74114 h 100584"/>
                  <a:gd name="connsiteX64" fmla="*/ 215631 w 401247"/>
                  <a:gd name="connsiteY64" fmla="*/ 47645 h 100584"/>
                  <a:gd name="connsiteX65" fmla="*/ 224198 w 401247"/>
                  <a:gd name="connsiteY65" fmla="*/ 42351 h 100584"/>
                  <a:gd name="connsiteX66" fmla="*/ 238476 w 401247"/>
                  <a:gd name="connsiteY66" fmla="*/ 37057 h 100584"/>
                  <a:gd name="connsiteX67" fmla="*/ 258465 w 401247"/>
                  <a:gd name="connsiteY67" fmla="*/ 42351 h 100584"/>
                  <a:gd name="connsiteX68" fmla="*/ 249899 w 401247"/>
                  <a:gd name="connsiteY68" fmla="*/ 26469 h 100584"/>
                  <a:gd name="connsiteX69" fmla="*/ 232765 w 401247"/>
                  <a:gd name="connsiteY69" fmla="*/ 10587 h 100584"/>
                  <a:gd name="connsiteX70" fmla="*/ 201353 w 401247"/>
                  <a:gd name="connsiteY70" fmla="*/ 47645 h 100584"/>
                  <a:gd name="connsiteX71" fmla="*/ 192786 w 401247"/>
                  <a:gd name="connsiteY71" fmla="*/ 63526 h 100584"/>
                  <a:gd name="connsiteX72" fmla="*/ 158519 w 401247"/>
                  <a:gd name="connsiteY72" fmla="*/ 58232 h 100584"/>
                  <a:gd name="connsiteX73" fmla="*/ 152807 w 401247"/>
                  <a:gd name="connsiteY73" fmla="*/ 42351 h 100584"/>
                  <a:gd name="connsiteX74" fmla="*/ 144241 w 401247"/>
                  <a:gd name="connsiteY74" fmla="*/ 31763 h 100584"/>
                  <a:gd name="connsiteX75" fmla="*/ 135674 w 401247"/>
                  <a:gd name="connsiteY75" fmla="*/ 15881 h 100584"/>
                  <a:gd name="connsiteX76" fmla="*/ 132818 w 401247"/>
                  <a:gd name="connsiteY76" fmla="*/ 47645 h 100584"/>
                  <a:gd name="connsiteX77" fmla="*/ 129962 w 401247"/>
                  <a:gd name="connsiteY77" fmla="*/ 68820 h 100584"/>
                  <a:gd name="connsiteX78" fmla="*/ 115684 w 401247"/>
                  <a:gd name="connsiteY78" fmla="*/ 63526 h 100584"/>
                  <a:gd name="connsiteX79" fmla="*/ 107118 w 401247"/>
                  <a:gd name="connsiteY79" fmla="*/ 58232 h 100584"/>
                  <a:gd name="connsiteX80" fmla="*/ 95695 w 401247"/>
                  <a:gd name="connsiteY80" fmla="*/ 52938 h 100584"/>
                  <a:gd name="connsiteX81" fmla="*/ 81417 w 401247"/>
                  <a:gd name="connsiteY81" fmla="*/ 10587 h 100584"/>
                  <a:gd name="connsiteX82" fmla="*/ 72850 w 401247"/>
                  <a:gd name="connsiteY82" fmla="*/ 26469 h 100584"/>
                  <a:gd name="connsiteX83" fmla="*/ 69994 w 401247"/>
                  <a:gd name="connsiteY83" fmla="*/ 42351 h 100584"/>
                  <a:gd name="connsiteX84" fmla="*/ 67139 w 401247"/>
                  <a:gd name="connsiteY84" fmla="*/ 63526 h 100584"/>
                  <a:gd name="connsiteX85" fmla="*/ 58572 w 401247"/>
                  <a:gd name="connsiteY85" fmla="*/ 74114 h 100584"/>
                  <a:gd name="connsiteX86" fmla="*/ 41438 w 401247"/>
                  <a:gd name="connsiteY86" fmla="*/ 100584 h 100584"/>
                  <a:gd name="connsiteX87" fmla="*/ 41438 w 401247"/>
                  <a:gd name="connsiteY87" fmla="*/ 47645 h 100584"/>
                  <a:gd name="connsiteX88" fmla="*/ 44294 w 401247"/>
                  <a:gd name="connsiteY88" fmla="*/ 31763 h 100584"/>
                  <a:gd name="connsiteX89" fmla="*/ 44294 w 401247"/>
                  <a:gd name="connsiteY89" fmla="*/ 10587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01247" h="100584" extrusionOk="0">
                    <a:moveTo>
                      <a:pt x="44294" y="10587"/>
                    </a:moveTo>
                    <a:cubicBezTo>
                      <a:pt x="35873" y="6449"/>
                      <a:pt x="18552" y="3687"/>
                      <a:pt x="7171" y="15881"/>
                    </a:cubicBezTo>
                    <a:cubicBezTo>
                      <a:pt x="-13328" y="38410"/>
                      <a:pt x="17105" y="52026"/>
                      <a:pt x="18593" y="52938"/>
                    </a:cubicBezTo>
                    <a:cubicBezTo>
                      <a:pt x="24379" y="52172"/>
                      <a:pt x="32588" y="51398"/>
                      <a:pt x="41438" y="47645"/>
                    </a:cubicBezTo>
                    <a:cubicBezTo>
                      <a:pt x="46262" y="45264"/>
                      <a:pt x="45368" y="32820"/>
                      <a:pt x="50005" y="31763"/>
                    </a:cubicBezTo>
                    <a:cubicBezTo>
                      <a:pt x="57607" y="31050"/>
                      <a:pt x="66589" y="33459"/>
                      <a:pt x="75706" y="37057"/>
                    </a:cubicBezTo>
                    <a:cubicBezTo>
                      <a:pt x="79420" y="39534"/>
                      <a:pt x="91979" y="55540"/>
                      <a:pt x="92839" y="68820"/>
                    </a:cubicBezTo>
                    <a:cubicBezTo>
                      <a:pt x="93204" y="77932"/>
                      <a:pt x="90580" y="86542"/>
                      <a:pt x="89984" y="95290"/>
                    </a:cubicBezTo>
                    <a:cubicBezTo>
                      <a:pt x="81463" y="71829"/>
                      <a:pt x="72985" y="62909"/>
                      <a:pt x="81417" y="37057"/>
                    </a:cubicBezTo>
                    <a:cubicBezTo>
                      <a:pt x="82175" y="31100"/>
                      <a:pt x="86661" y="29878"/>
                      <a:pt x="89984" y="26469"/>
                    </a:cubicBezTo>
                    <a:cubicBezTo>
                      <a:pt x="92798" y="23556"/>
                      <a:pt x="95203" y="22950"/>
                      <a:pt x="98551" y="21175"/>
                    </a:cubicBezTo>
                    <a:cubicBezTo>
                      <a:pt x="106259" y="22750"/>
                      <a:pt x="112878" y="20909"/>
                      <a:pt x="121396" y="26469"/>
                    </a:cubicBezTo>
                    <a:cubicBezTo>
                      <a:pt x="125167" y="27361"/>
                      <a:pt x="126968" y="34663"/>
                      <a:pt x="129962" y="37057"/>
                    </a:cubicBezTo>
                    <a:cubicBezTo>
                      <a:pt x="132856" y="39882"/>
                      <a:pt x="136276" y="40492"/>
                      <a:pt x="138529" y="42351"/>
                    </a:cubicBezTo>
                    <a:cubicBezTo>
                      <a:pt x="141536" y="45735"/>
                      <a:pt x="143812" y="51121"/>
                      <a:pt x="147096" y="52938"/>
                    </a:cubicBezTo>
                    <a:cubicBezTo>
                      <a:pt x="154187" y="54737"/>
                      <a:pt x="162412" y="64394"/>
                      <a:pt x="172797" y="68820"/>
                    </a:cubicBezTo>
                    <a:cubicBezTo>
                      <a:pt x="176560" y="71066"/>
                      <a:pt x="176527" y="72469"/>
                      <a:pt x="181364" y="74114"/>
                    </a:cubicBezTo>
                    <a:cubicBezTo>
                      <a:pt x="191656" y="72187"/>
                      <a:pt x="202461" y="75571"/>
                      <a:pt x="212776" y="68820"/>
                    </a:cubicBezTo>
                    <a:cubicBezTo>
                      <a:pt x="216294" y="67342"/>
                      <a:pt x="222128" y="63394"/>
                      <a:pt x="221342" y="58232"/>
                    </a:cubicBezTo>
                    <a:cubicBezTo>
                      <a:pt x="222626" y="51265"/>
                      <a:pt x="214763" y="46840"/>
                      <a:pt x="212776" y="42351"/>
                    </a:cubicBezTo>
                    <a:cubicBezTo>
                      <a:pt x="210134" y="39221"/>
                      <a:pt x="207162" y="39757"/>
                      <a:pt x="204209" y="37057"/>
                    </a:cubicBezTo>
                    <a:cubicBezTo>
                      <a:pt x="201603" y="42041"/>
                      <a:pt x="199361" y="50496"/>
                      <a:pt x="195642" y="52938"/>
                    </a:cubicBezTo>
                    <a:cubicBezTo>
                      <a:pt x="186677" y="56860"/>
                      <a:pt x="176380" y="58108"/>
                      <a:pt x="167086" y="58232"/>
                    </a:cubicBezTo>
                    <a:cubicBezTo>
                      <a:pt x="163685" y="59045"/>
                      <a:pt x="161495" y="61686"/>
                      <a:pt x="158519" y="63526"/>
                    </a:cubicBezTo>
                    <a:cubicBezTo>
                      <a:pt x="151187" y="59542"/>
                      <a:pt x="141174" y="61183"/>
                      <a:pt x="149952" y="42351"/>
                    </a:cubicBezTo>
                    <a:cubicBezTo>
                      <a:pt x="152866" y="37228"/>
                      <a:pt x="155119" y="34280"/>
                      <a:pt x="158519" y="31763"/>
                    </a:cubicBezTo>
                    <a:cubicBezTo>
                      <a:pt x="164020" y="27230"/>
                      <a:pt x="175651" y="21174"/>
                      <a:pt x="175652" y="21175"/>
                    </a:cubicBezTo>
                    <a:cubicBezTo>
                      <a:pt x="177770" y="22745"/>
                      <a:pt x="198493" y="23302"/>
                      <a:pt x="204209" y="31763"/>
                    </a:cubicBezTo>
                    <a:cubicBezTo>
                      <a:pt x="208129" y="38081"/>
                      <a:pt x="214186" y="49485"/>
                      <a:pt x="221342" y="52938"/>
                    </a:cubicBezTo>
                    <a:cubicBezTo>
                      <a:pt x="224613" y="54311"/>
                      <a:pt x="229331" y="56343"/>
                      <a:pt x="232765" y="58232"/>
                    </a:cubicBezTo>
                    <a:cubicBezTo>
                      <a:pt x="238531" y="61440"/>
                      <a:pt x="249899" y="68820"/>
                      <a:pt x="249899" y="68820"/>
                    </a:cubicBezTo>
                    <a:cubicBezTo>
                      <a:pt x="266140" y="66524"/>
                      <a:pt x="278572" y="67181"/>
                      <a:pt x="298444" y="63526"/>
                    </a:cubicBezTo>
                    <a:cubicBezTo>
                      <a:pt x="303528" y="60975"/>
                      <a:pt x="288887" y="62659"/>
                      <a:pt x="284166" y="58232"/>
                    </a:cubicBezTo>
                    <a:cubicBezTo>
                      <a:pt x="279030" y="54809"/>
                      <a:pt x="277554" y="47588"/>
                      <a:pt x="275599" y="42351"/>
                    </a:cubicBezTo>
                    <a:cubicBezTo>
                      <a:pt x="274367" y="31256"/>
                      <a:pt x="271564" y="20279"/>
                      <a:pt x="275599" y="10587"/>
                    </a:cubicBezTo>
                    <a:cubicBezTo>
                      <a:pt x="276808" y="6836"/>
                      <a:pt x="281156" y="6702"/>
                      <a:pt x="284166" y="5293"/>
                    </a:cubicBezTo>
                    <a:cubicBezTo>
                      <a:pt x="293615" y="7856"/>
                      <a:pt x="300514" y="5667"/>
                      <a:pt x="309867" y="10587"/>
                    </a:cubicBezTo>
                    <a:cubicBezTo>
                      <a:pt x="316630" y="13794"/>
                      <a:pt x="321993" y="34465"/>
                      <a:pt x="324145" y="42351"/>
                    </a:cubicBezTo>
                    <a:cubicBezTo>
                      <a:pt x="327245" y="46770"/>
                      <a:pt x="330263" y="48891"/>
                      <a:pt x="332712" y="52938"/>
                    </a:cubicBezTo>
                    <a:cubicBezTo>
                      <a:pt x="340378" y="51400"/>
                      <a:pt x="347915" y="49913"/>
                      <a:pt x="358412" y="47645"/>
                    </a:cubicBezTo>
                    <a:cubicBezTo>
                      <a:pt x="362177" y="46803"/>
                      <a:pt x="363685" y="43039"/>
                      <a:pt x="366979" y="42351"/>
                    </a:cubicBezTo>
                    <a:cubicBezTo>
                      <a:pt x="378453" y="37917"/>
                      <a:pt x="390296" y="35148"/>
                      <a:pt x="401247" y="31763"/>
                    </a:cubicBezTo>
                    <a:cubicBezTo>
                      <a:pt x="399139" y="25451"/>
                      <a:pt x="396358" y="20252"/>
                      <a:pt x="392680" y="15881"/>
                    </a:cubicBezTo>
                    <a:cubicBezTo>
                      <a:pt x="387132" y="6955"/>
                      <a:pt x="380450" y="4694"/>
                      <a:pt x="372690" y="0"/>
                    </a:cubicBezTo>
                    <a:cubicBezTo>
                      <a:pt x="369126" y="9390"/>
                      <a:pt x="360615" y="19532"/>
                      <a:pt x="355557" y="31763"/>
                    </a:cubicBezTo>
                    <a:cubicBezTo>
                      <a:pt x="349613" y="47494"/>
                      <a:pt x="350170" y="50928"/>
                      <a:pt x="341278" y="63526"/>
                    </a:cubicBezTo>
                    <a:cubicBezTo>
                      <a:pt x="338567" y="67780"/>
                      <a:pt x="335720" y="70967"/>
                      <a:pt x="332712" y="74114"/>
                    </a:cubicBezTo>
                    <a:cubicBezTo>
                      <a:pt x="329091" y="72580"/>
                      <a:pt x="325832" y="73044"/>
                      <a:pt x="324145" y="68820"/>
                    </a:cubicBezTo>
                    <a:cubicBezTo>
                      <a:pt x="320452" y="58952"/>
                      <a:pt x="322238" y="35474"/>
                      <a:pt x="324145" y="26469"/>
                    </a:cubicBezTo>
                    <a:cubicBezTo>
                      <a:pt x="328136" y="30217"/>
                      <a:pt x="334904" y="24747"/>
                      <a:pt x="335567" y="31763"/>
                    </a:cubicBezTo>
                    <a:cubicBezTo>
                      <a:pt x="342506" y="64008"/>
                      <a:pt x="333519" y="68329"/>
                      <a:pt x="324145" y="79408"/>
                    </a:cubicBezTo>
                    <a:cubicBezTo>
                      <a:pt x="306400" y="75525"/>
                      <a:pt x="301465" y="82030"/>
                      <a:pt x="292733" y="58232"/>
                    </a:cubicBezTo>
                    <a:cubicBezTo>
                      <a:pt x="290748" y="53806"/>
                      <a:pt x="291208" y="49045"/>
                      <a:pt x="289877" y="42351"/>
                    </a:cubicBezTo>
                    <a:cubicBezTo>
                      <a:pt x="299946" y="35721"/>
                      <a:pt x="313812" y="27048"/>
                      <a:pt x="315578" y="42351"/>
                    </a:cubicBezTo>
                    <a:cubicBezTo>
                      <a:pt x="318443" y="47152"/>
                      <a:pt x="311637" y="54231"/>
                      <a:pt x="307011" y="58232"/>
                    </a:cubicBezTo>
                    <a:cubicBezTo>
                      <a:pt x="304544" y="61403"/>
                      <a:pt x="300701" y="62389"/>
                      <a:pt x="298444" y="63526"/>
                    </a:cubicBezTo>
                    <a:cubicBezTo>
                      <a:pt x="291683" y="60799"/>
                      <a:pt x="283487" y="63245"/>
                      <a:pt x="275599" y="58232"/>
                    </a:cubicBezTo>
                    <a:cubicBezTo>
                      <a:pt x="272176" y="56422"/>
                      <a:pt x="267409" y="54242"/>
                      <a:pt x="267032" y="47645"/>
                    </a:cubicBezTo>
                    <a:cubicBezTo>
                      <a:pt x="265111" y="40225"/>
                      <a:pt x="266468" y="26828"/>
                      <a:pt x="269888" y="15881"/>
                    </a:cubicBezTo>
                    <a:cubicBezTo>
                      <a:pt x="267523" y="14823"/>
                      <a:pt x="264727" y="10011"/>
                      <a:pt x="261321" y="10587"/>
                    </a:cubicBezTo>
                    <a:cubicBezTo>
                      <a:pt x="246035" y="13251"/>
                      <a:pt x="236658" y="18392"/>
                      <a:pt x="229909" y="37057"/>
                    </a:cubicBezTo>
                    <a:cubicBezTo>
                      <a:pt x="227144" y="43612"/>
                      <a:pt x="222577" y="47390"/>
                      <a:pt x="221342" y="52938"/>
                    </a:cubicBezTo>
                    <a:cubicBezTo>
                      <a:pt x="221578" y="65673"/>
                      <a:pt x="221442" y="78493"/>
                      <a:pt x="218487" y="89996"/>
                    </a:cubicBezTo>
                    <a:cubicBezTo>
                      <a:pt x="216555" y="95018"/>
                      <a:pt x="213385" y="82259"/>
                      <a:pt x="212776" y="74114"/>
                    </a:cubicBezTo>
                    <a:cubicBezTo>
                      <a:pt x="214061" y="64275"/>
                      <a:pt x="212606" y="54770"/>
                      <a:pt x="215631" y="47645"/>
                    </a:cubicBezTo>
                    <a:cubicBezTo>
                      <a:pt x="217379" y="42885"/>
                      <a:pt x="220967" y="43214"/>
                      <a:pt x="224198" y="42351"/>
                    </a:cubicBezTo>
                    <a:cubicBezTo>
                      <a:pt x="228127" y="40042"/>
                      <a:pt x="234644" y="37842"/>
                      <a:pt x="238476" y="37057"/>
                    </a:cubicBezTo>
                    <a:cubicBezTo>
                      <a:pt x="244848" y="39089"/>
                      <a:pt x="252019" y="48755"/>
                      <a:pt x="258465" y="42351"/>
                    </a:cubicBezTo>
                    <a:cubicBezTo>
                      <a:pt x="263480" y="38515"/>
                      <a:pt x="252465" y="32227"/>
                      <a:pt x="249899" y="26469"/>
                    </a:cubicBezTo>
                    <a:cubicBezTo>
                      <a:pt x="242414" y="14979"/>
                      <a:pt x="241318" y="15805"/>
                      <a:pt x="232765" y="10587"/>
                    </a:cubicBezTo>
                    <a:cubicBezTo>
                      <a:pt x="212589" y="19586"/>
                      <a:pt x="218632" y="7887"/>
                      <a:pt x="201353" y="47645"/>
                    </a:cubicBezTo>
                    <a:cubicBezTo>
                      <a:pt x="199446" y="52975"/>
                      <a:pt x="194944" y="55124"/>
                      <a:pt x="192786" y="63526"/>
                    </a:cubicBezTo>
                    <a:cubicBezTo>
                      <a:pt x="182711" y="61027"/>
                      <a:pt x="169030" y="62092"/>
                      <a:pt x="158519" y="58232"/>
                    </a:cubicBezTo>
                    <a:cubicBezTo>
                      <a:pt x="155088" y="56490"/>
                      <a:pt x="154646" y="46736"/>
                      <a:pt x="152807" y="42351"/>
                    </a:cubicBezTo>
                    <a:cubicBezTo>
                      <a:pt x="150271" y="38015"/>
                      <a:pt x="147002" y="35861"/>
                      <a:pt x="144241" y="31763"/>
                    </a:cubicBezTo>
                    <a:cubicBezTo>
                      <a:pt x="141626" y="26684"/>
                      <a:pt x="139854" y="20370"/>
                      <a:pt x="135674" y="15881"/>
                    </a:cubicBezTo>
                    <a:cubicBezTo>
                      <a:pt x="133719" y="28452"/>
                      <a:pt x="133221" y="38122"/>
                      <a:pt x="132818" y="47645"/>
                    </a:cubicBezTo>
                    <a:cubicBezTo>
                      <a:pt x="131576" y="54351"/>
                      <a:pt x="134130" y="64540"/>
                      <a:pt x="129962" y="68820"/>
                    </a:cubicBezTo>
                    <a:cubicBezTo>
                      <a:pt x="125367" y="72401"/>
                      <a:pt x="120188" y="66322"/>
                      <a:pt x="115684" y="63526"/>
                    </a:cubicBezTo>
                    <a:cubicBezTo>
                      <a:pt x="113067" y="62173"/>
                      <a:pt x="109803" y="59092"/>
                      <a:pt x="107118" y="58232"/>
                    </a:cubicBezTo>
                    <a:cubicBezTo>
                      <a:pt x="102675" y="56341"/>
                      <a:pt x="99805" y="55279"/>
                      <a:pt x="95695" y="52938"/>
                    </a:cubicBezTo>
                    <a:cubicBezTo>
                      <a:pt x="90805" y="15412"/>
                      <a:pt x="96950" y="26189"/>
                      <a:pt x="81417" y="10587"/>
                    </a:cubicBezTo>
                    <a:cubicBezTo>
                      <a:pt x="78578" y="15621"/>
                      <a:pt x="75220" y="20311"/>
                      <a:pt x="72850" y="26469"/>
                    </a:cubicBezTo>
                    <a:cubicBezTo>
                      <a:pt x="71149" y="30821"/>
                      <a:pt x="71734" y="37249"/>
                      <a:pt x="69994" y="42351"/>
                    </a:cubicBezTo>
                    <a:cubicBezTo>
                      <a:pt x="69608" y="48460"/>
                      <a:pt x="69835" y="57258"/>
                      <a:pt x="67139" y="63526"/>
                    </a:cubicBezTo>
                    <a:cubicBezTo>
                      <a:pt x="64697" y="68686"/>
                      <a:pt x="61383" y="70023"/>
                      <a:pt x="58572" y="74114"/>
                    </a:cubicBezTo>
                    <a:cubicBezTo>
                      <a:pt x="30313" y="111513"/>
                      <a:pt x="61768" y="69189"/>
                      <a:pt x="41438" y="100584"/>
                    </a:cubicBezTo>
                    <a:cubicBezTo>
                      <a:pt x="36113" y="75065"/>
                      <a:pt x="36678" y="85263"/>
                      <a:pt x="41438" y="47645"/>
                    </a:cubicBezTo>
                    <a:cubicBezTo>
                      <a:pt x="41914" y="42093"/>
                      <a:pt x="42505" y="37754"/>
                      <a:pt x="44294" y="31763"/>
                    </a:cubicBezTo>
                    <a:cubicBezTo>
                      <a:pt x="47252" y="28131"/>
                      <a:pt x="50220" y="13213"/>
                      <a:pt x="44294" y="10587"/>
                    </a:cubicBezTo>
                    <a:close/>
                  </a:path>
                </a:pathLst>
              </a:custGeom>
              <a:noFill/>
              <a:ln cmpd="dbl">
                <a:solidFill>
                  <a:srgbClr val="7030A0">
                    <a:alpha val="40000"/>
                  </a:srgbClr>
                </a:solidFill>
                <a:extLst>
                  <a:ext uri="{C807C97D-BFC1-408E-A445-0C87EB9F89A2}">
                    <ask:lineSketchStyleProps xmlns:ask="http://schemas.microsoft.com/office/drawing/2018/sketchyshapes" sd="3197032459">
                      <a:custGeom>
                        <a:avLst/>
                        <a:gdLst>
                          <a:gd name="connsiteX0" fmla="*/ 147745 w 1338370"/>
                          <a:gd name="connsiteY0" fmla="*/ 19050 h 180975"/>
                          <a:gd name="connsiteX1" fmla="*/ 23920 w 1338370"/>
                          <a:gd name="connsiteY1" fmla="*/ 28575 h 180975"/>
                          <a:gd name="connsiteX2" fmla="*/ 62020 w 1338370"/>
                          <a:gd name="connsiteY2" fmla="*/ 95250 h 180975"/>
                          <a:gd name="connsiteX3" fmla="*/ 138220 w 1338370"/>
                          <a:gd name="connsiteY3" fmla="*/ 85725 h 180975"/>
                          <a:gd name="connsiteX4" fmla="*/ 166795 w 1338370"/>
                          <a:gd name="connsiteY4" fmla="*/ 57150 h 180975"/>
                          <a:gd name="connsiteX5" fmla="*/ 252520 w 1338370"/>
                          <a:gd name="connsiteY5" fmla="*/ 66675 h 180975"/>
                          <a:gd name="connsiteX6" fmla="*/ 309670 w 1338370"/>
                          <a:gd name="connsiteY6" fmla="*/ 123825 h 180975"/>
                          <a:gd name="connsiteX7" fmla="*/ 300145 w 1338370"/>
                          <a:gd name="connsiteY7" fmla="*/ 171450 h 180975"/>
                          <a:gd name="connsiteX8" fmla="*/ 271570 w 1338370"/>
                          <a:gd name="connsiteY8" fmla="*/ 66675 h 180975"/>
                          <a:gd name="connsiteX9" fmla="*/ 300145 w 1338370"/>
                          <a:gd name="connsiteY9" fmla="*/ 47625 h 180975"/>
                          <a:gd name="connsiteX10" fmla="*/ 328720 w 1338370"/>
                          <a:gd name="connsiteY10" fmla="*/ 38100 h 180975"/>
                          <a:gd name="connsiteX11" fmla="*/ 404920 w 1338370"/>
                          <a:gd name="connsiteY11" fmla="*/ 47625 h 180975"/>
                          <a:gd name="connsiteX12" fmla="*/ 433495 w 1338370"/>
                          <a:gd name="connsiteY12" fmla="*/ 66675 h 180975"/>
                          <a:gd name="connsiteX13" fmla="*/ 462070 w 1338370"/>
                          <a:gd name="connsiteY13" fmla="*/ 76200 h 180975"/>
                          <a:gd name="connsiteX14" fmla="*/ 490645 w 1338370"/>
                          <a:gd name="connsiteY14" fmla="*/ 95250 h 180975"/>
                          <a:gd name="connsiteX15" fmla="*/ 576370 w 1338370"/>
                          <a:gd name="connsiteY15" fmla="*/ 123825 h 180975"/>
                          <a:gd name="connsiteX16" fmla="*/ 604945 w 1338370"/>
                          <a:gd name="connsiteY16" fmla="*/ 133350 h 180975"/>
                          <a:gd name="connsiteX17" fmla="*/ 709720 w 1338370"/>
                          <a:gd name="connsiteY17" fmla="*/ 123825 h 180975"/>
                          <a:gd name="connsiteX18" fmla="*/ 738295 w 1338370"/>
                          <a:gd name="connsiteY18" fmla="*/ 104775 h 180975"/>
                          <a:gd name="connsiteX19" fmla="*/ 709720 w 1338370"/>
                          <a:gd name="connsiteY19" fmla="*/ 76200 h 180975"/>
                          <a:gd name="connsiteX20" fmla="*/ 681145 w 1338370"/>
                          <a:gd name="connsiteY20" fmla="*/ 66675 h 180975"/>
                          <a:gd name="connsiteX21" fmla="*/ 652570 w 1338370"/>
                          <a:gd name="connsiteY21" fmla="*/ 95250 h 180975"/>
                          <a:gd name="connsiteX22" fmla="*/ 557320 w 1338370"/>
                          <a:gd name="connsiteY22" fmla="*/ 104775 h 180975"/>
                          <a:gd name="connsiteX23" fmla="*/ 528745 w 1338370"/>
                          <a:gd name="connsiteY23" fmla="*/ 114300 h 180975"/>
                          <a:gd name="connsiteX24" fmla="*/ 500170 w 1338370"/>
                          <a:gd name="connsiteY24" fmla="*/ 76200 h 180975"/>
                          <a:gd name="connsiteX25" fmla="*/ 528745 w 1338370"/>
                          <a:gd name="connsiteY25" fmla="*/ 57150 h 180975"/>
                          <a:gd name="connsiteX26" fmla="*/ 585895 w 1338370"/>
                          <a:gd name="connsiteY26" fmla="*/ 38100 h 180975"/>
                          <a:gd name="connsiteX27" fmla="*/ 681145 w 1338370"/>
                          <a:gd name="connsiteY27" fmla="*/ 57150 h 180975"/>
                          <a:gd name="connsiteX28" fmla="*/ 738295 w 1338370"/>
                          <a:gd name="connsiteY28" fmla="*/ 95250 h 180975"/>
                          <a:gd name="connsiteX29" fmla="*/ 776395 w 1338370"/>
                          <a:gd name="connsiteY29" fmla="*/ 104775 h 180975"/>
                          <a:gd name="connsiteX30" fmla="*/ 833545 w 1338370"/>
                          <a:gd name="connsiteY30" fmla="*/ 123825 h 180975"/>
                          <a:gd name="connsiteX31" fmla="*/ 995470 w 1338370"/>
                          <a:gd name="connsiteY31" fmla="*/ 114300 h 180975"/>
                          <a:gd name="connsiteX32" fmla="*/ 947845 w 1338370"/>
                          <a:gd name="connsiteY32" fmla="*/ 104775 h 180975"/>
                          <a:gd name="connsiteX33" fmla="*/ 919270 w 1338370"/>
                          <a:gd name="connsiteY33" fmla="*/ 76200 h 180975"/>
                          <a:gd name="connsiteX34" fmla="*/ 919270 w 1338370"/>
                          <a:gd name="connsiteY34" fmla="*/ 19050 h 180975"/>
                          <a:gd name="connsiteX35" fmla="*/ 947845 w 1338370"/>
                          <a:gd name="connsiteY35" fmla="*/ 9525 h 180975"/>
                          <a:gd name="connsiteX36" fmla="*/ 1033570 w 1338370"/>
                          <a:gd name="connsiteY36" fmla="*/ 19050 h 180975"/>
                          <a:gd name="connsiteX37" fmla="*/ 1081195 w 1338370"/>
                          <a:gd name="connsiteY37" fmla="*/ 76200 h 180975"/>
                          <a:gd name="connsiteX38" fmla="*/ 1109770 w 1338370"/>
                          <a:gd name="connsiteY38" fmla="*/ 95250 h 180975"/>
                          <a:gd name="connsiteX39" fmla="*/ 1195495 w 1338370"/>
                          <a:gd name="connsiteY39" fmla="*/ 85725 h 180975"/>
                          <a:gd name="connsiteX40" fmla="*/ 1224070 w 1338370"/>
                          <a:gd name="connsiteY40" fmla="*/ 76200 h 180975"/>
                          <a:gd name="connsiteX41" fmla="*/ 1338370 w 1338370"/>
                          <a:gd name="connsiteY41" fmla="*/ 57150 h 180975"/>
                          <a:gd name="connsiteX42" fmla="*/ 1309795 w 1338370"/>
                          <a:gd name="connsiteY42" fmla="*/ 28575 h 180975"/>
                          <a:gd name="connsiteX43" fmla="*/ 1243120 w 1338370"/>
                          <a:gd name="connsiteY43" fmla="*/ 0 h 180975"/>
                          <a:gd name="connsiteX44" fmla="*/ 1185970 w 1338370"/>
                          <a:gd name="connsiteY44" fmla="*/ 57150 h 180975"/>
                          <a:gd name="connsiteX45" fmla="*/ 1138345 w 1338370"/>
                          <a:gd name="connsiteY45" fmla="*/ 114300 h 180975"/>
                          <a:gd name="connsiteX46" fmla="*/ 1109770 w 1338370"/>
                          <a:gd name="connsiteY46" fmla="*/ 133350 h 180975"/>
                          <a:gd name="connsiteX47" fmla="*/ 1081195 w 1338370"/>
                          <a:gd name="connsiteY47" fmla="*/ 123825 h 180975"/>
                          <a:gd name="connsiteX48" fmla="*/ 1081195 w 1338370"/>
                          <a:gd name="connsiteY48" fmla="*/ 47625 h 180975"/>
                          <a:gd name="connsiteX49" fmla="*/ 1119295 w 1338370"/>
                          <a:gd name="connsiteY49" fmla="*/ 57150 h 180975"/>
                          <a:gd name="connsiteX50" fmla="*/ 1081195 w 1338370"/>
                          <a:gd name="connsiteY50" fmla="*/ 142875 h 180975"/>
                          <a:gd name="connsiteX51" fmla="*/ 976420 w 1338370"/>
                          <a:gd name="connsiteY51" fmla="*/ 104775 h 180975"/>
                          <a:gd name="connsiteX52" fmla="*/ 966895 w 1338370"/>
                          <a:gd name="connsiteY52" fmla="*/ 76200 h 180975"/>
                          <a:gd name="connsiteX53" fmla="*/ 1052620 w 1338370"/>
                          <a:gd name="connsiteY53" fmla="*/ 76200 h 180975"/>
                          <a:gd name="connsiteX54" fmla="*/ 1024045 w 1338370"/>
                          <a:gd name="connsiteY54" fmla="*/ 104775 h 180975"/>
                          <a:gd name="connsiteX55" fmla="*/ 995470 w 1338370"/>
                          <a:gd name="connsiteY55" fmla="*/ 114300 h 180975"/>
                          <a:gd name="connsiteX56" fmla="*/ 919270 w 1338370"/>
                          <a:gd name="connsiteY56" fmla="*/ 104775 h 180975"/>
                          <a:gd name="connsiteX57" fmla="*/ 890695 w 1338370"/>
                          <a:gd name="connsiteY57" fmla="*/ 85725 h 180975"/>
                          <a:gd name="connsiteX58" fmla="*/ 900220 w 1338370"/>
                          <a:gd name="connsiteY58" fmla="*/ 28575 h 180975"/>
                          <a:gd name="connsiteX59" fmla="*/ 871645 w 1338370"/>
                          <a:gd name="connsiteY59" fmla="*/ 19050 h 180975"/>
                          <a:gd name="connsiteX60" fmla="*/ 766870 w 1338370"/>
                          <a:gd name="connsiteY60" fmla="*/ 66675 h 180975"/>
                          <a:gd name="connsiteX61" fmla="*/ 738295 w 1338370"/>
                          <a:gd name="connsiteY61" fmla="*/ 95250 h 180975"/>
                          <a:gd name="connsiteX62" fmla="*/ 728770 w 1338370"/>
                          <a:gd name="connsiteY62" fmla="*/ 161925 h 180975"/>
                          <a:gd name="connsiteX63" fmla="*/ 709720 w 1338370"/>
                          <a:gd name="connsiteY63" fmla="*/ 133350 h 180975"/>
                          <a:gd name="connsiteX64" fmla="*/ 719245 w 1338370"/>
                          <a:gd name="connsiteY64" fmla="*/ 85725 h 180975"/>
                          <a:gd name="connsiteX65" fmla="*/ 747820 w 1338370"/>
                          <a:gd name="connsiteY65" fmla="*/ 76200 h 180975"/>
                          <a:gd name="connsiteX66" fmla="*/ 795445 w 1338370"/>
                          <a:gd name="connsiteY66" fmla="*/ 66675 h 180975"/>
                          <a:gd name="connsiteX67" fmla="*/ 862120 w 1338370"/>
                          <a:gd name="connsiteY67" fmla="*/ 76200 h 180975"/>
                          <a:gd name="connsiteX68" fmla="*/ 833545 w 1338370"/>
                          <a:gd name="connsiteY68" fmla="*/ 47625 h 180975"/>
                          <a:gd name="connsiteX69" fmla="*/ 776395 w 1338370"/>
                          <a:gd name="connsiteY69" fmla="*/ 19050 h 180975"/>
                          <a:gd name="connsiteX70" fmla="*/ 671620 w 1338370"/>
                          <a:gd name="connsiteY70" fmla="*/ 85725 h 180975"/>
                          <a:gd name="connsiteX71" fmla="*/ 643045 w 1338370"/>
                          <a:gd name="connsiteY71" fmla="*/ 114300 h 180975"/>
                          <a:gd name="connsiteX72" fmla="*/ 528745 w 1338370"/>
                          <a:gd name="connsiteY72" fmla="*/ 104775 h 180975"/>
                          <a:gd name="connsiteX73" fmla="*/ 509695 w 1338370"/>
                          <a:gd name="connsiteY73" fmla="*/ 76200 h 180975"/>
                          <a:gd name="connsiteX74" fmla="*/ 481120 w 1338370"/>
                          <a:gd name="connsiteY74" fmla="*/ 57150 h 180975"/>
                          <a:gd name="connsiteX75" fmla="*/ 452545 w 1338370"/>
                          <a:gd name="connsiteY75" fmla="*/ 28575 h 180975"/>
                          <a:gd name="connsiteX76" fmla="*/ 443020 w 1338370"/>
                          <a:gd name="connsiteY76" fmla="*/ 85725 h 180975"/>
                          <a:gd name="connsiteX77" fmla="*/ 433495 w 1338370"/>
                          <a:gd name="connsiteY77" fmla="*/ 123825 h 180975"/>
                          <a:gd name="connsiteX78" fmla="*/ 385870 w 1338370"/>
                          <a:gd name="connsiteY78" fmla="*/ 114300 h 180975"/>
                          <a:gd name="connsiteX79" fmla="*/ 357295 w 1338370"/>
                          <a:gd name="connsiteY79" fmla="*/ 104775 h 180975"/>
                          <a:gd name="connsiteX80" fmla="*/ 319195 w 1338370"/>
                          <a:gd name="connsiteY80" fmla="*/ 95250 h 180975"/>
                          <a:gd name="connsiteX81" fmla="*/ 271570 w 1338370"/>
                          <a:gd name="connsiteY81" fmla="*/ 19050 h 180975"/>
                          <a:gd name="connsiteX82" fmla="*/ 242995 w 1338370"/>
                          <a:gd name="connsiteY82" fmla="*/ 47625 h 180975"/>
                          <a:gd name="connsiteX83" fmla="*/ 233470 w 1338370"/>
                          <a:gd name="connsiteY83" fmla="*/ 76200 h 180975"/>
                          <a:gd name="connsiteX84" fmla="*/ 223945 w 1338370"/>
                          <a:gd name="connsiteY84" fmla="*/ 114300 h 180975"/>
                          <a:gd name="connsiteX85" fmla="*/ 195370 w 1338370"/>
                          <a:gd name="connsiteY85" fmla="*/ 133350 h 180975"/>
                          <a:gd name="connsiteX86" fmla="*/ 138220 w 1338370"/>
                          <a:gd name="connsiteY86" fmla="*/ 180975 h 180975"/>
                          <a:gd name="connsiteX87" fmla="*/ 138220 w 1338370"/>
                          <a:gd name="connsiteY87" fmla="*/ 85725 h 180975"/>
                          <a:gd name="connsiteX88" fmla="*/ 147745 w 1338370"/>
                          <a:gd name="connsiteY88" fmla="*/ 57150 h 180975"/>
                          <a:gd name="connsiteX89" fmla="*/ 147745 w 1338370"/>
                          <a:gd name="connsiteY89"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338370" h="180975">
                            <a:moveTo>
                              <a:pt x="147745" y="19050"/>
                            </a:moveTo>
                            <a:cubicBezTo>
                              <a:pt x="127108" y="14288"/>
                              <a:pt x="59678" y="7716"/>
                              <a:pt x="23920" y="28575"/>
                            </a:cubicBezTo>
                            <a:cubicBezTo>
                              <a:pt x="-45166" y="68875"/>
                              <a:pt x="56849" y="93526"/>
                              <a:pt x="62020" y="95250"/>
                            </a:cubicBezTo>
                            <a:cubicBezTo>
                              <a:pt x="87420" y="92075"/>
                              <a:pt x="114163" y="94473"/>
                              <a:pt x="138220" y="85725"/>
                            </a:cubicBezTo>
                            <a:cubicBezTo>
                              <a:pt x="150879" y="81122"/>
                              <a:pt x="153508" y="59365"/>
                              <a:pt x="166795" y="57150"/>
                            </a:cubicBezTo>
                            <a:cubicBezTo>
                              <a:pt x="195155" y="52423"/>
                              <a:pt x="223945" y="63500"/>
                              <a:pt x="252520" y="66675"/>
                            </a:cubicBezTo>
                            <a:cubicBezTo>
                              <a:pt x="265145" y="76144"/>
                              <a:pt x="306788" y="100772"/>
                              <a:pt x="309670" y="123825"/>
                            </a:cubicBezTo>
                            <a:cubicBezTo>
                              <a:pt x="311678" y="139889"/>
                              <a:pt x="303320" y="155575"/>
                              <a:pt x="300145" y="171450"/>
                            </a:cubicBezTo>
                            <a:cubicBezTo>
                              <a:pt x="272885" y="130560"/>
                              <a:pt x="243540" y="115728"/>
                              <a:pt x="271570" y="66675"/>
                            </a:cubicBezTo>
                            <a:cubicBezTo>
                              <a:pt x="277250" y="56736"/>
                              <a:pt x="289906" y="52745"/>
                              <a:pt x="300145" y="47625"/>
                            </a:cubicBezTo>
                            <a:cubicBezTo>
                              <a:pt x="309125" y="43135"/>
                              <a:pt x="319195" y="41275"/>
                              <a:pt x="328720" y="38100"/>
                            </a:cubicBezTo>
                            <a:cubicBezTo>
                              <a:pt x="354120" y="41275"/>
                              <a:pt x="380224" y="40890"/>
                              <a:pt x="404920" y="47625"/>
                            </a:cubicBezTo>
                            <a:cubicBezTo>
                              <a:pt x="415964" y="50637"/>
                              <a:pt x="423256" y="61555"/>
                              <a:pt x="433495" y="66675"/>
                            </a:cubicBezTo>
                            <a:cubicBezTo>
                              <a:pt x="442475" y="71165"/>
                              <a:pt x="453090" y="71710"/>
                              <a:pt x="462070" y="76200"/>
                            </a:cubicBezTo>
                            <a:cubicBezTo>
                              <a:pt x="472309" y="81320"/>
                              <a:pt x="480184" y="90601"/>
                              <a:pt x="490645" y="95250"/>
                            </a:cubicBezTo>
                            <a:lnTo>
                              <a:pt x="576370" y="123825"/>
                            </a:lnTo>
                            <a:lnTo>
                              <a:pt x="604945" y="133350"/>
                            </a:lnTo>
                            <a:cubicBezTo>
                              <a:pt x="639870" y="130175"/>
                              <a:pt x="675429" y="131173"/>
                              <a:pt x="709720" y="123825"/>
                            </a:cubicBezTo>
                            <a:cubicBezTo>
                              <a:pt x="720914" y="121426"/>
                              <a:pt x="738295" y="116223"/>
                              <a:pt x="738295" y="104775"/>
                            </a:cubicBezTo>
                            <a:cubicBezTo>
                              <a:pt x="738295" y="91305"/>
                              <a:pt x="720928" y="83672"/>
                              <a:pt x="709720" y="76200"/>
                            </a:cubicBezTo>
                            <a:cubicBezTo>
                              <a:pt x="701366" y="70631"/>
                              <a:pt x="690670" y="69850"/>
                              <a:pt x="681145" y="66675"/>
                            </a:cubicBezTo>
                            <a:cubicBezTo>
                              <a:pt x="671620" y="76200"/>
                              <a:pt x="665445" y="91289"/>
                              <a:pt x="652570" y="95250"/>
                            </a:cubicBezTo>
                            <a:cubicBezTo>
                              <a:pt x="622073" y="104634"/>
                              <a:pt x="588857" y="99923"/>
                              <a:pt x="557320" y="104775"/>
                            </a:cubicBezTo>
                            <a:cubicBezTo>
                              <a:pt x="547397" y="106302"/>
                              <a:pt x="538270" y="111125"/>
                              <a:pt x="528745" y="114300"/>
                            </a:cubicBezTo>
                            <a:cubicBezTo>
                              <a:pt x="501691" y="107536"/>
                              <a:pt x="470563" y="113209"/>
                              <a:pt x="500170" y="76200"/>
                            </a:cubicBezTo>
                            <a:cubicBezTo>
                              <a:pt x="507321" y="67261"/>
                              <a:pt x="518284" y="61799"/>
                              <a:pt x="528745" y="57150"/>
                            </a:cubicBezTo>
                            <a:cubicBezTo>
                              <a:pt x="547095" y="48995"/>
                              <a:pt x="585895" y="38100"/>
                              <a:pt x="585895" y="38100"/>
                            </a:cubicBezTo>
                            <a:cubicBezTo>
                              <a:pt x="602460" y="40466"/>
                              <a:pt x="658126" y="44362"/>
                              <a:pt x="681145" y="57150"/>
                            </a:cubicBezTo>
                            <a:cubicBezTo>
                              <a:pt x="701159" y="68269"/>
                              <a:pt x="716083" y="89697"/>
                              <a:pt x="738295" y="95250"/>
                            </a:cubicBezTo>
                            <a:cubicBezTo>
                              <a:pt x="750995" y="98425"/>
                              <a:pt x="763856" y="101013"/>
                              <a:pt x="776395" y="104775"/>
                            </a:cubicBezTo>
                            <a:cubicBezTo>
                              <a:pt x="795629" y="110545"/>
                              <a:pt x="833545" y="123825"/>
                              <a:pt x="833545" y="123825"/>
                            </a:cubicBezTo>
                            <a:cubicBezTo>
                              <a:pt x="887520" y="120650"/>
                              <a:pt x="942137" y="123189"/>
                              <a:pt x="995470" y="114300"/>
                            </a:cubicBezTo>
                            <a:cubicBezTo>
                              <a:pt x="1011439" y="111638"/>
                              <a:pt x="962325" y="112015"/>
                              <a:pt x="947845" y="104775"/>
                            </a:cubicBezTo>
                            <a:cubicBezTo>
                              <a:pt x="935797" y="98751"/>
                              <a:pt x="928795" y="85725"/>
                              <a:pt x="919270" y="76200"/>
                            </a:cubicBezTo>
                            <a:cubicBezTo>
                              <a:pt x="912920" y="57150"/>
                              <a:pt x="900220" y="38100"/>
                              <a:pt x="919270" y="19050"/>
                            </a:cubicBezTo>
                            <a:cubicBezTo>
                              <a:pt x="926370" y="11950"/>
                              <a:pt x="938320" y="12700"/>
                              <a:pt x="947845" y="9525"/>
                            </a:cubicBezTo>
                            <a:cubicBezTo>
                              <a:pt x="976420" y="12700"/>
                              <a:pt x="1006295" y="9958"/>
                              <a:pt x="1033570" y="19050"/>
                            </a:cubicBezTo>
                            <a:cubicBezTo>
                              <a:pt x="1056976" y="26852"/>
                              <a:pt x="1065945" y="60950"/>
                              <a:pt x="1081195" y="76200"/>
                            </a:cubicBezTo>
                            <a:cubicBezTo>
                              <a:pt x="1089290" y="84295"/>
                              <a:pt x="1100245" y="88900"/>
                              <a:pt x="1109770" y="95250"/>
                            </a:cubicBezTo>
                            <a:cubicBezTo>
                              <a:pt x="1138345" y="92075"/>
                              <a:pt x="1167135" y="90452"/>
                              <a:pt x="1195495" y="85725"/>
                            </a:cubicBezTo>
                            <a:cubicBezTo>
                              <a:pt x="1205399" y="84074"/>
                              <a:pt x="1214225" y="78169"/>
                              <a:pt x="1224070" y="76200"/>
                            </a:cubicBezTo>
                            <a:cubicBezTo>
                              <a:pt x="1261945" y="68625"/>
                              <a:pt x="1300270" y="63500"/>
                              <a:pt x="1338370" y="57150"/>
                            </a:cubicBezTo>
                            <a:cubicBezTo>
                              <a:pt x="1328845" y="47625"/>
                              <a:pt x="1320756" y="36405"/>
                              <a:pt x="1309795" y="28575"/>
                            </a:cubicBezTo>
                            <a:cubicBezTo>
                              <a:pt x="1289197" y="13862"/>
                              <a:pt x="1266439" y="7773"/>
                              <a:pt x="1243120" y="0"/>
                            </a:cubicBezTo>
                            <a:cubicBezTo>
                              <a:pt x="1224070" y="19050"/>
                              <a:pt x="1200914" y="34734"/>
                              <a:pt x="1185970" y="57150"/>
                            </a:cubicBezTo>
                            <a:cubicBezTo>
                              <a:pt x="1167239" y="85247"/>
                              <a:pt x="1165847" y="91381"/>
                              <a:pt x="1138345" y="114300"/>
                            </a:cubicBezTo>
                            <a:cubicBezTo>
                              <a:pt x="1129551" y="121629"/>
                              <a:pt x="1119295" y="127000"/>
                              <a:pt x="1109770" y="133350"/>
                            </a:cubicBezTo>
                            <a:cubicBezTo>
                              <a:pt x="1100245" y="130175"/>
                              <a:pt x="1088295" y="130925"/>
                              <a:pt x="1081195" y="123825"/>
                            </a:cubicBezTo>
                            <a:cubicBezTo>
                              <a:pt x="1061669" y="104299"/>
                              <a:pt x="1077572" y="65739"/>
                              <a:pt x="1081195" y="47625"/>
                            </a:cubicBezTo>
                            <a:cubicBezTo>
                              <a:pt x="1093895" y="50800"/>
                              <a:pt x="1114698" y="44893"/>
                              <a:pt x="1119295" y="57150"/>
                            </a:cubicBezTo>
                            <a:cubicBezTo>
                              <a:pt x="1140468" y="113613"/>
                              <a:pt x="1111971" y="122357"/>
                              <a:pt x="1081195" y="142875"/>
                            </a:cubicBezTo>
                            <a:cubicBezTo>
                              <a:pt x="1023882" y="135711"/>
                              <a:pt x="1006122" y="149329"/>
                              <a:pt x="976420" y="104775"/>
                            </a:cubicBezTo>
                            <a:cubicBezTo>
                              <a:pt x="970851" y="96421"/>
                              <a:pt x="970070" y="85725"/>
                              <a:pt x="966895" y="76200"/>
                            </a:cubicBezTo>
                            <a:cubicBezTo>
                              <a:pt x="989390" y="68702"/>
                              <a:pt x="1032504" y="49379"/>
                              <a:pt x="1052620" y="76200"/>
                            </a:cubicBezTo>
                            <a:cubicBezTo>
                              <a:pt x="1060702" y="86976"/>
                              <a:pt x="1035253" y="97303"/>
                              <a:pt x="1024045" y="104775"/>
                            </a:cubicBezTo>
                            <a:cubicBezTo>
                              <a:pt x="1015691" y="110344"/>
                              <a:pt x="1004995" y="111125"/>
                              <a:pt x="995470" y="114300"/>
                            </a:cubicBezTo>
                            <a:cubicBezTo>
                              <a:pt x="970070" y="111125"/>
                              <a:pt x="943966" y="111510"/>
                              <a:pt x="919270" y="104775"/>
                            </a:cubicBezTo>
                            <a:cubicBezTo>
                              <a:pt x="908226" y="101763"/>
                              <a:pt x="893471" y="96831"/>
                              <a:pt x="890695" y="85725"/>
                            </a:cubicBezTo>
                            <a:cubicBezTo>
                              <a:pt x="886011" y="66989"/>
                              <a:pt x="897045" y="47625"/>
                              <a:pt x="900220" y="28575"/>
                            </a:cubicBezTo>
                            <a:cubicBezTo>
                              <a:pt x="890695" y="25400"/>
                              <a:pt x="881685" y="19050"/>
                              <a:pt x="871645" y="19050"/>
                            </a:cubicBezTo>
                            <a:cubicBezTo>
                              <a:pt x="832230" y="19050"/>
                              <a:pt x="794130" y="39415"/>
                              <a:pt x="766870" y="66675"/>
                            </a:cubicBezTo>
                            <a:lnTo>
                              <a:pt x="738295" y="95250"/>
                            </a:lnTo>
                            <a:cubicBezTo>
                              <a:pt x="735120" y="117475"/>
                              <a:pt x="742240" y="143964"/>
                              <a:pt x="728770" y="161925"/>
                            </a:cubicBezTo>
                            <a:cubicBezTo>
                              <a:pt x="721901" y="171083"/>
                              <a:pt x="711140" y="144709"/>
                              <a:pt x="709720" y="133350"/>
                            </a:cubicBezTo>
                            <a:cubicBezTo>
                              <a:pt x="707712" y="117286"/>
                              <a:pt x="710265" y="99195"/>
                              <a:pt x="719245" y="85725"/>
                            </a:cubicBezTo>
                            <a:cubicBezTo>
                              <a:pt x="724814" y="77371"/>
                              <a:pt x="738080" y="78635"/>
                              <a:pt x="747820" y="76200"/>
                            </a:cubicBezTo>
                            <a:cubicBezTo>
                              <a:pt x="763526" y="72273"/>
                              <a:pt x="779570" y="69850"/>
                              <a:pt x="795445" y="66675"/>
                            </a:cubicBezTo>
                            <a:cubicBezTo>
                              <a:pt x="817670" y="69850"/>
                              <a:pt x="842040" y="86240"/>
                              <a:pt x="862120" y="76200"/>
                            </a:cubicBezTo>
                            <a:cubicBezTo>
                              <a:pt x="874168" y="70176"/>
                              <a:pt x="843893" y="56249"/>
                              <a:pt x="833545" y="47625"/>
                            </a:cubicBezTo>
                            <a:cubicBezTo>
                              <a:pt x="808926" y="27109"/>
                              <a:pt x="805034" y="28596"/>
                              <a:pt x="776395" y="19050"/>
                            </a:cubicBezTo>
                            <a:cubicBezTo>
                              <a:pt x="702352" y="33859"/>
                              <a:pt x="740218" y="17127"/>
                              <a:pt x="671620" y="85725"/>
                            </a:cubicBezTo>
                            <a:lnTo>
                              <a:pt x="643045" y="114300"/>
                            </a:lnTo>
                            <a:cubicBezTo>
                              <a:pt x="604945" y="111125"/>
                              <a:pt x="565506" y="115278"/>
                              <a:pt x="528745" y="104775"/>
                            </a:cubicBezTo>
                            <a:cubicBezTo>
                              <a:pt x="517738" y="101630"/>
                              <a:pt x="517790" y="84295"/>
                              <a:pt x="509695" y="76200"/>
                            </a:cubicBezTo>
                            <a:cubicBezTo>
                              <a:pt x="501600" y="68105"/>
                              <a:pt x="489914" y="64479"/>
                              <a:pt x="481120" y="57150"/>
                            </a:cubicBezTo>
                            <a:cubicBezTo>
                              <a:pt x="470772" y="48526"/>
                              <a:pt x="462070" y="38100"/>
                              <a:pt x="452545" y="28575"/>
                            </a:cubicBezTo>
                            <a:cubicBezTo>
                              <a:pt x="449370" y="47625"/>
                              <a:pt x="446808" y="66787"/>
                              <a:pt x="443020" y="85725"/>
                            </a:cubicBezTo>
                            <a:cubicBezTo>
                              <a:pt x="440453" y="98562"/>
                              <a:pt x="445204" y="117971"/>
                              <a:pt x="433495" y="123825"/>
                            </a:cubicBezTo>
                            <a:cubicBezTo>
                              <a:pt x="419015" y="131065"/>
                              <a:pt x="401576" y="118227"/>
                              <a:pt x="385870" y="114300"/>
                            </a:cubicBezTo>
                            <a:cubicBezTo>
                              <a:pt x="376130" y="111865"/>
                              <a:pt x="366949" y="107533"/>
                              <a:pt x="357295" y="104775"/>
                            </a:cubicBezTo>
                            <a:cubicBezTo>
                              <a:pt x="344708" y="101179"/>
                              <a:pt x="331895" y="98425"/>
                              <a:pt x="319195" y="95250"/>
                            </a:cubicBezTo>
                            <a:cubicBezTo>
                              <a:pt x="296525" y="27240"/>
                              <a:pt x="316853" y="49239"/>
                              <a:pt x="271570" y="19050"/>
                            </a:cubicBezTo>
                            <a:cubicBezTo>
                              <a:pt x="262045" y="28575"/>
                              <a:pt x="250467" y="36417"/>
                              <a:pt x="242995" y="47625"/>
                            </a:cubicBezTo>
                            <a:cubicBezTo>
                              <a:pt x="237426" y="55979"/>
                              <a:pt x="236228" y="66546"/>
                              <a:pt x="233470" y="76200"/>
                            </a:cubicBezTo>
                            <a:cubicBezTo>
                              <a:pt x="229874" y="88787"/>
                              <a:pt x="231207" y="103408"/>
                              <a:pt x="223945" y="114300"/>
                            </a:cubicBezTo>
                            <a:cubicBezTo>
                              <a:pt x="217595" y="123825"/>
                              <a:pt x="204164" y="126021"/>
                              <a:pt x="195370" y="133350"/>
                            </a:cubicBezTo>
                            <a:cubicBezTo>
                              <a:pt x="122031" y="194466"/>
                              <a:pt x="209166" y="133677"/>
                              <a:pt x="138220" y="180975"/>
                            </a:cubicBezTo>
                            <a:cubicBezTo>
                              <a:pt x="122819" y="134772"/>
                              <a:pt x="124539" y="154131"/>
                              <a:pt x="138220" y="85725"/>
                            </a:cubicBezTo>
                            <a:cubicBezTo>
                              <a:pt x="140189" y="75880"/>
                              <a:pt x="142579" y="65759"/>
                              <a:pt x="147745" y="57150"/>
                            </a:cubicBezTo>
                            <a:cubicBezTo>
                              <a:pt x="152365" y="49449"/>
                              <a:pt x="168382" y="23812"/>
                              <a:pt x="147745" y="1905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2" name="TextBox 171">
              <a:extLst>
                <a:ext uri="{FF2B5EF4-FFF2-40B4-BE49-F238E27FC236}">
                  <a16:creationId xmlns:a16="http://schemas.microsoft.com/office/drawing/2014/main" id="{629ECB57-573E-405F-920F-6662A92361B8}"/>
                </a:ext>
              </a:extLst>
            </p:cNvPr>
            <p:cNvSpPr txBox="1"/>
            <p:nvPr/>
          </p:nvSpPr>
          <p:spPr>
            <a:xfrm>
              <a:off x="6759693" y="3712746"/>
              <a:ext cx="1053736" cy="200055"/>
            </a:xfrm>
            <a:prstGeom prst="rect">
              <a:avLst/>
            </a:prstGeom>
            <a:noFill/>
          </p:spPr>
          <p:txBody>
            <a:bodyPr wrap="square" rtlCol="0">
              <a:spAutoFit/>
            </a:bodyPr>
            <a:lstStyle/>
            <a:p>
              <a:pPr algn="ctr"/>
              <a:r>
                <a:rPr lang="en-US" sz="700" b="1">
                  <a:solidFill>
                    <a:srgbClr val="7030A0"/>
                  </a:solidFill>
                </a:rPr>
                <a:t>Plasmid fraction</a:t>
              </a:r>
            </a:p>
          </p:txBody>
        </p:sp>
        <p:sp>
          <p:nvSpPr>
            <p:cNvPr id="173" name="TextBox 172">
              <a:extLst>
                <a:ext uri="{FF2B5EF4-FFF2-40B4-BE49-F238E27FC236}">
                  <a16:creationId xmlns:a16="http://schemas.microsoft.com/office/drawing/2014/main" id="{C42D13B5-8065-4E53-9899-ADF8C38AE4AC}"/>
                </a:ext>
              </a:extLst>
            </p:cNvPr>
            <p:cNvSpPr txBox="1"/>
            <p:nvPr/>
          </p:nvSpPr>
          <p:spPr>
            <a:xfrm>
              <a:off x="8305340" y="3712746"/>
              <a:ext cx="1053736" cy="200055"/>
            </a:xfrm>
            <a:prstGeom prst="rect">
              <a:avLst/>
            </a:prstGeom>
            <a:noFill/>
          </p:spPr>
          <p:txBody>
            <a:bodyPr wrap="square" rtlCol="0">
              <a:spAutoFit/>
            </a:bodyPr>
            <a:lstStyle/>
            <a:p>
              <a:pPr algn="ctr"/>
              <a:r>
                <a:rPr lang="en-US" sz="700" b="1">
                  <a:solidFill>
                    <a:srgbClr val="7030A0"/>
                  </a:solidFill>
                </a:rPr>
                <a:t>Phage virion fraction</a:t>
              </a:r>
            </a:p>
          </p:txBody>
        </p:sp>
        <p:sp>
          <p:nvSpPr>
            <p:cNvPr id="174" name="Freeform: Shape 173">
              <a:extLst>
                <a:ext uri="{FF2B5EF4-FFF2-40B4-BE49-F238E27FC236}">
                  <a16:creationId xmlns:a16="http://schemas.microsoft.com/office/drawing/2014/main" id="{C91E9194-D9F7-4CD5-ABC0-D472A8E0C523}"/>
                </a:ext>
              </a:extLst>
            </p:cNvPr>
            <p:cNvSpPr/>
            <p:nvPr/>
          </p:nvSpPr>
          <p:spPr>
            <a:xfrm>
              <a:off x="2938277" y="4140151"/>
              <a:ext cx="401247" cy="100584"/>
            </a:xfrm>
            <a:custGeom>
              <a:avLst/>
              <a:gdLst>
                <a:gd name="connsiteX0" fmla="*/ 44294 w 401247"/>
                <a:gd name="connsiteY0" fmla="*/ 10587 h 100584"/>
                <a:gd name="connsiteX1" fmla="*/ 7171 w 401247"/>
                <a:gd name="connsiteY1" fmla="*/ 15881 h 100584"/>
                <a:gd name="connsiteX2" fmla="*/ 18593 w 401247"/>
                <a:gd name="connsiteY2" fmla="*/ 52938 h 100584"/>
                <a:gd name="connsiteX3" fmla="*/ 41438 w 401247"/>
                <a:gd name="connsiteY3" fmla="*/ 47645 h 100584"/>
                <a:gd name="connsiteX4" fmla="*/ 50005 w 401247"/>
                <a:gd name="connsiteY4" fmla="*/ 31763 h 100584"/>
                <a:gd name="connsiteX5" fmla="*/ 75706 w 401247"/>
                <a:gd name="connsiteY5" fmla="*/ 37057 h 100584"/>
                <a:gd name="connsiteX6" fmla="*/ 92839 w 401247"/>
                <a:gd name="connsiteY6" fmla="*/ 68820 h 100584"/>
                <a:gd name="connsiteX7" fmla="*/ 89984 w 401247"/>
                <a:gd name="connsiteY7" fmla="*/ 95290 h 100584"/>
                <a:gd name="connsiteX8" fmla="*/ 81417 w 401247"/>
                <a:gd name="connsiteY8" fmla="*/ 37057 h 100584"/>
                <a:gd name="connsiteX9" fmla="*/ 89984 w 401247"/>
                <a:gd name="connsiteY9" fmla="*/ 26469 h 100584"/>
                <a:gd name="connsiteX10" fmla="*/ 98551 w 401247"/>
                <a:gd name="connsiteY10" fmla="*/ 21175 h 100584"/>
                <a:gd name="connsiteX11" fmla="*/ 121396 w 401247"/>
                <a:gd name="connsiteY11" fmla="*/ 26469 h 100584"/>
                <a:gd name="connsiteX12" fmla="*/ 129962 w 401247"/>
                <a:gd name="connsiteY12" fmla="*/ 37057 h 100584"/>
                <a:gd name="connsiteX13" fmla="*/ 138529 w 401247"/>
                <a:gd name="connsiteY13" fmla="*/ 42351 h 100584"/>
                <a:gd name="connsiteX14" fmla="*/ 147096 w 401247"/>
                <a:gd name="connsiteY14" fmla="*/ 52938 h 100584"/>
                <a:gd name="connsiteX15" fmla="*/ 172797 w 401247"/>
                <a:gd name="connsiteY15" fmla="*/ 68820 h 100584"/>
                <a:gd name="connsiteX16" fmla="*/ 181364 w 401247"/>
                <a:gd name="connsiteY16" fmla="*/ 74114 h 100584"/>
                <a:gd name="connsiteX17" fmla="*/ 212776 w 401247"/>
                <a:gd name="connsiteY17" fmla="*/ 68820 h 100584"/>
                <a:gd name="connsiteX18" fmla="*/ 221342 w 401247"/>
                <a:gd name="connsiteY18" fmla="*/ 58232 h 100584"/>
                <a:gd name="connsiteX19" fmla="*/ 212776 w 401247"/>
                <a:gd name="connsiteY19" fmla="*/ 42351 h 100584"/>
                <a:gd name="connsiteX20" fmla="*/ 204209 w 401247"/>
                <a:gd name="connsiteY20" fmla="*/ 37057 h 100584"/>
                <a:gd name="connsiteX21" fmla="*/ 195642 w 401247"/>
                <a:gd name="connsiteY21" fmla="*/ 52938 h 100584"/>
                <a:gd name="connsiteX22" fmla="*/ 167086 w 401247"/>
                <a:gd name="connsiteY22" fmla="*/ 58232 h 100584"/>
                <a:gd name="connsiteX23" fmla="*/ 158519 w 401247"/>
                <a:gd name="connsiteY23" fmla="*/ 63526 h 100584"/>
                <a:gd name="connsiteX24" fmla="*/ 149952 w 401247"/>
                <a:gd name="connsiteY24" fmla="*/ 42351 h 100584"/>
                <a:gd name="connsiteX25" fmla="*/ 158519 w 401247"/>
                <a:gd name="connsiteY25" fmla="*/ 31763 h 100584"/>
                <a:gd name="connsiteX26" fmla="*/ 175652 w 401247"/>
                <a:gd name="connsiteY26" fmla="*/ 21175 h 100584"/>
                <a:gd name="connsiteX27" fmla="*/ 204209 w 401247"/>
                <a:gd name="connsiteY27" fmla="*/ 31763 h 100584"/>
                <a:gd name="connsiteX28" fmla="*/ 221342 w 401247"/>
                <a:gd name="connsiteY28" fmla="*/ 52938 h 100584"/>
                <a:gd name="connsiteX29" fmla="*/ 232765 w 401247"/>
                <a:gd name="connsiteY29" fmla="*/ 58232 h 100584"/>
                <a:gd name="connsiteX30" fmla="*/ 249899 w 401247"/>
                <a:gd name="connsiteY30" fmla="*/ 68820 h 100584"/>
                <a:gd name="connsiteX31" fmla="*/ 298444 w 401247"/>
                <a:gd name="connsiteY31" fmla="*/ 63526 h 100584"/>
                <a:gd name="connsiteX32" fmla="*/ 284166 w 401247"/>
                <a:gd name="connsiteY32" fmla="*/ 58232 h 100584"/>
                <a:gd name="connsiteX33" fmla="*/ 275599 w 401247"/>
                <a:gd name="connsiteY33" fmla="*/ 42351 h 100584"/>
                <a:gd name="connsiteX34" fmla="*/ 275599 w 401247"/>
                <a:gd name="connsiteY34" fmla="*/ 10587 h 100584"/>
                <a:gd name="connsiteX35" fmla="*/ 284166 w 401247"/>
                <a:gd name="connsiteY35" fmla="*/ 5293 h 100584"/>
                <a:gd name="connsiteX36" fmla="*/ 309867 w 401247"/>
                <a:gd name="connsiteY36" fmla="*/ 10587 h 100584"/>
                <a:gd name="connsiteX37" fmla="*/ 324145 w 401247"/>
                <a:gd name="connsiteY37" fmla="*/ 42351 h 100584"/>
                <a:gd name="connsiteX38" fmla="*/ 332712 w 401247"/>
                <a:gd name="connsiteY38" fmla="*/ 52938 h 100584"/>
                <a:gd name="connsiteX39" fmla="*/ 358412 w 401247"/>
                <a:gd name="connsiteY39" fmla="*/ 47645 h 100584"/>
                <a:gd name="connsiteX40" fmla="*/ 366979 w 401247"/>
                <a:gd name="connsiteY40" fmla="*/ 42351 h 100584"/>
                <a:gd name="connsiteX41" fmla="*/ 401247 w 401247"/>
                <a:gd name="connsiteY41" fmla="*/ 31763 h 100584"/>
                <a:gd name="connsiteX42" fmla="*/ 392680 w 401247"/>
                <a:gd name="connsiteY42" fmla="*/ 15881 h 100584"/>
                <a:gd name="connsiteX43" fmla="*/ 372690 w 401247"/>
                <a:gd name="connsiteY43" fmla="*/ 0 h 100584"/>
                <a:gd name="connsiteX44" fmla="*/ 355557 w 401247"/>
                <a:gd name="connsiteY44" fmla="*/ 31763 h 100584"/>
                <a:gd name="connsiteX45" fmla="*/ 341278 w 401247"/>
                <a:gd name="connsiteY45" fmla="*/ 63526 h 100584"/>
                <a:gd name="connsiteX46" fmla="*/ 332712 w 401247"/>
                <a:gd name="connsiteY46" fmla="*/ 74114 h 100584"/>
                <a:gd name="connsiteX47" fmla="*/ 324145 w 401247"/>
                <a:gd name="connsiteY47" fmla="*/ 68820 h 100584"/>
                <a:gd name="connsiteX48" fmla="*/ 324145 w 401247"/>
                <a:gd name="connsiteY48" fmla="*/ 26469 h 100584"/>
                <a:gd name="connsiteX49" fmla="*/ 335567 w 401247"/>
                <a:gd name="connsiteY49" fmla="*/ 31763 h 100584"/>
                <a:gd name="connsiteX50" fmla="*/ 324145 w 401247"/>
                <a:gd name="connsiteY50" fmla="*/ 79408 h 100584"/>
                <a:gd name="connsiteX51" fmla="*/ 292733 w 401247"/>
                <a:gd name="connsiteY51" fmla="*/ 58232 h 100584"/>
                <a:gd name="connsiteX52" fmla="*/ 289877 w 401247"/>
                <a:gd name="connsiteY52" fmla="*/ 42351 h 100584"/>
                <a:gd name="connsiteX53" fmla="*/ 315578 w 401247"/>
                <a:gd name="connsiteY53" fmla="*/ 42351 h 100584"/>
                <a:gd name="connsiteX54" fmla="*/ 307011 w 401247"/>
                <a:gd name="connsiteY54" fmla="*/ 58232 h 100584"/>
                <a:gd name="connsiteX55" fmla="*/ 298444 w 401247"/>
                <a:gd name="connsiteY55" fmla="*/ 63526 h 100584"/>
                <a:gd name="connsiteX56" fmla="*/ 275599 w 401247"/>
                <a:gd name="connsiteY56" fmla="*/ 58232 h 100584"/>
                <a:gd name="connsiteX57" fmla="*/ 267032 w 401247"/>
                <a:gd name="connsiteY57" fmla="*/ 47645 h 100584"/>
                <a:gd name="connsiteX58" fmla="*/ 269888 w 401247"/>
                <a:gd name="connsiteY58" fmla="*/ 15881 h 100584"/>
                <a:gd name="connsiteX59" fmla="*/ 261321 w 401247"/>
                <a:gd name="connsiteY59" fmla="*/ 10587 h 100584"/>
                <a:gd name="connsiteX60" fmla="*/ 229909 w 401247"/>
                <a:gd name="connsiteY60" fmla="*/ 37057 h 100584"/>
                <a:gd name="connsiteX61" fmla="*/ 221342 w 401247"/>
                <a:gd name="connsiteY61" fmla="*/ 52938 h 100584"/>
                <a:gd name="connsiteX62" fmla="*/ 218487 w 401247"/>
                <a:gd name="connsiteY62" fmla="*/ 89996 h 100584"/>
                <a:gd name="connsiteX63" fmla="*/ 212776 w 401247"/>
                <a:gd name="connsiteY63" fmla="*/ 74114 h 100584"/>
                <a:gd name="connsiteX64" fmla="*/ 215631 w 401247"/>
                <a:gd name="connsiteY64" fmla="*/ 47645 h 100584"/>
                <a:gd name="connsiteX65" fmla="*/ 224198 w 401247"/>
                <a:gd name="connsiteY65" fmla="*/ 42351 h 100584"/>
                <a:gd name="connsiteX66" fmla="*/ 238476 w 401247"/>
                <a:gd name="connsiteY66" fmla="*/ 37057 h 100584"/>
                <a:gd name="connsiteX67" fmla="*/ 258465 w 401247"/>
                <a:gd name="connsiteY67" fmla="*/ 42351 h 100584"/>
                <a:gd name="connsiteX68" fmla="*/ 249899 w 401247"/>
                <a:gd name="connsiteY68" fmla="*/ 26469 h 100584"/>
                <a:gd name="connsiteX69" fmla="*/ 232765 w 401247"/>
                <a:gd name="connsiteY69" fmla="*/ 10587 h 100584"/>
                <a:gd name="connsiteX70" fmla="*/ 201353 w 401247"/>
                <a:gd name="connsiteY70" fmla="*/ 47645 h 100584"/>
                <a:gd name="connsiteX71" fmla="*/ 192786 w 401247"/>
                <a:gd name="connsiteY71" fmla="*/ 63526 h 100584"/>
                <a:gd name="connsiteX72" fmla="*/ 158519 w 401247"/>
                <a:gd name="connsiteY72" fmla="*/ 58232 h 100584"/>
                <a:gd name="connsiteX73" fmla="*/ 152807 w 401247"/>
                <a:gd name="connsiteY73" fmla="*/ 42351 h 100584"/>
                <a:gd name="connsiteX74" fmla="*/ 144241 w 401247"/>
                <a:gd name="connsiteY74" fmla="*/ 31763 h 100584"/>
                <a:gd name="connsiteX75" fmla="*/ 135674 w 401247"/>
                <a:gd name="connsiteY75" fmla="*/ 15881 h 100584"/>
                <a:gd name="connsiteX76" fmla="*/ 132818 w 401247"/>
                <a:gd name="connsiteY76" fmla="*/ 47645 h 100584"/>
                <a:gd name="connsiteX77" fmla="*/ 129962 w 401247"/>
                <a:gd name="connsiteY77" fmla="*/ 68820 h 100584"/>
                <a:gd name="connsiteX78" fmla="*/ 115684 w 401247"/>
                <a:gd name="connsiteY78" fmla="*/ 63526 h 100584"/>
                <a:gd name="connsiteX79" fmla="*/ 107118 w 401247"/>
                <a:gd name="connsiteY79" fmla="*/ 58232 h 100584"/>
                <a:gd name="connsiteX80" fmla="*/ 95695 w 401247"/>
                <a:gd name="connsiteY80" fmla="*/ 52938 h 100584"/>
                <a:gd name="connsiteX81" fmla="*/ 81417 w 401247"/>
                <a:gd name="connsiteY81" fmla="*/ 10587 h 100584"/>
                <a:gd name="connsiteX82" fmla="*/ 72850 w 401247"/>
                <a:gd name="connsiteY82" fmla="*/ 26469 h 100584"/>
                <a:gd name="connsiteX83" fmla="*/ 69994 w 401247"/>
                <a:gd name="connsiteY83" fmla="*/ 42351 h 100584"/>
                <a:gd name="connsiteX84" fmla="*/ 67139 w 401247"/>
                <a:gd name="connsiteY84" fmla="*/ 63526 h 100584"/>
                <a:gd name="connsiteX85" fmla="*/ 58572 w 401247"/>
                <a:gd name="connsiteY85" fmla="*/ 74114 h 100584"/>
                <a:gd name="connsiteX86" fmla="*/ 41438 w 401247"/>
                <a:gd name="connsiteY86" fmla="*/ 100584 h 100584"/>
                <a:gd name="connsiteX87" fmla="*/ 41438 w 401247"/>
                <a:gd name="connsiteY87" fmla="*/ 47645 h 100584"/>
                <a:gd name="connsiteX88" fmla="*/ 44294 w 401247"/>
                <a:gd name="connsiteY88" fmla="*/ 31763 h 100584"/>
                <a:gd name="connsiteX89" fmla="*/ 44294 w 401247"/>
                <a:gd name="connsiteY89" fmla="*/ 10587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01247" h="100584" extrusionOk="0">
                  <a:moveTo>
                    <a:pt x="44294" y="10587"/>
                  </a:moveTo>
                  <a:cubicBezTo>
                    <a:pt x="35873" y="6449"/>
                    <a:pt x="18552" y="3687"/>
                    <a:pt x="7171" y="15881"/>
                  </a:cubicBezTo>
                  <a:cubicBezTo>
                    <a:pt x="-13328" y="38410"/>
                    <a:pt x="17105" y="52026"/>
                    <a:pt x="18593" y="52938"/>
                  </a:cubicBezTo>
                  <a:cubicBezTo>
                    <a:pt x="24379" y="52172"/>
                    <a:pt x="32588" y="51398"/>
                    <a:pt x="41438" y="47645"/>
                  </a:cubicBezTo>
                  <a:cubicBezTo>
                    <a:pt x="46262" y="45264"/>
                    <a:pt x="45368" y="32820"/>
                    <a:pt x="50005" y="31763"/>
                  </a:cubicBezTo>
                  <a:cubicBezTo>
                    <a:pt x="57607" y="31050"/>
                    <a:pt x="66589" y="33459"/>
                    <a:pt x="75706" y="37057"/>
                  </a:cubicBezTo>
                  <a:cubicBezTo>
                    <a:pt x="79420" y="39534"/>
                    <a:pt x="91979" y="55540"/>
                    <a:pt x="92839" y="68820"/>
                  </a:cubicBezTo>
                  <a:cubicBezTo>
                    <a:pt x="93204" y="77932"/>
                    <a:pt x="90580" y="86542"/>
                    <a:pt x="89984" y="95290"/>
                  </a:cubicBezTo>
                  <a:cubicBezTo>
                    <a:pt x="81463" y="71829"/>
                    <a:pt x="72985" y="62909"/>
                    <a:pt x="81417" y="37057"/>
                  </a:cubicBezTo>
                  <a:cubicBezTo>
                    <a:pt x="82175" y="31100"/>
                    <a:pt x="86661" y="29878"/>
                    <a:pt x="89984" y="26469"/>
                  </a:cubicBezTo>
                  <a:cubicBezTo>
                    <a:pt x="92798" y="23556"/>
                    <a:pt x="95203" y="22950"/>
                    <a:pt x="98551" y="21175"/>
                  </a:cubicBezTo>
                  <a:cubicBezTo>
                    <a:pt x="106259" y="22750"/>
                    <a:pt x="112878" y="20909"/>
                    <a:pt x="121396" y="26469"/>
                  </a:cubicBezTo>
                  <a:cubicBezTo>
                    <a:pt x="125167" y="27361"/>
                    <a:pt x="126968" y="34663"/>
                    <a:pt x="129962" y="37057"/>
                  </a:cubicBezTo>
                  <a:cubicBezTo>
                    <a:pt x="132856" y="39882"/>
                    <a:pt x="136276" y="40492"/>
                    <a:pt x="138529" y="42351"/>
                  </a:cubicBezTo>
                  <a:cubicBezTo>
                    <a:pt x="141536" y="45735"/>
                    <a:pt x="143812" y="51121"/>
                    <a:pt x="147096" y="52938"/>
                  </a:cubicBezTo>
                  <a:cubicBezTo>
                    <a:pt x="154187" y="54737"/>
                    <a:pt x="162412" y="64394"/>
                    <a:pt x="172797" y="68820"/>
                  </a:cubicBezTo>
                  <a:cubicBezTo>
                    <a:pt x="176560" y="71066"/>
                    <a:pt x="176527" y="72469"/>
                    <a:pt x="181364" y="74114"/>
                  </a:cubicBezTo>
                  <a:cubicBezTo>
                    <a:pt x="191656" y="72187"/>
                    <a:pt x="202461" y="75571"/>
                    <a:pt x="212776" y="68820"/>
                  </a:cubicBezTo>
                  <a:cubicBezTo>
                    <a:pt x="216294" y="67342"/>
                    <a:pt x="222128" y="63394"/>
                    <a:pt x="221342" y="58232"/>
                  </a:cubicBezTo>
                  <a:cubicBezTo>
                    <a:pt x="222626" y="51265"/>
                    <a:pt x="214763" y="46840"/>
                    <a:pt x="212776" y="42351"/>
                  </a:cubicBezTo>
                  <a:cubicBezTo>
                    <a:pt x="210134" y="39221"/>
                    <a:pt x="207162" y="39757"/>
                    <a:pt x="204209" y="37057"/>
                  </a:cubicBezTo>
                  <a:cubicBezTo>
                    <a:pt x="201603" y="42041"/>
                    <a:pt x="199361" y="50496"/>
                    <a:pt x="195642" y="52938"/>
                  </a:cubicBezTo>
                  <a:cubicBezTo>
                    <a:pt x="186677" y="56860"/>
                    <a:pt x="176380" y="58108"/>
                    <a:pt x="167086" y="58232"/>
                  </a:cubicBezTo>
                  <a:cubicBezTo>
                    <a:pt x="163685" y="59045"/>
                    <a:pt x="161495" y="61686"/>
                    <a:pt x="158519" y="63526"/>
                  </a:cubicBezTo>
                  <a:cubicBezTo>
                    <a:pt x="151187" y="59542"/>
                    <a:pt x="141174" y="61183"/>
                    <a:pt x="149952" y="42351"/>
                  </a:cubicBezTo>
                  <a:cubicBezTo>
                    <a:pt x="152866" y="37228"/>
                    <a:pt x="155119" y="34280"/>
                    <a:pt x="158519" y="31763"/>
                  </a:cubicBezTo>
                  <a:cubicBezTo>
                    <a:pt x="164020" y="27230"/>
                    <a:pt x="175651" y="21174"/>
                    <a:pt x="175652" y="21175"/>
                  </a:cubicBezTo>
                  <a:cubicBezTo>
                    <a:pt x="177770" y="22745"/>
                    <a:pt x="198493" y="23302"/>
                    <a:pt x="204209" y="31763"/>
                  </a:cubicBezTo>
                  <a:cubicBezTo>
                    <a:pt x="208129" y="38081"/>
                    <a:pt x="214186" y="49485"/>
                    <a:pt x="221342" y="52938"/>
                  </a:cubicBezTo>
                  <a:cubicBezTo>
                    <a:pt x="224613" y="54311"/>
                    <a:pt x="229331" y="56343"/>
                    <a:pt x="232765" y="58232"/>
                  </a:cubicBezTo>
                  <a:cubicBezTo>
                    <a:pt x="238531" y="61440"/>
                    <a:pt x="249899" y="68820"/>
                    <a:pt x="249899" y="68820"/>
                  </a:cubicBezTo>
                  <a:cubicBezTo>
                    <a:pt x="266140" y="66524"/>
                    <a:pt x="278572" y="67181"/>
                    <a:pt x="298444" y="63526"/>
                  </a:cubicBezTo>
                  <a:cubicBezTo>
                    <a:pt x="303528" y="60975"/>
                    <a:pt x="288887" y="62659"/>
                    <a:pt x="284166" y="58232"/>
                  </a:cubicBezTo>
                  <a:cubicBezTo>
                    <a:pt x="279030" y="54809"/>
                    <a:pt x="277554" y="47588"/>
                    <a:pt x="275599" y="42351"/>
                  </a:cubicBezTo>
                  <a:cubicBezTo>
                    <a:pt x="274367" y="31256"/>
                    <a:pt x="271564" y="20279"/>
                    <a:pt x="275599" y="10587"/>
                  </a:cubicBezTo>
                  <a:cubicBezTo>
                    <a:pt x="276808" y="6836"/>
                    <a:pt x="281156" y="6702"/>
                    <a:pt x="284166" y="5293"/>
                  </a:cubicBezTo>
                  <a:cubicBezTo>
                    <a:pt x="293615" y="7856"/>
                    <a:pt x="300514" y="5667"/>
                    <a:pt x="309867" y="10587"/>
                  </a:cubicBezTo>
                  <a:cubicBezTo>
                    <a:pt x="316630" y="13794"/>
                    <a:pt x="321993" y="34465"/>
                    <a:pt x="324145" y="42351"/>
                  </a:cubicBezTo>
                  <a:cubicBezTo>
                    <a:pt x="327245" y="46770"/>
                    <a:pt x="330263" y="48891"/>
                    <a:pt x="332712" y="52938"/>
                  </a:cubicBezTo>
                  <a:cubicBezTo>
                    <a:pt x="340378" y="51400"/>
                    <a:pt x="347915" y="49913"/>
                    <a:pt x="358412" y="47645"/>
                  </a:cubicBezTo>
                  <a:cubicBezTo>
                    <a:pt x="362177" y="46803"/>
                    <a:pt x="363685" y="43039"/>
                    <a:pt x="366979" y="42351"/>
                  </a:cubicBezTo>
                  <a:cubicBezTo>
                    <a:pt x="378453" y="37917"/>
                    <a:pt x="390296" y="35148"/>
                    <a:pt x="401247" y="31763"/>
                  </a:cubicBezTo>
                  <a:cubicBezTo>
                    <a:pt x="399139" y="25451"/>
                    <a:pt x="396358" y="20252"/>
                    <a:pt x="392680" y="15881"/>
                  </a:cubicBezTo>
                  <a:cubicBezTo>
                    <a:pt x="387132" y="6955"/>
                    <a:pt x="380450" y="4694"/>
                    <a:pt x="372690" y="0"/>
                  </a:cubicBezTo>
                  <a:cubicBezTo>
                    <a:pt x="369126" y="9390"/>
                    <a:pt x="360615" y="19532"/>
                    <a:pt x="355557" y="31763"/>
                  </a:cubicBezTo>
                  <a:cubicBezTo>
                    <a:pt x="349613" y="47494"/>
                    <a:pt x="350170" y="50928"/>
                    <a:pt x="341278" y="63526"/>
                  </a:cubicBezTo>
                  <a:cubicBezTo>
                    <a:pt x="338567" y="67780"/>
                    <a:pt x="335720" y="70967"/>
                    <a:pt x="332712" y="74114"/>
                  </a:cubicBezTo>
                  <a:cubicBezTo>
                    <a:pt x="329091" y="72580"/>
                    <a:pt x="325832" y="73044"/>
                    <a:pt x="324145" y="68820"/>
                  </a:cubicBezTo>
                  <a:cubicBezTo>
                    <a:pt x="320452" y="58952"/>
                    <a:pt x="322238" y="35474"/>
                    <a:pt x="324145" y="26469"/>
                  </a:cubicBezTo>
                  <a:cubicBezTo>
                    <a:pt x="328136" y="30217"/>
                    <a:pt x="334904" y="24747"/>
                    <a:pt x="335567" y="31763"/>
                  </a:cubicBezTo>
                  <a:cubicBezTo>
                    <a:pt x="342506" y="64008"/>
                    <a:pt x="333519" y="68329"/>
                    <a:pt x="324145" y="79408"/>
                  </a:cubicBezTo>
                  <a:cubicBezTo>
                    <a:pt x="306400" y="75525"/>
                    <a:pt x="301465" y="82030"/>
                    <a:pt x="292733" y="58232"/>
                  </a:cubicBezTo>
                  <a:cubicBezTo>
                    <a:pt x="290748" y="53806"/>
                    <a:pt x="291208" y="49045"/>
                    <a:pt x="289877" y="42351"/>
                  </a:cubicBezTo>
                  <a:cubicBezTo>
                    <a:pt x="299946" y="35721"/>
                    <a:pt x="313812" y="27048"/>
                    <a:pt x="315578" y="42351"/>
                  </a:cubicBezTo>
                  <a:cubicBezTo>
                    <a:pt x="318443" y="47152"/>
                    <a:pt x="311637" y="54231"/>
                    <a:pt x="307011" y="58232"/>
                  </a:cubicBezTo>
                  <a:cubicBezTo>
                    <a:pt x="304544" y="61403"/>
                    <a:pt x="300701" y="62389"/>
                    <a:pt x="298444" y="63526"/>
                  </a:cubicBezTo>
                  <a:cubicBezTo>
                    <a:pt x="291683" y="60799"/>
                    <a:pt x="283487" y="63245"/>
                    <a:pt x="275599" y="58232"/>
                  </a:cubicBezTo>
                  <a:cubicBezTo>
                    <a:pt x="272176" y="56422"/>
                    <a:pt x="267409" y="54242"/>
                    <a:pt x="267032" y="47645"/>
                  </a:cubicBezTo>
                  <a:cubicBezTo>
                    <a:pt x="265111" y="40225"/>
                    <a:pt x="266468" y="26828"/>
                    <a:pt x="269888" y="15881"/>
                  </a:cubicBezTo>
                  <a:cubicBezTo>
                    <a:pt x="267523" y="14823"/>
                    <a:pt x="264727" y="10011"/>
                    <a:pt x="261321" y="10587"/>
                  </a:cubicBezTo>
                  <a:cubicBezTo>
                    <a:pt x="246035" y="13251"/>
                    <a:pt x="236658" y="18392"/>
                    <a:pt x="229909" y="37057"/>
                  </a:cubicBezTo>
                  <a:cubicBezTo>
                    <a:pt x="227144" y="43612"/>
                    <a:pt x="222577" y="47390"/>
                    <a:pt x="221342" y="52938"/>
                  </a:cubicBezTo>
                  <a:cubicBezTo>
                    <a:pt x="221578" y="65673"/>
                    <a:pt x="221442" y="78493"/>
                    <a:pt x="218487" y="89996"/>
                  </a:cubicBezTo>
                  <a:cubicBezTo>
                    <a:pt x="216555" y="95018"/>
                    <a:pt x="213385" y="82259"/>
                    <a:pt x="212776" y="74114"/>
                  </a:cubicBezTo>
                  <a:cubicBezTo>
                    <a:pt x="214061" y="64275"/>
                    <a:pt x="212606" y="54770"/>
                    <a:pt x="215631" y="47645"/>
                  </a:cubicBezTo>
                  <a:cubicBezTo>
                    <a:pt x="217379" y="42885"/>
                    <a:pt x="220967" y="43214"/>
                    <a:pt x="224198" y="42351"/>
                  </a:cubicBezTo>
                  <a:cubicBezTo>
                    <a:pt x="228127" y="40042"/>
                    <a:pt x="234644" y="37842"/>
                    <a:pt x="238476" y="37057"/>
                  </a:cubicBezTo>
                  <a:cubicBezTo>
                    <a:pt x="244848" y="39089"/>
                    <a:pt x="252019" y="48755"/>
                    <a:pt x="258465" y="42351"/>
                  </a:cubicBezTo>
                  <a:cubicBezTo>
                    <a:pt x="263480" y="38515"/>
                    <a:pt x="252465" y="32227"/>
                    <a:pt x="249899" y="26469"/>
                  </a:cubicBezTo>
                  <a:cubicBezTo>
                    <a:pt x="242414" y="14979"/>
                    <a:pt x="241318" y="15805"/>
                    <a:pt x="232765" y="10587"/>
                  </a:cubicBezTo>
                  <a:cubicBezTo>
                    <a:pt x="212589" y="19586"/>
                    <a:pt x="218632" y="7887"/>
                    <a:pt x="201353" y="47645"/>
                  </a:cubicBezTo>
                  <a:cubicBezTo>
                    <a:pt x="199446" y="52975"/>
                    <a:pt x="194944" y="55124"/>
                    <a:pt x="192786" y="63526"/>
                  </a:cubicBezTo>
                  <a:cubicBezTo>
                    <a:pt x="182711" y="61027"/>
                    <a:pt x="169030" y="62092"/>
                    <a:pt x="158519" y="58232"/>
                  </a:cubicBezTo>
                  <a:cubicBezTo>
                    <a:pt x="155088" y="56490"/>
                    <a:pt x="154646" y="46736"/>
                    <a:pt x="152807" y="42351"/>
                  </a:cubicBezTo>
                  <a:cubicBezTo>
                    <a:pt x="150271" y="38015"/>
                    <a:pt x="147002" y="35861"/>
                    <a:pt x="144241" y="31763"/>
                  </a:cubicBezTo>
                  <a:cubicBezTo>
                    <a:pt x="141626" y="26684"/>
                    <a:pt x="139854" y="20370"/>
                    <a:pt x="135674" y="15881"/>
                  </a:cubicBezTo>
                  <a:cubicBezTo>
                    <a:pt x="133719" y="28452"/>
                    <a:pt x="133221" y="38122"/>
                    <a:pt x="132818" y="47645"/>
                  </a:cubicBezTo>
                  <a:cubicBezTo>
                    <a:pt x="131576" y="54351"/>
                    <a:pt x="134130" y="64540"/>
                    <a:pt x="129962" y="68820"/>
                  </a:cubicBezTo>
                  <a:cubicBezTo>
                    <a:pt x="125367" y="72401"/>
                    <a:pt x="120188" y="66322"/>
                    <a:pt x="115684" y="63526"/>
                  </a:cubicBezTo>
                  <a:cubicBezTo>
                    <a:pt x="113067" y="62173"/>
                    <a:pt x="109803" y="59092"/>
                    <a:pt x="107118" y="58232"/>
                  </a:cubicBezTo>
                  <a:cubicBezTo>
                    <a:pt x="102675" y="56341"/>
                    <a:pt x="99805" y="55279"/>
                    <a:pt x="95695" y="52938"/>
                  </a:cubicBezTo>
                  <a:cubicBezTo>
                    <a:pt x="90805" y="15412"/>
                    <a:pt x="96950" y="26189"/>
                    <a:pt x="81417" y="10587"/>
                  </a:cubicBezTo>
                  <a:cubicBezTo>
                    <a:pt x="78578" y="15621"/>
                    <a:pt x="75220" y="20311"/>
                    <a:pt x="72850" y="26469"/>
                  </a:cubicBezTo>
                  <a:cubicBezTo>
                    <a:pt x="71149" y="30821"/>
                    <a:pt x="71734" y="37249"/>
                    <a:pt x="69994" y="42351"/>
                  </a:cubicBezTo>
                  <a:cubicBezTo>
                    <a:pt x="69608" y="48460"/>
                    <a:pt x="69835" y="57258"/>
                    <a:pt x="67139" y="63526"/>
                  </a:cubicBezTo>
                  <a:cubicBezTo>
                    <a:pt x="64697" y="68686"/>
                    <a:pt x="61383" y="70023"/>
                    <a:pt x="58572" y="74114"/>
                  </a:cubicBezTo>
                  <a:cubicBezTo>
                    <a:pt x="30313" y="111513"/>
                    <a:pt x="61768" y="69189"/>
                    <a:pt x="41438" y="100584"/>
                  </a:cubicBezTo>
                  <a:cubicBezTo>
                    <a:pt x="36113" y="75065"/>
                    <a:pt x="36678" y="85263"/>
                    <a:pt x="41438" y="47645"/>
                  </a:cubicBezTo>
                  <a:cubicBezTo>
                    <a:pt x="41914" y="42093"/>
                    <a:pt x="42505" y="37754"/>
                    <a:pt x="44294" y="31763"/>
                  </a:cubicBezTo>
                  <a:cubicBezTo>
                    <a:pt x="47252" y="28131"/>
                    <a:pt x="50220" y="13213"/>
                    <a:pt x="44294" y="10587"/>
                  </a:cubicBezTo>
                  <a:close/>
                </a:path>
              </a:pathLst>
            </a:custGeom>
            <a:noFill/>
            <a:ln cmpd="dbl">
              <a:solidFill>
                <a:srgbClr val="7030A0">
                  <a:alpha val="40000"/>
                </a:srgbClr>
              </a:solidFill>
              <a:extLst>
                <a:ext uri="{C807C97D-BFC1-408E-A445-0C87EB9F89A2}">
                  <ask:lineSketchStyleProps xmlns:ask="http://schemas.microsoft.com/office/drawing/2018/sketchyshapes" sd="3197032459">
                    <a:custGeom>
                      <a:avLst/>
                      <a:gdLst>
                        <a:gd name="connsiteX0" fmla="*/ 147745 w 1338370"/>
                        <a:gd name="connsiteY0" fmla="*/ 19050 h 180975"/>
                        <a:gd name="connsiteX1" fmla="*/ 23920 w 1338370"/>
                        <a:gd name="connsiteY1" fmla="*/ 28575 h 180975"/>
                        <a:gd name="connsiteX2" fmla="*/ 62020 w 1338370"/>
                        <a:gd name="connsiteY2" fmla="*/ 95250 h 180975"/>
                        <a:gd name="connsiteX3" fmla="*/ 138220 w 1338370"/>
                        <a:gd name="connsiteY3" fmla="*/ 85725 h 180975"/>
                        <a:gd name="connsiteX4" fmla="*/ 166795 w 1338370"/>
                        <a:gd name="connsiteY4" fmla="*/ 57150 h 180975"/>
                        <a:gd name="connsiteX5" fmla="*/ 252520 w 1338370"/>
                        <a:gd name="connsiteY5" fmla="*/ 66675 h 180975"/>
                        <a:gd name="connsiteX6" fmla="*/ 309670 w 1338370"/>
                        <a:gd name="connsiteY6" fmla="*/ 123825 h 180975"/>
                        <a:gd name="connsiteX7" fmla="*/ 300145 w 1338370"/>
                        <a:gd name="connsiteY7" fmla="*/ 171450 h 180975"/>
                        <a:gd name="connsiteX8" fmla="*/ 271570 w 1338370"/>
                        <a:gd name="connsiteY8" fmla="*/ 66675 h 180975"/>
                        <a:gd name="connsiteX9" fmla="*/ 300145 w 1338370"/>
                        <a:gd name="connsiteY9" fmla="*/ 47625 h 180975"/>
                        <a:gd name="connsiteX10" fmla="*/ 328720 w 1338370"/>
                        <a:gd name="connsiteY10" fmla="*/ 38100 h 180975"/>
                        <a:gd name="connsiteX11" fmla="*/ 404920 w 1338370"/>
                        <a:gd name="connsiteY11" fmla="*/ 47625 h 180975"/>
                        <a:gd name="connsiteX12" fmla="*/ 433495 w 1338370"/>
                        <a:gd name="connsiteY12" fmla="*/ 66675 h 180975"/>
                        <a:gd name="connsiteX13" fmla="*/ 462070 w 1338370"/>
                        <a:gd name="connsiteY13" fmla="*/ 76200 h 180975"/>
                        <a:gd name="connsiteX14" fmla="*/ 490645 w 1338370"/>
                        <a:gd name="connsiteY14" fmla="*/ 95250 h 180975"/>
                        <a:gd name="connsiteX15" fmla="*/ 576370 w 1338370"/>
                        <a:gd name="connsiteY15" fmla="*/ 123825 h 180975"/>
                        <a:gd name="connsiteX16" fmla="*/ 604945 w 1338370"/>
                        <a:gd name="connsiteY16" fmla="*/ 133350 h 180975"/>
                        <a:gd name="connsiteX17" fmla="*/ 709720 w 1338370"/>
                        <a:gd name="connsiteY17" fmla="*/ 123825 h 180975"/>
                        <a:gd name="connsiteX18" fmla="*/ 738295 w 1338370"/>
                        <a:gd name="connsiteY18" fmla="*/ 104775 h 180975"/>
                        <a:gd name="connsiteX19" fmla="*/ 709720 w 1338370"/>
                        <a:gd name="connsiteY19" fmla="*/ 76200 h 180975"/>
                        <a:gd name="connsiteX20" fmla="*/ 681145 w 1338370"/>
                        <a:gd name="connsiteY20" fmla="*/ 66675 h 180975"/>
                        <a:gd name="connsiteX21" fmla="*/ 652570 w 1338370"/>
                        <a:gd name="connsiteY21" fmla="*/ 95250 h 180975"/>
                        <a:gd name="connsiteX22" fmla="*/ 557320 w 1338370"/>
                        <a:gd name="connsiteY22" fmla="*/ 104775 h 180975"/>
                        <a:gd name="connsiteX23" fmla="*/ 528745 w 1338370"/>
                        <a:gd name="connsiteY23" fmla="*/ 114300 h 180975"/>
                        <a:gd name="connsiteX24" fmla="*/ 500170 w 1338370"/>
                        <a:gd name="connsiteY24" fmla="*/ 76200 h 180975"/>
                        <a:gd name="connsiteX25" fmla="*/ 528745 w 1338370"/>
                        <a:gd name="connsiteY25" fmla="*/ 57150 h 180975"/>
                        <a:gd name="connsiteX26" fmla="*/ 585895 w 1338370"/>
                        <a:gd name="connsiteY26" fmla="*/ 38100 h 180975"/>
                        <a:gd name="connsiteX27" fmla="*/ 681145 w 1338370"/>
                        <a:gd name="connsiteY27" fmla="*/ 57150 h 180975"/>
                        <a:gd name="connsiteX28" fmla="*/ 738295 w 1338370"/>
                        <a:gd name="connsiteY28" fmla="*/ 95250 h 180975"/>
                        <a:gd name="connsiteX29" fmla="*/ 776395 w 1338370"/>
                        <a:gd name="connsiteY29" fmla="*/ 104775 h 180975"/>
                        <a:gd name="connsiteX30" fmla="*/ 833545 w 1338370"/>
                        <a:gd name="connsiteY30" fmla="*/ 123825 h 180975"/>
                        <a:gd name="connsiteX31" fmla="*/ 995470 w 1338370"/>
                        <a:gd name="connsiteY31" fmla="*/ 114300 h 180975"/>
                        <a:gd name="connsiteX32" fmla="*/ 947845 w 1338370"/>
                        <a:gd name="connsiteY32" fmla="*/ 104775 h 180975"/>
                        <a:gd name="connsiteX33" fmla="*/ 919270 w 1338370"/>
                        <a:gd name="connsiteY33" fmla="*/ 76200 h 180975"/>
                        <a:gd name="connsiteX34" fmla="*/ 919270 w 1338370"/>
                        <a:gd name="connsiteY34" fmla="*/ 19050 h 180975"/>
                        <a:gd name="connsiteX35" fmla="*/ 947845 w 1338370"/>
                        <a:gd name="connsiteY35" fmla="*/ 9525 h 180975"/>
                        <a:gd name="connsiteX36" fmla="*/ 1033570 w 1338370"/>
                        <a:gd name="connsiteY36" fmla="*/ 19050 h 180975"/>
                        <a:gd name="connsiteX37" fmla="*/ 1081195 w 1338370"/>
                        <a:gd name="connsiteY37" fmla="*/ 76200 h 180975"/>
                        <a:gd name="connsiteX38" fmla="*/ 1109770 w 1338370"/>
                        <a:gd name="connsiteY38" fmla="*/ 95250 h 180975"/>
                        <a:gd name="connsiteX39" fmla="*/ 1195495 w 1338370"/>
                        <a:gd name="connsiteY39" fmla="*/ 85725 h 180975"/>
                        <a:gd name="connsiteX40" fmla="*/ 1224070 w 1338370"/>
                        <a:gd name="connsiteY40" fmla="*/ 76200 h 180975"/>
                        <a:gd name="connsiteX41" fmla="*/ 1338370 w 1338370"/>
                        <a:gd name="connsiteY41" fmla="*/ 57150 h 180975"/>
                        <a:gd name="connsiteX42" fmla="*/ 1309795 w 1338370"/>
                        <a:gd name="connsiteY42" fmla="*/ 28575 h 180975"/>
                        <a:gd name="connsiteX43" fmla="*/ 1243120 w 1338370"/>
                        <a:gd name="connsiteY43" fmla="*/ 0 h 180975"/>
                        <a:gd name="connsiteX44" fmla="*/ 1185970 w 1338370"/>
                        <a:gd name="connsiteY44" fmla="*/ 57150 h 180975"/>
                        <a:gd name="connsiteX45" fmla="*/ 1138345 w 1338370"/>
                        <a:gd name="connsiteY45" fmla="*/ 114300 h 180975"/>
                        <a:gd name="connsiteX46" fmla="*/ 1109770 w 1338370"/>
                        <a:gd name="connsiteY46" fmla="*/ 133350 h 180975"/>
                        <a:gd name="connsiteX47" fmla="*/ 1081195 w 1338370"/>
                        <a:gd name="connsiteY47" fmla="*/ 123825 h 180975"/>
                        <a:gd name="connsiteX48" fmla="*/ 1081195 w 1338370"/>
                        <a:gd name="connsiteY48" fmla="*/ 47625 h 180975"/>
                        <a:gd name="connsiteX49" fmla="*/ 1119295 w 1338370"/>
                        <a:gd name="connsiteY49" fmla="*/ 57150 h 180975"/>
                        <a:gd name="connsiteX50" fmla="*/ 1081195 w 1338370"/>
                        <a:gd name="connsiteY50" fmla="*/ 142875 h 180975"/>
                        <a:gd name="connsiteX51" fmla="*/ 976420 w 1338370"/>
                        <a:gd name="connsiteY51" fmla="*/ 104775 h 180975"/>
                        <a:gd name="connsiteX52" fmla="*/ 966895 w 1338370"/>
                        <a:gd name="connsiteY52" fmla="*/ 76200 h 180975"/>
                        <a:gd name="connsiteX53" fmla="*/ 1052620 w 1338370"/>
                        <a:gd name="connsiteY53" fmla="*/ 76200 h 180975"/>
                        <a:gd name="connsiteX54" fmla="*/ 1024045 w 1338370"/>
                        <a:gd name="connsiteY54" fmla="*/ 104775 h 180975"/>
                        <a:gd name="connsiteX55" fmla="*/ 995470 w 1338370"/>
                        <a:gd name="connsiteY55" fmla="*/ 114300 h 180975"/>
                        <a:gd name="connsiteX56" fmla="*/ 919270 w 1338370"/>
                        <a:gd name="connsiteY56" fmla="*/ 104775 h 180975"/>
                        <a:gd name="connsiteX57" fmla="*/ 890695 w 1338370"/>
                        <a:gd name="connsiteY57" fmla="*/ 85725 h 180975"/>
                        <a:gd name="connsiteX58" fmla="*/ 900220 w 1338370"/>
                        <a:gd name="connsiteY58" fmla="*/ 28575 h 180975"/>
                        <a:gd name="connsiteX59" fmla="*/ 871645 w 1338370"/>
                        <a:gd name="connsiteY59" fmla="*/ 19050 h 180975"/>
                        <a:gd name="connsiteX60" fmla="*/ 766870 w 1338370"/>
                        <a:gd name="connsiteY60" fmla="*/ 66675 h 180975"/>
                        <a:gd name="connsiteX61" fmla="*/ 738295 w 1338370"/>
                        <a:gd name="connsiteY61" fmla="*/ 95250 h 180975"/>
                        <a:gd name="connsiteX62" fmla="*/ 728770 w 1338370"/>
                        <a:gd name="connsiteY62" fmla="*/ 161925 h 180975"/>
                        <a:gd name="connsiteX63" fmla="*/ 709720 w 1338370"/>
                        <a:gd name="connsiteY63" fmla="*/ 133350 h 180975"/>
                        <a:gd name="connsiteX64" fmla="*/ 719245 w 1338370"/>
                        <a:gd name="connsiteY64" fmla="*/ 85725 h 180975"/>
                        <a:gd name="connsiteX65" fmla="*/ 747820 w 1338370"/>
                        <a:gd name="connsiteY65" fmla="*/ 76200 h 180975"/>
                        <a:gd name="connsiteX66" fmla="*/ 795445 w 1338370"/>
                        <a:gd name="connsiteY66" fmla="*/ 66675 h 180975"/>
                        <a:gd name="connsiteX67" fmla="*/ 862120 w 1338370"/>
                        <a:gd name="connsiteY67" fmla="*/ 76200 h 180975"/>
                        <a:gd name="connsiteX68" fmla="*/ 833545 w 1338370"/>
                        <a:gd name="connsiteY68" fmla="*/ 47625 h 180975"/>
                        <a:gd name="connsiteX69" fmla="*/ 776395 w 1338370"/>
                        <a:gd name="connsiteY69" fmla="*/ 19050 h 180975"/>
                        <a:gd name="connsiteX70" fmla="*/ 671620 w 1338370"/>
                        <a:gd name="connsiteY70" fmla="*/ 85725 h 180975"/>
                        <a:gd name="connsiteX71" fmla="*/ 643045 w 1338370"/>
                        <a:gd name="connsiteY71" fmla="*/ 114300 h 180975"/>
                        <a:gd name="connsiteX72" fmla="*/ 528745 w 1338370"/>
                        <a:gd name="connsiteY72" fmla="*/ 104775 h 180975"/>
                        <a:gd name="connsiteX73" fmla="*/ 509695 w 1338370"/>
                        <a:gd name="connsiteY73" fmla="*/ 76200 h 180975"/>
                        <a:gd name="connsiteX74" fmla="*/ 481120 w 1338370"/>
                        <a:gd name="connsiteY74" fmla="*/ 57150 h 180975"/>
                        <a:gd name="connsiteX75" fmla="*/ 452545 w 1338370"/>
                        <a:gd name="connsiteY75" fmla="*/ 28575 h 180975"/>
                        <a:gd name="connsiteX76" fmla="*/ 443020 w 1338370"/>
                        <a:gd name="connsiteY76" fmla="*/ 85725 h 180975"/>
                        <a:gd name="connsiteX77" fmla="*/ 433495 w 1338370"/>
                        <a:gd name="connsiteY77" fmla="*/ 123825 h 180975"/>
                        <a:gd name="connsiteX78" fmla="*/ 385870 w 1338370"/>
                        <a:gd name="connsiteY78" fmla="*/ 114300 h 180975"/>
                        <a:gd name="connsiteX79" fmla="*/ 357295 w 1338370"/>
                        <a:gd name="connsiteY79" fmla="*/ 104775 h 180975"/>
                        <a:gd name="connsiteX80" fmla="*/ 319195 w 1338370"/>
                        <a:gd name="connsiteY80" fmla="*/ 95250 h 180975"/>
                        <a:gd name="connsiteX81" fmla="*/ 271570 w 1338370"/>
                        <a:gd name="connsiteY81" fmla="*/ 19050 h 180975"/>
                        <a:gd name="connsiteX82" fmla="*/ 242995 w 1338370"/>
                        <a:gd name="connsiteY82" fmla="*/ 47625 h 180975"/>
                        <a:gd name="connsiteX83" fmla="*/ 233470 w 1338370"/>
                        <a:gd name="connsiteY83" fmla="*/ 76200 h 180975"/>
                        <a:gd name="connsiteX84" fmla="*/ 223945 w 1338370"/>
                        <a:gd name="connsiteY84" fmla="*/ 114300 h 180975"/>
                        <a:gd name="connsiteX85" fmla="*/ 195370 w 1338370"/>
                        <a:gd name="connsiteY85" fmla="*/ 133350 h 180975"/>
                        <a:gd name="connsiteX86" fmla="*/ 138220 w 1338370"/>
                        <a:gd name="connsiteY86" fmla="*/ 180975 h 180975"/>
                        <a:gd name="connsiteX87" fmla="*/ 138220 w 1338370"/>
                        <a:gd name="connsiteY87" fmla="*/ 85725 h 180975"/>
                        <a:gd name="connsiteX88" fmla="*/ 147745 w 1338370"/>
                        <a:gd name="connsiteY88" fmla="*/ 57150 h 180975"/>
                        <a:gd name="connsiteX89" fmla="*/ 147745 w 1338370"/>
                        <a:gd name="connsiteY89"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338370" h="180975">
                          <a:moveTo>
                            <a:pt x="147745" y="19050"/>
                          </a:moveTo>
                          <a:cubicBezTo>
                            <a:pt x="127108" y="14288"/>
                            <a:pt x="59678" y="7716"/>
                            <a:pt x="23920" y="28575"/>
                          </a:cubicBezTo>
                          <a:cubicBezTo>
                            <a:pt x="-45166" y="68875"/>
                            <a:pt x="56849" y="93526"/>
                            <a:pt x="62020" y="95250"/>
                          </a:cubicBezTo>
                          <a:cubicBezTo>
                            <a:pt x="87420" y="92075"/>
                            <a:pt x="114163" y="94473"/>
                            <a:pt x="138220" y="85725"/>
                          </a:cubicBezTo>
                          <a:cubicBezTo>
                            <a:pt x="150879" y="81122"/>
                            <a:pt x="153508" y="59365"/>
                            <a:pt x="166795" y="57150"/>
                          </a:cubicBezTo>
                          <a:cubicBezTo>
                            <a:pt x="195155" y="52423"/>
                            <a:pt x="223945" y="63500"/>
                            <a:pt x="252520" y="66675"/>
                          </a:cubicBezTo>
                          <a:cubicBezTo>
                            <a:pt x="265145" y="76144"/>
                            <a:pt x="306788" y="100772"/>
                            <a:pt x="309670" y="123825"/>
                          </a:cubicBezTo>
                          <a:cubicBezTo>
                            <a:pt x="311678" y="139889"/>
                            <a:pt x="303320" y="155575"/>
                            <a:pt x="300145" y="171450"/>
                          </a:cubicBezTo>
                          <a:cubicBezTo>
                            <a:pt x="272885" y="130560"/>
                            <a:pt x="243540" y="115728"/>
                            <a:pt x="271570" y="66675"/>
                          </a:cubicBezTo>
                          <a:cubicBezTo>
                            <a:pt x="277250" y="56736"/>
                            <a:pt x="289906" y="52745"/>
                            <a:pt x="300145" y="47625"/>
                          </a:cubicBezTo>
                          <a:cubicBezTo>
                            <a:pt x="309125" y="43135"/>
                            <a:pt x="319195" y="41275"/>
                            <a:pt x="328720" y="38100"/>
                          </a:cubicBezTo>
                          <a:cubicBezTo>
                            <a:pt x="354120" y="41275"/>
                            <a:pt x="380224" y="40890"/>
                            <a:pt x="404920" y="47625"/>
                          </a:cubicBezTo>
                          <a:cubicBezTo>
                            <a:pt x="415964" y="50637"/>
                            <a:pt x="423256" y="61555"/>
                            <a:pt x="433495" y="66675"/>
                          </a:cubicBezTo>
                          <a:cubicBezTo>
                            <a:pt x="442475" y="71165"/>
                            <a:pt x="453090" y="71710"/>
                            <a:pt x="462070" y="76200"/>
                          </a:cubicBezTo>
                          <a:cubicBezTo>
                            <a:pt x="472309" y="81320"/>
                            <a:pt x="480184" y="90601"/>
                            <a:pt x="490645" y="95250"/>
                          </a:cubicBezTo>
                          <a:lnTo>
                            <a:pt x="576370" y="123825"/>
                          </a:lnTo>
                          <a:lnTo>
                            <a:pt x="604945" y="133350"/>
                          </a:lnTo>
                          <a:cubicBezTo>
                            <a:pt x="639870" y="130175"/>
                            <a:pt x="675429" y="131173"/>
                            <a:pt x="709720" y="123825"/>
                          </a:cubicBezTo>
                          <a:cubicBezTo>
                            <a:pt x="720914" y="121426"/>
                            <a:pt x="738295" y="116223"/>
                            <a:pt x="738295" y="104775"/>
                          </a:cubicBezTo>
                          <a:cubicBezTo>
                            <a:pt x="738295" y="91305"/>
                            <a:pt x="720928" y="83672"/>
                            <a:pt x="709720" y="76200"/>
                          </a:cubicBezTo>
                          <a:cubicBezTo>
                            <a:pt x="701366" y="70631"/>
                            <a:pt x="690670" y="69850"/>
                            <a:pt x="681145" y="66675"/>
                          </a:cubicBezTo>
                          <a:cubicBezTo>
                            <a:pt x="671620" y="76200"/>
                            <a:pt x="665445" y="91289"/>
                            <a:pt x="652570" y="95250"/>
                          </a:cubicBezTo>
                          <a:cubicBezTo>
                            <a:pt x="622073" y="104634"/>
                            <a:pt x="588857" y="99923"/>
                            <a:pt x="557320" y="104775"/>
                          </a:cubicBezTo>
                          <a:cubicBezTo>
                            <a:pt x="547397" y="106302"/>
                            <a:pt x="538270" y="111125"/>
                            <a:pt x="528745" y="114300"/>
                          </a:cubicBezTo>
                          <a:cubicBezTo>
                            <a:pt x="501691" y="107536"/>
                            <a:pt x="470563" y="113209"/>
                            <a:pt x="500170" y="76200"/>
                          </a:cubicBezTo>
                          <a:cubicBezTo>
                            <a:pt x="507321" y="67261"/>
                            <a:pt x="518284" y="61799"/>
                            <a:pt x="528745" y="57150"/>
                          </a:cubicBezTo>
                          <a:cubicBezTo>
                            <a:pt x="547095" y="48995"/>
                            <a:pt x="585895" y="38100"/>
                            <a:pt x="585895" y="38100"/>
                          </a:cubicBezTo>
                          <a:cubicBezTo>
                            <a:pt x="602460" y="40466"/>
                            <a:pt x="658126" y="44362"/>
                            <a:pt x="681145" y="57150"/>
                          </a:cubicBezTo>
                          <a:cubicBezTo>
                            <a:pt x="701159" y="68269"/>
                            <a:pt x="716083" y="89697"/>
                            <a:pt x="738295" y="95250"/>
                          </a:cubicBezTo>
                          <a:cubicBezTo>
                            <a:pt x="750995" y="98425"/>
                            <a:pt x="763856" y="101013"/>
                            <a:pt x="776395" y="104775"/>
                          </a:cubicBezTo>
                          <a:cubicBezTo>
                            <a:pt x="795629" y="110545"/>
                            <a:pt x="833545" y="123825"/>
                            <a:pt x="833545" y="123825"/>
                          </a:cubicBezTo>
                          <a:cubicBezTo>
                            <a:pt x="887520" y="120650"/>
                            <a:pt x="942137" y="123189"/>
                            <a:pt x="995470" y="114300"/>
                          </a:cubicBezTo>
                          <a:cubicBezTo>
                            <a:pt x="1011439" y="111638"/>
                            <a:pt x="962325" y="112015"/>
                            <a:pt x="947845" y="104775"/>
                          </a:cubicBezTo>
                          <a:cubicBezTo>
                            <a:pt x="935797" y="98751"/>
                            <a:pt x="928795" y="85725"/>
                            <a:pt x="919270" y="76200"/>
                          </a:cubicBezTo>
                          <a:cubicBezTo>
                            <a:pt x="912920" y="57150"/>
                            <a:pt x="900220" y="38100"/>
                            <a:pt x="919270" y="19050"/>
                          </a:cubicBezTo>
                          <a:cubicBezTo>
                            <a:pt x="926370" y="11950"/>
                            <a:pt x="938320" y="12700"/>
                            <a:pt x="947845" y="9525"/>
                          </a:cubicBezTo>
                          <a:cubicBezTo>
                            <a:pt x="976420" y="12700"/>
                            <a:pt x="1006295" y="9958"/>
                            <a:pt x="1033570" y="19050"/>
                          </a:cubicBezTo>
                          <a:cubicBezTo>
                            <a:pt x="1056976" y="26852"/>
                            <a:pt x="1065945" y="60950"/>
                            <a:pt x="1081195" y="76200"/>
                          </a:cubicBezTo>
                          <a:cubicBezTo>
                            <a:pt x="1089290" y="84295"/>
                            <a:pt x="1100245" y="88900"/>
                            <a:pt x="1109770" y="95250"/>
                          </a:cubicBezTo>
                          <a:cubicBezTo>
                            <a:pt x="1138345" y="92075"/>
                            <a:pt x="1167135" y="90452"/>
                            <a:pt x="1195495" y="85725"/>
                          </a:cubicBezTo>
                          <a:cubicBezTo>
                            <a:pt x="1205399" y="84074"/>
                            <a:pt x="1214225" y="78169"/>
                            <a:pt x="1224070" y="76200"/>
                          </a:cubicBezTo>
                          <a:cubicBezTo>
                            <a:pt x="1261945" y="68625"/>
                            <a:pt x="1300270" y="63500"/>
                            <a:pt x="1338370" y="57150"/>
                          </a:cubicBezTo>
                          <a:cubicBezTo>
                            <a:pt x="1328845" y="47625"/>
                            <a:pt x="1320756" y="36405"/>
                            <a:pt x="1309795" y="28575"/>
                          </a:cubicBezTo>
                          <a:cubicBezTo>
                            <a:pt x="1289197" y="13862"/>
                            <a:pt x="1266439" y="7773"/>
                            <a:pt x="1243120" y="0"/>
                          </a:cubicBezTo>
                          <a:cubicBezTo>
                            <a:pt x="1224070" y="19050"/>
                            <a:pt x="1200914" y="34734"/>
                            <a:pt x="1185970" y="57150"/>
                          </a:cubicBezTo>
                          <a:cubicBezTo>
                            <a:pt x="1167239" y="85247"/>
                            <a:pt x="1165847" y="91381"/>
                            <a:pt x="1138345" y="114300"/>
                          </a:cubicBezTo>
                          <a:cubicBezTo>
                            <a:pt x="1129551" y="121629"/>
                            <a:pt x="1119295" y="127000"/>
                            <a:pt x="1109770" y="133350"/>
                          </a:cubicBezTo>
                          <a:cubicBezTo>
                            <a:pt x="1100245" y="130175"/>
                            <a:pt x="1088295" y="130925"/>
                            <a:pt x="1081195" y="123825"/>
                          </a:cubicBezTo>
                          <a:cubicBezTo>
                            <a:pt x="1061669" y="104299"/>
                            <a:pt x="1077572" y="65739"/>
                            <a:pt x="1081195" y="47625"/>
                          </a:cubicBezTo>
                          <a:cubicBezTo>
                            <a:pt x="1093895" y="50800"/>
                            <a:pt x="1114698" y="44893"/>
                            <a:pt x="1119295" y="57150"/>
                          </a:cubicBezTo>
                          <a:cubicBezTo>
                            <a:pt x="1140468" y="113613"/>
                            <a:pt x="1111971" y="122357"/>
                            <a:pt x="1081195" y="142875"/>
                          </a:cubicBezTo>
                          <a:cubicBezTo>
                            <a:pt x="1023882" y="135711"/>
                            <a:pt x="1006122" y="149329"/>
                            <a:pt x="976420" y="104775"/>
                          </a:cubicBezTo>
                          <a:cubicBezTo>
                            <a:pt x="970851" y="96421"/>
                            <a:pt x="970070" y="85725"/>
                            <a:pt x="966895" y="76200"/>
                          </a:cubicBezTo>
                          <a:cubicBezTo>
                            <a:pt x="989390" y="68702"/>
                            <a:pt x="1032504" y="49379"/>
                            <a:pt x="1052620" y="76200"/>
                          </a:cubicBezTo>
                          <a:cubicBezTo>
                            <a:pt x="1060702" y="86976"/>
                            <a:pt x="1035253" y="97303"/>
                            <a:pt x="1024045" y="104775"/>
                          </a:cubicBezTo>
                          <a:cubicBezTo>
                            <a:pt x="1015691" y="110344"/>
                            <a:pt x="1004995" y="111125"/>
                            <a:pt x="995470" y="114300"/>
                          </a:cubicBezTo>
                          <a:cubicBezTo>
                            <a:pt x="970070" y="111125"/>
                            <a:pt x="943966" y="111510"/>
                            <a:pt x="919270" y="104775"/>
                          </a:cubicBezTo>
                          <a:cubicBezTo>
                            <a:pt x="908226" y="101763"/>
                            <a:pt x="893471" y="96831"/>
                            <a:pt x="890695" y="85725"/>
                          </a:cubicBezTo>
                          <a:cubicBezTo>
                            <a:pt x="886011" y="66989"/>
                            <a:pt x="897045" y="47625"/>
                            <a:pt x="900220" y="28575"/>
                          </a:cubicBezTo>
                          <a:cubicBezTo>
                            <a:pt x="890695" y="25400"/>
                            <a:pt x="881685" y="19050"/>
                            <a:pt x="871645" y="19050"/>
                          </a:cubicBezTo>
                          <a:cubicBezTo>
                            <a:pt x="832230" y="19050"/>
                            <a:pt x="794130" y="39415"/>
                            <a:pt x="766870" y="66675"/>
                          </a:cubicBezTo>
                          <a:lnTo>
                            <a:pt x="738295" y="95250"/>
                          </a:lnTo>
                          <a:cubicBezTo>
                            <a:pt x="735120" y="117475"/>
                            <a:pt x="742240" y="143964"/>
                            <a:pt x="728770" y="161925"/>
                          </a:cubicBezTo>
                          <a:cubicBezTo>
                            <a:pt x="721901" y="171083"/>
                            <a:pt x="711140" y="144709"/>
                            <a:pt x="709720" y="133350"/>
                          </a:cubicBezTo>
                          <a:cubicBezTo>
                            <a:pt x="707712" y="117286"/>
                            <a:pt x="710265" y="99195"/>
                            <a:pt x="719245" y="85725"/>
                          </a:cubicBezTo>
                          <a:cubicBezTo>
                            <a:pt x="724814" y="77371"/>
                            <a:pt x="738080" y="78635"/>
                            <a:pt x="747820" y="76200"/>
                          </a:cubicBezTo>
                          <a:cubicBezTo>
                            <a:pt x="763526" y="72273"/>
                            <a:pt x="779570" y="69850"/>
                            <a:pt x="795445" y="66675"/>
                          </a:cubicBezTo>
                          <a:cubicBezTo>
                            <a:pt x="817670" y="69850"/>
                            <a:pt x="842040" y="86240"/>
                            <a:pt x="862120" y="76200"/>
                          </a:cubicBezTo>
                          <a:cubicBezTo>
                            <a:pt x="874168" y="70176"/>
                            <a:pt x="843893" y="56249"/>
                            <a:pt x="833545" y="47625"/>
                          </a:cubicBezTo>
                          <a:cubicBezTo>
                            <a:pt x="808926" y="27109"/>
                            <a:pt x="805034" y="28596"/>
                            <a:pt x="776395" y="19050"/>
                          </a:cubicBezTo>
                          <a:cubicBezTo>
                            <a:pt x="702352" y="33859"/>
                            <a:pt x="740218" y="17127"/>
                            <a:pt x="671620" y="85725"/>
                          </a:cubicBezTo>
                          <a:lnTo>
                            <a:pt x="643045" y="114300"/>
                          </a:lnTo>
                          <a:cubicBezTo>
                            <a:pt x="604945" y="111125"/>
                            <a:pt x="565506" y="115278"/>
                            <a:pt x="528745" y="104775"/>
                          </a:cubicBezTo>
                          <a:cubicBezTo>
                            <a:pt x="517738" y="101630"/>
                            <a:pt x="517790" y="84295"/>
                            <a:pt x="509695" y="76200"/>
                          </a:cubicBezTo>
                          <a:cubicBezTo>
                            <a:pt x="501600" y="68105"/>
                            <a:pt x="489914" y="64479"/>
                            <a:pt x="481120" y="57150"/>
                          </a:cubicBezTo>
                          <a:cubicBezTo>
                            <a:pt x="470772" y="48526"/>
                            <a:pt x="462070" y="38100"/>
                            <a:pt x="452545" y="28575"/>
                          </a:cubicBezTo>
                          <a:cubicBezTo>
                            <a:pt x="449370" y="47625"/>
                            <a:pt x="446808" y="66787"/>
                            <a:pt x="443020" y="85725"/>
                          </a:cubicBezTo>
                          <a:cubicBezTo>
                            <a:pt x="440453" y="98562"/>
                            <a:pt x="445204" y="117971"/>
                            <a:pt x="433495" y="123825"/>
                          </a:cubicBezTo>
                          <a:cubicBezTo>
                            <a:pt x="419015" y="131065"/>
                            <a:pt x="401576" y="118227"/>
                            <a:pt x="385870" y="114300"/>
                          </a:cubicBezTo>
                          <a:cubicBezTo>
                            <a:pt x="376130" y="111865"/>
                            <a:pt x="366949" y="107533"/>
                            <a:pt x="357295" y="104775"/>
                          </a:cubicBezTo>
                          <a:cubicBezTo>
                            <a:pt x="344708" y="101179"/>
                            <a:pt x="331895" y="98425"/>
                            <a:pt x="319195" y="95250"/>
                          </a:cubicBezTo>
                          <a:cubicBezTo>
                            <a:pt x="296525" y="27240"/>
                            <a:pt x="316853" y="49239"/>
                            <a:pt x="271570" y="19050"/>
                          </a:cubicBezTo>
                          <a:cubicBezTo>
                            <a:pt x="262045" y="28575"/>
                            <a:pt x="250467" y="36417"/>
                            <a:pt x="242995" y="47625"/>
                          </a:cubicBezTo>
                          <a:cubicBezTo>
                            <a:pt x="237426" y="55979"/>
                            <a:pt x="236228" y="66546"/>
                            <a:pt x="233470" y="76200"/>
                          </a:cubicBezTo>
                          <a:cubicBezTo>
                            <a:pt x="229874" y="88787"/>
                            <a:pt x="231207" y="103408"/>
                            <a:pt x="223945" y="114300"/>
                          </a:cubicBezTo>
                          <a:cubicBezTo>
                            <a:pt x="217595" y="123825"/>
                            <a:pt x="204164" y="126021"/>
                            <a:pt x="195370" y="133350"/>
                          </a:cubicBezTo>
                          <a:cubicBezTo>
                            <a:pt x="122031" y="194466"/>
                            <a:pt x="209166" y="133677"/>
                            <a:pt x="138220" y="180975"/>
                          </a:cubicBezTo>
                          <a:cubicBezTo>
                            <a:pt x="122819" y="134772"/>
                            <a:pt x="124539" y="154131"/>
                            <a:pt x="138220" y="85725"/>
                          </a:cubicBezTo>
                          <a:cubicBezTo>
                            <a:pt x="140189" y="75880"/>
                            <a:pt x="142579" y="65759"/>
                            <a:pt x="147745" y="57150"/>
                          </a:cubicBezTo>
                          <a:cubicBezTo>
                            <a:pt x="152365" y="49449"/>
                            <a:pt x="168382" y="23812"/>
                            <a:pt x="147745" y="1905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5" name="Connector: Elbow 174">
              <a:extLst>
                <a:ext uri="{FF2B5EF4-FFF2-40B4-BE49-F238E27FC236}">
                  <a16:creationId xmlns:a16="http://schemas.microsoft.com/office/drawing/2014/main" id="{9000201E-1952-4B1D-B98D-B1AD359D7B95}"/>
                </a:ext>
              </a:extLst>
            </p:cNvPr>
            <p:cNvCxnSpPr>
              <a:cxnSpLocks/>
            </p:cNvCxnSpPr>
            <p:nvPr/>
          </p:nvCxnSpPr>
          <p:spPr>
            <a:xfrm rot="5400000">
              <a:off x="2913708" y="3990383"/>
              <a:ext cx="274320" cy="88399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356CE287-A4BA-484E-99BE-BC09466D6DC0}"/>
                </a:ext>
              </a:extLst>
            </p:cNvPr>
            <p:cNvCxnSpPr>
              <a:cxnSpLocks/>
            </p:cNvCxnSpPr>
            <p:nvPr/>
          </p:nvCxnSpPr>
          <p:spPr>
            <a:xfrm rot="16200000" flipH="1">
              <a:off x="4604343" y="3230760"/>
              <a:ext cx="365760" cy="2468880"/>
            </a:xfrm>
            <a:prstGeom prst="bentConnector3">
              <a:avLst>
                <a:gd name="adj1" fmla="val 407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07F8990-63DF-4A10-A7F0-ACFBEB2ACD0B}"/>
                </a:ext>
              </a:extLst>
            </p:cNvPr>
            <p:cNvSpPr txBox="1"/>
            <p:nvPr/>
          </p:nvSpPr>
          <p:spPr>
            <a:xfrm>
              <a:off x="2303641" y="4599180"/>
              <a:ext cx="627317" cy="200055"/>
            </a:xfrm>
            <a:prstGeom prst="rect">
              <a:avLst/>
            </a:prstGeom>
            <a:noFill/>
          </p:spPr>
          <p:txBody>
            <a:bodyPr wrap="square" rtlCol="0">
              <a:spAutoFit/>
            </a:bodyPr>
            <a:lstStyle/>
            <a:p>
              <a:pPr algn="ctr"/>
              <a:r>
                <a:rPr lang="en-US" sz="700" b="1"/>
                <a:t>WGS</a:t>
              </a:r>
            </a:p>
          </p:txBody>
        </p:sp>
        <p:sp>
          <p:nvSpPr>
            <p:cNvPr id="178" name="TextBox 177">
              <a:extLst>
                <a:ext uri="{FF2B5EF4-FFF2-40B4-BE49-F238E27FC236}">
                  <a16:creationId xmlns:a16="http://schemas.microsoft.com/office/drawing/2014/main" id="{EA42965E-9045-4726-98A6-A0AC3FC5DE42}"/>
                </a:ext>
              </a:extLst>
            </p:cNvPr>
            <p:cNvSpPr txBox="1"/>
            <p:nvPr/>
          </p:nvSpPr>
          <p:spPr>
            <a:xfrm>
              <a:off x="2303641" y="4990167"/>
              <a:ext cx="627317" cy="200055"/>
            </a:xfrm>
            <a:prstGeom prst="rect">
              <a:avLst/>
            </a:prstGeom>
            <a:noFill/>
          </p:spPr>
          <p:txBody>
            <a:bodyPr wrap="square" rtlCol="0">
              <a:spAutoFit/>
            </a:bodyPr>
            <a:lstStyle/>
            <a:p>
              <a:pPr algn="ctr"/>
              <a:r>
                <a:rPr lang="en-US" sz="700" b="1"/>
                <a:t>Assembly</a:t>
              </a:r>
            </a:p>
          </p:txBody>
        </p:sp>
        <p:cxnSp>
          <p:nvCxnSpPr>
            <p:cNvPr id="179" name="Straight Arrow Connector 178">
              <a:extLst>
                <a:ext uri="{FF2B5EF4-FFF2-40B4-BE49-F238E27FC236}">
                  <a16:creationId xmlns:a16="http://schemas.microsoft.com/office/drawing/2014/main" id="{EC884A8A-CD24-4923-8D7F-0AA32AFF141D}"/>
                </a:ext>
              </a:extLst>
            </p:cNvPr>
            <p:cNvCxnSpPr>
              <a:stCxn id="177" idx="2"/>
              <a:endCxn id="178" idx="0"/>
            </p:cNvCxnSpPr>
            <p:nvPr/>
          </p:nvCxnSpPr>
          <p:spPr>
            <a:xfrm>
              <a:off x="2617300" y="4799235"/>
              <a:ext cx="0" cy="190932"/>
            </a:xfrm>
            <a:prstGeom prst="straightConnector1">
              <a:avLst/>
            </a:prstGeom>
            <a:ln>
              <a:solidFill>
                <a:srgbClr val="1D53FF"/>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96A535E-C303-434A-833B-DF16676495E6}"/>
                </a:ext>
              </a:extLst>
            </p:cNvPr>
            <p:cNvCxnSpPr>
              <a:cxnSpLocks/>
            </p:cNvCxnSpPr>
            <p:nvPr/>
          </p:nvCxnSpPr>
          <p:spPr>
            <a:xfrm>
              <a:off x="2452562" y="5231355"/>
              <a:ext cx="90334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40A1BB8-BFCA-4388-B556-DD94E112C51C}"/>
                </a:ext>
              </a:extLst>
            </p:cNvPr>
            <p:cNvCxnSpPr>
              <a:cxnSpLocks/>
            </p:cNvCxnSpPr>
            <p:nvPr/>
          </p:nvCxnSpPr>
          <p:spPr>
            <a:xfrm>
              <a:off x="2452562" y="5433981"/>
              <a:ext cx="118872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F996859-D7EE-473B-A6B1-8697D4B8EBD5}"/>
                </a:ext>
              </a:extLst>
            </p:cNvPr>
            <p:cNvCxnSpPr>
              <a:cxnSpLocks/>
            </p:cNvCxnSpPr>
            <p:nvPr/>
          </p:nvCxnSpPr>
          <p:spPr>
            <a:xfrm>
              <a:off x="2452562" y="5501523"/>
              <a:ext cx="64008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EA98DEA-B95C-42C4-BA36-F6A2E3E85159}"/>
                </a:ext>
              </a:extLst>
            </p:cNvPr>
            <p:cNvCxnSpPr>
              <a:cxnSpLocks/>
            </p:cNvCxnSpPr>
            <p:nvPr/>
          </p:nvCxnSpPr>
          <p:spPr>
            <a:xfrm>
              <a:off x="2452562" y="5366439"/>
              <a:ext cx="82296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D04FA19-7B9F-43EB-9BD6-611D3B8F29F2}"/>
                </a:ext>
              </a:extLst>
            </p:cNvPr>
            <p:cNvCxnSpPr>
              <a:cxnSpLocks/>
            </p:cNvCxnSpPr>
            <p:nvPr/>
          </p:nvCxnSpPr>
          <p:spPr>
            <a:xfrm>
              <a:off x="2452562" y="5569065"/>
              <a:ext cx="36576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78925E1-197C-4C6E-8CBD-5353522A2280}"/>
                </a:ext>
              </a:extLst>
            </p:cNvPr>
            <p:cNvCxnSpPr>
              <a:cxnSpLocks/>
            </p:cNvCxnSpPr>
            <p:nvPr/>
          </p:nvCxnSpPr>
          <p:spPr>
            <a:xfrm>
              <a:off x="2452562" y="5636607"/>
              <a:ext cx="457200" cy="0"/>
            </a:xfrm>
            <a:prstGeom prst="line">
              <a:avLst/>
            </a:prstGeom>
            <a:ln w="19050">
              <a:solidFill>
                <a:srgbClr val="D40CFC"/>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9AD41EE-2B11-431A-8E3E-4F6193290505}"/>
                </a:ext>
              </a:extLst>
            </p:cNvPr>
            <p:cNvCxnSpPr>
              <a:cxnSpLocks/>
            </p:cNvCxnSpPr>
            <p:nvPr/>
          </p:nvCxnSpPr>
          <p:spPr>
            <a:xfrm>
              <a:off x="2452562" y="5298897"/>
              <a:ext cx="109728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BAAA6B3-119A-4807-8B4D-9CBD165CE366}"/>
                </a:ext>
              </a:extLst>
            </p:cNvPr>
            <p:cNvCxnSpPr>
              <a:cxnSpLocks/>
            </p:cNvCxnSpPr>
            <p:nvPr/>
          </p:nvCxnSpPr>
          <p:spPr>
            <a:xfrm>
              <a:off x="2452562" y="5704149"/>
              <a:ext cx="90334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B86738A-48C5-4F3D-A139-4ECFA66271FE}"/>
                </a:ext>
              </a:extLst>
            </p:cNvPr>
            <p:cNvCxnSpPr>
              <a:cxnSpLocks/>
            </p:cNvCxnSpPr>
            <p:nvPr/>
          </p:nvCxnSpPr>
          <p:spPr>
            <a:xfrm>
              <a:off x="2452562" y="5839233"/>
              <a:ext cx="365760" cy="0"/>
            </a:xfrm>
            <a:prstGeom prst="line">
              <a:avLst/>
            </a:prstGeom>
            <a:ln w="19050">
              <a:solidFill>
                <a:srgbClr val="D40CFC"/>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E873FC7-9543-4124-A53B-1C924FC7DDB0}"/>
                </a:ext>
              </a:extLst>
            </p:cNvPr>
            <p:cNvCxnSpPr>
              <a:cxnSpLocks/>
            </p:cNvCxnSpPr>
            <p:nvPr/>
          </p:nvCxnSpPr>
          <p:spPr>
            <a:xfrm>
              <a:off x="2452562" y="5771691"/>
              <a:ext cx="109728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A9D7A60-57C0-4558-A506-08F07B5058D7}"/>
                </a:ext>
              </a:extLst>
            </p:cNvPr>
            <p:cNvCxnSpPr>
              <a:cxnSpLocks/>
            </p:cNvCxnSpPr>
            <p:nvPr/>
          </p:nvCxnSpPr>
          <p:spPr>
            <a:xfrm>
              <a:off x="2452562" y="5906775"/>
              <a:ext cx="45720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739A8D4-56C9-4FD6-A160-0DFF8043B733}"/>
                </a:ext>
              </a:extLst>
            </p:cNvPr>
            <p:cNvCxnSpPr>
              <a:cxnSpLocks/>
            </p:cNvCxnSpPr>
            <p:nvPr/>
          </p:nvCxnSpPr>
          <p:spPr>
            <a:xfrm>
              <a:off x="2827444" y="5433981"/>
              <a:ext cx="303510" cy="0"/>
            </a:xfrm>
            <a:prstGeom prst="line">
              <a:avLst/>
            </a:prstGeom>
            <a:ln w="19050">
              <a:solidFill>
                <a:srgbClr val="0DAB1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A2C29F-562E-4ECB-8292-F3CD7D264C60}"/>
                </a:ext>
              </a:extLst>
            </p:cNvPr>
            <p:cNvCxnSpPr>
              <a:cxnSpLocks/>
            </p:cNvCxnSpPr>
            <p:nvPr/>
          </p:nvCxnSpPr>
          <p:spPr>
            <a:xfrm>
              <a:off x="2640378" y="5298897"/>
              <a:ext cx="365760" cy="0"/>
            </a:xfrm>
            <a:prstGeom prst="line">
              <a:avLst/>
            </a:prstGeom>
            <a:ln w="19050">
              <a:solidFill>
                <a:srgbClr val="0DAB11"/>
              </a:solidFill>
            </a:ln>
          </p:spPr>
          <p:style>
            <a:lnRef idx="1">
              <a:schemeClr val="accent1"/>
            </a:lnRef>
            <a:fillRef idx="0">
              <a:schemeClr val="accent1"/>
            </a:fillRef>
            <a:effectRef idx="0">
              <a:schemeClr val="accent1"/>
            </a:effectRef>
            <a:fontRef idx="minor">
              <a:schemeClr val="tx1"/>
            </a:fontRef>
          </p:style>
        </p:cxnSp>
        <p:sp>
          <p:nvSpPr>
            <p:cNvPr id="193" name="Arrow: Pentagon 192">
              <a:extLst>
                <a:ext uri="{FF2B5EF4-FFF2-40B4-BE49-F238E27FC236}">
                  <a16:creationId xmlns:a16="http://schemas.microsoft.com/office/drawing/2014/main" id="{4DB3468B-B813-4CD6-9B2F-4D740FE99773}"/>
                </a:ext>
              </a:extLst>
            </p:cNvPr>
            <p:cNvSpPr/>
            <p:nvPr/>
          </p:nvSpPr>
          <p:spPr>
            <a:xfrm>
              <a:off x="2760057" y="5261354"/>
              <a:ext cx="13716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Arrow: Pentagon 193">
              <a:extLst>
                <a:ext uri="{FF2B5EF4-FFF2-40B4-BE49-F238E27FC236}">
                  <a16:creationId xmlns:a16="http://schemas.microsoft.com/office/drawing/2014/main" id="{173C9878-AFA3-4C0F-8BEF-FE300857F3A1}"/>
                </a:ext>
              </a:extLst>
            </p:cNvPr>
            <p:cNvSpPr/>
            <p:nvPr/>
          </p:nvSpPr>
          <p:spPr>
            <a:xfrm>
              <a:off x="2912457" y="5394702"/>
              <a:ext cx="13716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Arrow: Pentagon 194">
              <a:extLst>
                <a:ext uri="{FF2B5EF4-FFF2-40B4-BE49-F238E27FC236}">
                  <a16:creationId xmlns:a16="http://schemas.microsoft.com/office/drawing/2014/main" id="{C8CD3B3A-7611-41D2-97DF-DB7BA683B8DB}"/>
                </a:ext>
              </a:extLst>
            </p:cNvPr>
            <p:cNvSpPr/>
            <p:nvPr/>
          </p:nvSpPr>
          <p:spPr>
            <a:xfrm>
              <a:off x="2587590" y="5593766"/>
              <a:ext cx="9144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ight Bracket 195">
              <a:extLst>
                <a:ext uri="{FF2B5EF4-FFF2-40B4-BE49-F238E27FC236}">
                  <a16:creationId xmlns:a16="http://schemas.microsoft.com/office/drawing/2014/main" id="{14874481-C0FC-4408-BC5E-8B9FF14FD57A}"/>
                </a:ext>
              </a:extLst>
            </p:cNvPr>
            <p:cNvSpPr/>
            <p:nvPr/>
          </p:nvSpPr>
          <p:spPr>
            <a:xfrm>
              <a:off x="3614667" y="5197364"/>
              <a:ext cx="108007" cy="791825"/>
            </a:xfrm>
            <a:prstGeom prst="rightBracket">
              <a:avLst>
                <a:gd name="adj" fmla="val 0"/>
              </a:avLst>
            </a:prstGeom>
            <a:ln>
              <a:solidFill>
                <a:srgbClr val="1D5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97" name="Straight Connector 196">
              <a:extLst>
                <a:ext uri="{FF2B5EF4-FFF2-40B4-BE49-F238E27FC236}">
                  <a16:creationId xmlns:a16="http://schemas.microsoft.com/office/drawing/2014/main" id="{59DE0D74-1092-4001-BF57-B923800B26F4}"/>
                </a:ext>
              </a:extLst>
            </p:cNvPr>
            <p:cNvCxnSpPr>
              <a:cxnSpLocks/>
            </p:cNvCxnSpPr>
            <p:nvPr/>
          </p:nvCxnSpPr>
          <p:spPr>
            <a:xfrm>
              <a:off x="2456904" y="5972618"/>
              <a:ext cx="109728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sp>
          <p:nvSpPr>
            <p:cNvPr id="198" name="Arrow: Pentagon 197">
              <a:extLst>
                <a:ext uri="{FF2B5EF4-FFF2-40B4-BE49-F238E27FC236}">
                  <a16:creationId xmlns:a16="http://schemas.microsoft.com/office/drawing/2014/main" id="{43D8FF48-DEDB-4C56-ADB0-0366F7FFB351}"/>
                </a:ext>
              </a:extLst>
            </p:cNvPr>
            <p:cNvSpPr/>
            <p:nvPr/>
          </p:nvSpPr>
          <p:spPr>
            <a:xfrm>
              <a:off x="3107351" y="5936042"/>
              <a:ext cx="13716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Connector: Elbow 198">
              <a:extLst>
                <a:ext uri="{FF2B5EF4-FFF2-40B4-BE49-F238E27FC236}">
                  <a16:creationId xmlns:a16="http://schemas.microsoft.com/office/drawing/2014/main" id="{56F569D6-E8D8-4775-89A8-E256625F6D58}"/>
                </a:ext>
              </a:extLst>
            </p:cNvPr>
            <p:cNvCxnSpPr>
              <a:cxnSpLocks/>
            </p:cNvCxnSpPr>
            <p:nvPr/>
          </p:nvCxnSpPr>
          <p:spPr>
            <a:xfrm flipV="1">
              <a:off x="3717167" y="4655842"/>
              <a:ext cx="256032" cy="1280160"/>
            </a:xfrm>
            <a:prstGeom prst="bentConnector3">
              <a:avLst>
                <a:gd name="adj1" fmla="val 31771"/>
              </a:avLst>
            </a:prstGeom>
            <a:ln>
              <a:solidFill>
                <a:srgbClr val="1D5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A8DDF6E0-2A6E-40B9-BFAB-1AAEF9F7674F}"/>
                </a:ext>
              </a:extLst>
            </p:cNvPr>
            <p:cNvSpPr/>
            <p:nvPr/>
          </p:nvSpPr>
          <p:spPr>
            <a:xfrm>
              <a:off x="4319428" y="4752364"/>
              <a:ext cx="230027" cy="230027"/>
            </a:xfrm>
            <a:prstGeom prst="ellipse">
              <a:avLst/>
            </a:prstGeom>
            <a:noFill/>
            <a:ln>
              <a:solidFill>
                <a:srgbClr val="D40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Oval 200">
              <a:extLst>
                <a:ext uri="{FF2B5EF4-FFF2-40B4-BE49-F238E27FC236}">
                  <a16:creationId xmlns:a16="http://schemas.microsoft.com/office/drawing/2014/main" id="{AC5CC6FC-3F28-4088-8AC8-A4E58CEB119C}"/>
                </a:ext>
              </a:extLst>
            </p:cNvPr>
            <p:cNvSpPr/>
            <p:nvPr/>
          </p:nvSpPr>
          <p:spPr>
            <a:xfrm>
              <a:off x="4652601" y="4769332"/>
              <a:ext cx="188447" cy="188447"/>
            </a:xfrm>
            <a:prstGeom prst="ellipse">
              <a:avLst/>
            </a:prstGeom>
            <a:noFill/>
            <a:ln>
              <a:solidFill>
                <a:srgbClr val="D40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Arrow: Pentagon 201">
              <a:extLst>
                <a:ext uri="{FF2B5EF4-FFF2-40B4-BE49-F238E27FC236}">
                  <a16:creationId xmlns:a16="http://schemas.microsoft.com/office/drawing/2014/main" id="{9EBB0FB4-8C6D-447B-B669-AD96A263C97C}"/>
                </a:ext>
              </a:extLst>
            </p:cNvPr>
            <p:cNvSpPr/>
            <p:nvPr/>
          </p:nvSpPr>
          <p:spPr>
            <a:xfrm rot="10188666">
              <a:off x="4399711" y="4985427"/>
              <a:ext cx="9144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48C07A1E-3747-49A1-82A6-7B7257E43A75}"/>
                </a:ext>
              </a:extLst>
            </p:cNvPr>
            <p:cNvSpPr txBox="1"/>
            <p:nvPr/>
          </p:nvSpPr>
          <p:spPr>
            <a:xfrm>
              <a:off x="3917704" y="4547507"/>
              <a:ext cx="2020680" cy="200055"/>
            </a:xfrm>
            <a:prstGeom prst="rect">
              <a:avLst/>
            </a:prstGeom>
            <a:noFill/>
          </p:spPr>
          <p:txBody>
            <a:bodyPr wrap="square" rtlCol="0">
              <a:spAutoFit/>
            </a:bodyPr>
            <a:lstStyle/>
            <a:p>
              <a:r>
                <a:rPr lang="en-US" sz="700" b="1"/>
                <a:t>Plasmid identification and/or circularization</a:t>
              </a:r>
            </a:p>
          </p:txBody>
        </p:sp>
        <p:cxnSp>
          <p:nvCxnSpPr>
            <p:cNvPr id="204" name="Straight Arrow Connector 203">
              <a:extLst>
                <a:ext uri="{FF2B5EF4-FFF2-40B4-BE49-F238E27FC236}">
                  <a16:creationId xmlns:a16="http://schemas.microsoft.com/office/drawing/2014/main" id="{3C1B1C05-CB2A-4EFC-9033-C02E2808CE8D}"/>
                </a:ext>
              </a:extLst>
            </p:cNvPr>
            <p:cNvCxnSpPr/>
            <p:nvPr/>
          </p:nvCxnSpPr>
          <p:spPr>
            <a:xfrm>
              <a:off x="3802642" y="5247065"/>
              <a:ext cx="164592" cy="0"/>
            </a:xfrm>
            <a:prstGeom prst="straightConnector1">
              <a:avLst/>
            </a:prstGeom>
            <a:ln>
              <a:solidFill>
                <a:srgbClr val="1D53FF"/>
              </a:solidFill>
              <a:tailEnd type="triangle"/>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7B4C52D7-AB8A-49E0-A101-72C4E4F8AD32}"/>
                </a:ext>
              </a:extLst>
            </p:cNvPr>
            <p:cNvSpPr txBox="1"/>
            <p:nvPr/>
          </p:nvSpPr>
          <p:spPr>
            <a:xfrm>
              <a:off x="3901841" y="5155441"/>
              <a:ext cx="1889192" cy="415498"/>
            </a:xfrm>
            <a:prstGeom prst="rect">
              <a:avLst/>
            </a:prstGeom>
            <a:noFill/>
          </p:spPr>
          <p:txBody>
            <a:bodyPr wrap="square" rtlCol="0">
              <a:spAutoFit/>
            </a:bodyPr>
            <a:lstStyle/>
            <a:p>
              <a:r>
                <a:rPr lang="en-US" sz="700" b="1"/>
                <a:t>Annotation of ICE, </a:t>
              </a:r>
              <a:r>
                <a:rPr lang="en-US" sz="700" b="1" err="1"/>
                <a:t>integron</a:t>
              </a:r>
              <a:r>
                <a:rPr lang="en-US" sz="700" b="1"/>
                <a:t>, IS/transposon, and prophages</a:t>
              </a:r>
            </a:p>
            <a:p>
              <a:r>
                <a:rPr lang="en-US" sz="700" b="1"/>
                <a:t>based on characteristic genes and motifs</a:t>
              </a:r>
            </a:p>
          </p:txBody>
        </p:sp>
        <p:cxnSp>
          <p:nvCxnSpPr>
            <p:cNvPr id="206" name="Straight Connector 205">
              <a:extLst>
                <a:ext uri="{FF2B5EF4-FFF2-40B4-BE49-F238E27FC236}">
                  <a16:creationId xmlns:a16="http://schemas.microsoft.com/office/drawing/2014/main" id="{D3E73C98-A7B8-4E99-9F4C-06ACABE57EF3}"/>
                </a:ext>
              </a:extLst>
            </p:cNvPr>
            <p:cNvCxnSpPr>
              <a:cxnSpLocks/>
            </p:cNvCxnSpPr>
            <p:nvPr/>
          </p:nvCxnSpPr>
          <p:spPr>
            <a:xfrm>
              <a:off x="2746999" y="5704149"/>
              <a:ext cx="428932" cy="0"/>
            </a:xfrm>
            <a:prstGeom prst="line">
              <a:avLst/>
            </a:prstGeom>
            <a:ln w="19050">
              <a:solidFill>
                <a:srgbClr val="0DAB1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5ABEAB4-A390-4167-86CF-8320A96D4650}"/>
                </a:ext>
              </a:extLst>
            </p:cNvPr>
            <p:cNvCxnSpPr>
              <a:cxnSpLocks/>
            </p:cNvCxnSpPr>
            <p:nvPr/>
          </p:nvCxnSpPr>
          <p:spPr>
            <a:xfrm>
              <a:off x="4374664" y="5768214"/>
              <a:ext cx="303510" cy="0"/>
            </a:xfrm>
            <a:prstGeom prst="line">
              <a:avLst/>
            </a:prstGeom>
            <a:ln w="19050">
              <a:solidFill>
                <a:srgbClr val="0DAB1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FBEF2A2-1902-42CD-8E79-D8615C4FE22E}"/>
                </a:ext>
              </a:extLst>
            </p:cNvPr>
            <p:cNvCxnSpPr>
              <a:cxnSpLocks/>
            </p:cNvCxnSpPr>
            <p:nvPr/>
          </p:nvCxnSpPr>
          <p:spPr>
            <a:xfrm>
              <a:off x="4365337" y="5602625"/>
              <a:ext cx="365760" cy="0"/>
            </a:xfrm>
            <a:prstGeom prst="line">
              <a:avLst/>
            </a:prstGeom>
            <a:ln w="19050">
              <a:solidFill>
                <a:srgbClr val="0DAB11"/>
              </a:solidFill>
            </a:ln>
          </p:spPr>
          <p:style>
            <a:lnRef idx="1">
              <a:schemeClr val="accent1"/>
            </a:lnRef>
            <a:fillRef idx="0">
              <a:schemeClr val="accent1"/>
            </a:fillRef>
            <a:effectRef idx="0">
              <a:schemeClr val="accent1"/>
            </a:effectRef>
            <a:fontRef idx="minor">
              <a:schemeClr val="tx1"/>
            </a:fontRef>
          </p:style>
        </p:cxnSp>
        <p:sp>
          <p:nvSpPr>
            <p:cNvPr id="209" name="Arrow: Pentagon 208">
              <a:extLst>
                <a:ext uri="{FF2B5EF4-FFF2-40B4-BE49-F238E27FC236}">
                  <a16:creationId xmlns:a16="http://schemas.microsoft.com/office/drawing/2014/main" id="{7F5353FD-CFD8-4EB0-9879-48CF139814C2}"/>
                </a:ext>
              </a:extLst>
            </p:cNvPr>
            <p:cNvSpPr/>
            <p:nvPr/>
          </p:nvSpPr>
          <p:spPr>
            <a:xfrm>
              <a:off x="4485016" y="5565082"/>
              <a:ext cx="13716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Arrow: Pentagon 209">
              <a:extLst>
                <a:ext uri="{FF2B5EF4-FFF2-40B4-BE49-F238E27FC236}">
                  <a16:creationId xmlns:a16="http://schemas.microsoft.com/office/drawing/2014/main" id="{741CD379-3D16-4109-BD1E-A46E94B09AF6}"/>
                </a:ext>
              </a:extLst>
            </p:cNvPr>
            <p:cNvSpPr/>
            <p:nvPr/>
          </p:nvSpPr>
          <p:spPr>
            <a:xfrm>
              <a:off x="4459677" y="5728935"/>
              <a:ext cx="137160" cy="36576"/>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AD3D112C-6995-4ECE-A2D3-BB60E3BCDD96}"/>
                </a:ext>
              </a:extLst>
            </p:cNvPr>
            <p:cNvCxnSpPr>
              <a:cxnSpLocks/>
            </p:cNvCxnSpPr>
            <p:nvPr/>
          </p:nvCxnSpPr>
          <p:spPr>
            <a:xfrm>
              <a:off x="4376799" y="5936021"/>
              <a:ext cx="428932" cy="0"/>
            </a:xfrm>
            <a:prstGeom prst="line">
              <a:avLst/>
            </a:prstGeom>
            <a:ln w="19050">
              <a:solidFill>
                <a:srgbClr val="0DAB11"/>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8B205A6-11BB-41E2-BD56-C8B09462AF65}"/>
                </a:ext>
              </a:extLst>
            </p:cNvPr>
            <p:cNvSpPr txBox="1"/>
            <p:nvPr/>
          </p:nvSpPr>
          <p:spPr>
            <a:xfrm>
              <a:off x="5614204" y="4616042"/>
              <a:ext cx="788738" cy="307777"/>
            </a:xfrm>
            <a:prstGeom prst="rect">
              <a:avLst/>
            </a:prstGeom>
            <a:noFill/>
          </p:spPr>
          <p:txBody>
            <a:bodyPr wrap="square" rtlCol="0">
              <a:spAutoFit/>
            </a:bodyPr>
            <a:lstStyle/>
            <a:p>
              <a:pPr algn="ctr"/>
              <a:r>
                <a:rPr lang="en-US" sz="700" b="1">
                  <a:solidFill>
                    <a:srgbClr val="7030A0"/>
                  </a:solidFill>
                </a:rPr>
                <a:t>MGE target amplification</a:t>
              </a:r>
            </a:p>
          </p:txBody>
        </p:sp>
        <p:sp>
          <p:nvSpPr>
            <p:cNvPr id="213" name="Left Bracket 212">
              <a:extLst>
                <a:ext uri="{FF2B5EF4-FFF2-40B4-BE49-F238E27FC236}">
                  <a16:creationId xmlns:a16="http://schemas.microsoft.com/office/drawing/2014/main" id="{3BC038F6-3F64-4E7D-B8E7-CB9FA0BAF011}"/>
                </a:ext>
              </a:extLst>
            </p:cNvPr>
            <p:cNvSpPr/>
            <p:nvPr/>
          </p:nvSpPr>
          <p:spPr>
            <a:xfrm>
              <a:off x="6273674" y="4695112"/>
              <a:ext cx="108008" cy="1333346"/>
            </a:xfrm>
            <a:prstGeom prst="leftBracket">
              <a:avLst>
                <a:gd name="adj" fmla="val 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AF7FDBE8-762D-4CFD-B419-B0E8F4DB32BB}"/>
                </a:ext>
              </a:extLst>
            </p:cNvPr>
            <p:cNvSpPr txBox="1"/>
            <p:nvPr/>
          </p:nvSpPr>
          <p:spPr>
            <a:xfrm>
              <a:off x="6377595" y="4604373"/>
              <a:ext cx="1614470" cy="200055"/>
            </a:xfrm>
            <a:prstGeom prst="rect">
              <a:avLst/>
            </a:prstGeom>
            <a:noFill/>
          </p:spPr>
          <p:txBody>
            <a:bodyPr wrap="square" rtlCol="0">
              <a:spAutoFit/>
            </a:bodyPr>
            <a:lstStyle/>
            <a:p>
              <a:r>
                <a:rPr lang="en-US" sz="700" b="1" err="1">
                  <a:solidFill>
                    <a:srgbClr val="7030A0"/>
                  </a:solidFill>
                </a:rPr>
                <a:t>Integron</a:t>
              </a:r>
              <a:r>
                <a:rPr lang="en-US" sz="700" b="1">
                  <a:solidFill>
                    <a:srgbClr val="7030A0"/>
                  </a:solidFill>
                </a:rPr>
                <a:t> </a:t>
              </a:r>
              <a:r>
                <a:rPr lang="en-US" altLang="ko-KR" sz="700" b="1">
                  <a:solidFill>
                    <a:srgbClr val="7030A0"/>
                  </a:solidFill>
                </a:rPr>
                <a:t>whole </a:t>
              </a:r>
              <a:r>
                <a:rPr lang="en-US" sz="700" b="1">
                  <a:solidFill>
                    <a:srgbClr val="7030A0"/>
                  </a:solidFill>
                </a:rPr>
                <a:t>cassette array PCR</a:t>
              </a:r>
            </a:p>
          </p:txBody>
        </p:sp>
        <p:sp>
          <p:nvSpPr>
            <p:cNvPr id="215" name="TextBox 214">
              <a:extLst>
                <a:ext uri="{FF2B5EF4-FFF2-40B4-BE49-F238E27FC236}">
                  <a16:creationId xmlns:a16="http://schemas.microsoft.com/office/drawing/2014/main" id="{79E22523-81C4-4399-8D1C-7E690BADA865}"/>
                </a:ext>
              </a:extLst>
            </p:cNvPr>
            <p:cNvSpPr txBox="1"/>
            <p:nvPr/>
          </p:nvSpPr>
          <p:spPr>
            <a:xfrm>
              <a:off x="6377595" y="5061657"/>
              <a:ext cx="1053736" cy="200055"/>
            </a:xfrm>
            <a:prstGeom prst="rect">
              <a:avLst/>
            </a:prstGeom>
            <a:noFill/>
          </p:spPr>
          <p:txBody>
            <a:bodyPr wrap="square" rtlCol="0">
              <a:spAutoFit/>
            </a:bodyPr>
            <a:lstStyle/>
            <a:p>
              <a:r>
                <a:rPr lang="en-US" sz="700" b="1" err="1">
                  <a:solidFill>
                    <a:srgbClr val="7030A0"/>
                  </a:solidFill>
                </a:rPr>
                <a:t>Integron</a:t>
              </a:r>
              <a:r>
                <a:rPr lang="en-US" sz="700" b="1">
                  <a:solidFill>
                    <a:srgbClr val="7030A0"/>
                  </a:solidFill>
                </a:rPr>
                <a:t> cassette PCR</a:t>
              </a:r>
            </a:p>
          </p:txBody>
        </p:sp>
        <p:sp>
          <p:nvSpPr>
            <p:cNvPr id="216" name="TextBox 215">
              <a:extLst>
                <a:ext uri="{FF2B5EF4-FFF2-40B4-BE49-F238E27FC236}">
                  <a16:creationId xmlns:a16="http://schemas.microsoft.com/office/drawing/2014/main" id="{81D5C6DA-7B96-472B-9E1E-06ACA70FCB9B}"/>
                </a:ext>
              </a:extLst>
            </p:cNvPr>
            <p:cNvSpPr txBox="1"/>
            <p:nvPr/>
          </p:nvSpPr>
          <p:spPr>
            <a:xfrm>
              <a:off x="6377595" y="5523705"/>
              <a:ext cx="1053736" cy="200055"/>
            </a:xfrm>
            <a:prstGeom prst="rect">
              <a:avLst/>
            </a:prstGeom>
            <a:noFill/>
          </p:spPr>
          <p:txBody>
            <a:bodyPr wrap="square" rtlCol="0">
              <a:spAutoFit/>
            </a:bodyPr>
            <a:lstStyle/>
            <a:p>
              <a:r>
                <a:rPr lang="en-US" sz="700" b="1">
                  <a:solidFill>
                    <a:srgbClr val="7030A0"/>
                  </a:solidFill>
                </a:rPr>
                <a:t>Integrase inverse PCR</a:t>
              </a:r>
            </a:p>
          </p:txBody>
        </p:sp>
        <p:grpSp>
          <p:nvGrpSpPr>
            <p:cNvPr id="217" name="Group 216">
              <a:extLst>
                <a:ext uri="{FF2B5EF4-FFF2-40B4-BE49-F238E27FC236}">
                  <a16:creationId xmlns:a16="http://schemas.microsoft.com/office/drawing/2014/main" id="{D1CE4A30-8CC7-4A42-8DC5-B69F37590021}"/>
                </a:ext>
              </a:extLst>
            </p:cNvPr>
            <p:cNvGrpSpPr/>
            <p:nvPr/>
          </p:nvGrpSpPr>
          <p:grpSpPr>
            <a:xfrm>
              <a:off x="7164988" y="5727506"/>
              <a:ext cx="548638" cy="54864"/>
              <a:chOff x="4619567" y="4854462"/>
              <a:chExt cx="730353" cy="91774"/>
            </a:xfrm>
          </p:grpSpPr>
          <p:sp>
            <p:nvSpPr>
              <p:cNvPr id="218" name="Arrow: Pentagon 217">
                <a:extLst>
                  <a:ext uri="{FF2B5EF4-FFF2-40B4-BE49-F238E27FC236}">
                    <a16:creationId xmlns:a16="http://schemas.microsoft.com/office/drawing/2014/main" id="{D4CC46AA-2F57-43D5-A4E1-436ADE725EED}"/>
                  </a:ext>
                </a:extLst>
              </p:cNvPr>
              <p:cNvSpPr/>
              <p:nvPr/>
            </p:nvSpPr>
            <p:spPr>
              <a:xfrm rot="10800000">
                <a:off x="4619567" y="4854462"/>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Arrow: Pentagon 218">
                <a:extLst>
                  <a:ext uri="{FF2B5EF4-FFF2-40B4-BE49-F238E27FC236}">
                    <a16:creationId xmlns:a16="http://schemas.microsoft.com/office/drawing/2014/main" id="{8C1D776F-1D40-4C7C-87E5-2E2F174BDABE}"/>
                  </a:ext>
                </a:extLst>
              </p:cNvPr>
              <p:cNvSpPr/>
              <p:nvPr/>
            </p:nvSpPr>
            <p:spPr>
              <a:xfrm>
                <a:off x="5097117" y="4854462"/>
                <a:ext cx="27432"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Arrow: Pentagon 219">
                <a:extLst>
                  <a:ext uri="{FF2B5EF4-FFF2-40B4-BE49-F238E27FC236}">
                    <a16:creationId xmlns:a16="http://schemas.microsoft.com/office/drawing/2014/main" id="{FDE35AC1-88B2-48C0-9662-E1236D362907}"/>
                  </a:ext>
                </a:extLst>
              </p:cNvPr>
              <p:cNvSpPr/>
              <p:nvPr/>
            </p:nvSpPr>
            <p:spPr>
              <a:xfrm rot="16768">
                <a:off x="5212760"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row: Pentagon 220">
                <a:extLst>
                  <a:ext uri="{FF2B5EF4-FFF2-40B4-BE49-F238E27FC236}">
                    <a16:creationId xmlns:a16="http://schemas.microsoft.com/office/drawing/2014/main" id="{46606EFE-67F1-4CC4-8D49-7C3E360EFCA3}"/>
                  </a:ext>
                </a:extLst>
              </p:cNvPr>
              <p:cNvSpPr/>
              <p:nvPr/>
            </p:nvSpPr>
            <p:spPr>
              <a:xfrm rot="16768">
                <a:off x="5129537" y="4854650"/>
                <a:ext cx="77148" cy="91440"/>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Arrow: Pentagon 221">
                <a:extLst>
                  <a:ext uri="{FF2B5EF4-FFF2-40B4-BE49-F238E27FC236}">
                    <a16:creationId xmlns:a16="http://schemas.microsoft.com/office/drawing/2014/main" id="{4F150CEC-AC6B-4AF9-A572-74BB1F3D443D}"/>
                  </a:ext>
                </a:extLst>
              </p:cNvPr>
              <p:cNvSpPr/>
              <p:nvPr/>
            </p:nvSpPr>
            <p:spPr>
              <a:xfrm rot="16768">
                <a:off x="4960485" y="4854796"/>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Arrow: Pentagon 222">
                <a:extLst>
                  <a:ext uri="{FF2B5EF4-FFF2-40B4-BE49-F238E27FC236}">
                    <a16:creationId xmlns:a16="http://schemas.microsoft.com/office/drawing/2014/main" id="{A495DB5A-65CB-4BD8-B52F-583DE554B8DF}"/>
                  </a:ext>
                </a:extLst>
              </p:cNvPr>
              <p:cNvSpPr/>
              <p:nvPr/>
            </p:nvSpPr>
            <p:spPr>
              <a:xfrm>
                <a:off x="4932799" y="4854462"/>
                <a:ext cx="27432"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Arrow: Pentagon 223">
                <a:extLst>
                  <a:ext uri="{FF2B5EF4-FFF2-40B4-BE49-F238E27FC236}">
                    <a16:creationId xmlns:a16="http://schemas.microsoft.com/office/drawing/2014/main" id="{3B1109C3-2D30-4701-A1C9-96955D529232}"/>
                  </a:ext>
                </a:extLst>
              </p:cNvPr>
              <p:cNvSpPr/>
              <p:nvPr/>
            </p:nvSpPr>
            <p:spPr>
              <a:xfrm rot="16768">
                <a:off x="4807141" y="4854770"/>
                <a:ext cx="126501"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Arrow: Pentagon 224">
                <a:extLst>
                  <a:ext uri="{FF2B5EF4-FFF2-40B4-BE49-F238E27FC236}">
                    <a16:creationId xmlns:a16="http://schemas.microsoft.com/office/drawing/2014/main" id="{185E13CA-1B64-42A6-8EC3-B4463BB59246}"/>
                  </a:ext>
                </a:extLst>
              </p:cNvPr>
              <p:cNvSpPr/>
              <p:nvPr/>
            </p:nvSpPr>
            <p:spPr>
              <a:xfrm>
                <a:off x="4768796" y="4854462"/>
                <a:ext cx="27432" cy="91440"/>
              </a:xfrm>
              <a:prstGeom prst="homePlate">
                <a:avLst>
                  <a:gd name="adj" fmla="val 0"/>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6" name="Straight Arrow Connector 225">
              <a:extLst>
                <a:ext uri="{FF2B5EF4-FFF2-40B4-BE49-F238E27FC236}">
                  <a16:creationId xmlns:a16="http://schemas.microsoft.com/office/drawing/2014/main" id="{38EC9B4F-33A0-4896-A5E4-B4A7FE955182}"/>
                </a:ext>
              </a:extLst>
            </p:cNvPr>
            <p:cNvCxnSpPr>
              <a:cxnSpLocks/>
            </p:cNvCxnSpPr>
            <p:nvPr/>
          </p:nvCxnSpPr>
          <p:spPr>
            <a:xfrm>
              <a:off x="7137995" y="4905285"/>
              <a:ext cx="91454" cy="0"/>
            </a:xfrm>
            <a:prstGeom prst="straightConnector1">
              <a:avLst/>
            </a:prstGeom>
            <a:ln w="12700">
              <a:solidFill>
                <a:srgbClr val="48CD05"/>
              </a:solidFill>
              <a:tailEnd type="triangle" w="sm" len="sm"/>
            </a:ln>
          </p:spPr>
          <p:style>
            <a:lnRef idx="1">
              <a:schemeClr val="accent1"/>
            </a:lnRef>
            <a:fillRef idx="0">
              <a:schemeClr val="accent1"/>
            </a:fillRef>
            <a:effectRef idx="0">
              <a:schemeClr val="accent1"/>
            </a:effectRef>
            <a:fontRef idx="minor">
              <a:schemeClr val="tx1"/>
            </a:fontRef>
          </p:style>
        </p:cxnSp>
        <p:pic>
          <p:nvPicPr>
            <p:cNvPr id="227" name="Picture 226">
              <a:extLst>
                <a:ext uri="{FF2B5EF4-FFF2-40B4-BE49-F238E27FC236}">
                  <a16:creationId xmlns:a16="http://schemas.microsoft.com/office/drawing/2014/main" id="{22C44057-9A5C-4D9B-B734-410A1C5E4A57}"/>
                </a:ext>
              </a:extLst>
            </p:cNvPr>
            <p:cNvPicPr>
              <a:picLocks noChangeAspect="1"/>
            </p:cNvPicPr>
            <p:nvPr/>
          </p:nvPicPr>
          <p:blipFill>
            <a:blip r:embed="rId4"/>
            <a:stretch>
              <a:fillRect/>
            </a:stretch>
          </p:blipFill>
          <p:spPr>
            <a:xfrm>
              <a:off x="7094690" y="4806490"/>
              <a:ext cx="532719" cy="70442"/>
            </a:xfrm>
            <a:prstGeom prst="rect">
              <a:avLst/>
            </a:prstGeom>
          </p:spPr>
        </p:pic>
        <p:cxnSp>
          <p:nvCxnSpPr>
            <p:cNvPr id="228" name="Straight Arrow Connector 227">
              <a:extLst>
                <a:ext uri="{FF2B5EF4-FFF2-40B4-BE49-F238E27FC236}">
                  <a16:creationId xmlns:a16="http://schemas.microsoft.com/office/drawing/2014/main" id="{495CC1AA-B0C5-494A-AE54-47D01092C5D3}"/>
                </a:ext>
              </a:extLst>
            </p:cNvPr>
            <p:cNvCxnSpPr>
              <a:cxnSpLocks/>
            </p:cNvCxnSpPr>
            <p:nvPr/>
          </p:nvCxnSpPr>
          <p:spPr>
            <a:xfrm flipH="1">
              <a:off x="7476146" y="4905285"/>
              <a:ext cx="91454" cy="0"/>
            </a:xfrm>
            <a:prstGeom prst="straightConnector1">
              <a:avLst/>
            </a:prstGeom>
            <a:ln w="127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FE74A23F-CE7E-4FF2-AA96-5BA12E6EFF2C}"/>
                </a:ext>
              </a:extLst>
            </p:cNvPr>
            <p:cNvCxnSpPr>
              <a:cxnSpLocks/>
            </p:cNvCxnSpPr>
            <p:nvPr/>
          </p:nvCxnSpPr>
          <p:spPr>
            <a:xfrm>
              <a:off x="7272475" y="5350284"/>
              <a:ext cx="91454" cy="0"/>
            </a:xfrm>
            <a:prstGeom prst="straightConnector1">
              <a:avLst/>
            </a:prstGeom>
            <a:ln w="12700">
              <a:solidFill>
                <a:srgbClr val="359604"/>
              </a:solidFill>
              <a:tailEnd type="triangle" w="sm" len="sm"/>
            </a:ln>
          </p:spPr>
          <p:style>
            <a:lnRef idx="1">
              <a:schemeClr val="accent1"/>
            </a:lnRef>
            <a:fillRef idx="0">
              <a:schemeClr val="accent1"/>
            </a:fillRef>
            <a:effectRef idx="0">
              <a:schemeClr val="accent1"/>
            </a:effectRef>
            <a:fontRef idx="minor">
              <a:schemeClr val="tx1"/>
            </a:fontRef>
          </p:style>
        </p:cxnSp>
        <p:pic>
          <p:nvPicPr>
            <p:cNvPr id="230" name="Picture 229">
              <a:extLst>
                <a:ext uri="{FF2B5EF4-FFF2-40B4-BE49-F238E27FC236}">
                  <a16:creationId xmlns:a16="http://schemas.microsoft.com/office/drawing/2014/main" id="{B6DCBA3C-8C2E-4535-AEED-F6AA1FBEB161}"/>
                </a:ext>
              </a:extLst>
            </p:cNvPr>
            <p:cNvPicPr>
              <a:picLocks noChangeAspect="1"/>
            </p:cNvPicPr>
            <p:nvPr/>
          </p:nvPicPr>
          <p:blipFill>
            <a:blip r:embed="rId4"/>
            <a:stretch>
              <a:fillRect/>
            </a:stretch>
          </p:blipFill>
          <p:spPr>
            <a:xfrm>
              <a:off x="7091047" y="5251489"/>
              <a:ext cx="532719" cy="70442"/>
            </a:xfrm>
            <a:prstGeom prst="rect">
              <a:avLst/>
            </a:prstGeom>
          </p:spPr>
        </p:pic>
        <p:cxnSp>
          <p:nvCxnSpPr>
            <p:cNvPr id="231" name="Straight Arrow Connector 230">
              <a:extLst>
                <a:ext uri="{FF2B5EF4-FFF2-40B4-BE49-F238E27FC236}">
                  <a16:creationId xmlns:a16="http://schemas.microsoft.com/office/drawing/2014/main" id="{D799FDB3-737A-441D-9930-709D4029C745}"/>
                </a:ext>
              </a:extLst>
            </p:cNvPr>
            <p:cNvCxnSpPr>
              <a:cxnSpLocks/>
            </p:cNvCxnSpPr>
            <p:nvPr/>
          </p:nvCxnSpPr>
          <p:spPr>
            <a:xfrm flipH="1">
              <a:off x="7396300" y="5350284"/>
              <a:ext cx="91454" cy="0"/>
            </a:xfrm>
            <a:prstGeom prst="straightConnector1">
              <a:avLst/>
            </a:prstGeom>
            <a:ln w="12700">
              <a:solidFill>
                <a:srgbClr val="35960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B48014D-2FB0-4729-9BD1-B5FEDE42900B}"/>
                </a:ext>
              </a:extLst>
            </p:cNvPr>
            <p:cNvCxnSpPr>
              <a:cxnSpLocks/>
            </p:cNvCxnSpPr>
            <p:nvPr/>
          </p:nvCxnSpPr>
          <p:spPr>
            <a:xfrm>
              <a:off x="7175425" y="5396328"/>
              <a:ext cx="91454" cy="0"/>
            </a:xfrm>
            <a:prstGeom prst="straightConnector1">
              <a:avLst/>
            </a:prstGeom>
            <a:ln w="12700">
              <a:solidFill>
                <a:srgbClr val="35960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258D4329-1DCD-4EDE-AD11-B80093F0BC0F}"/>
                </a:ext>
              </a:extLst>
            </p:cNvPr>
            <p:cNvCxnSpPr>
              <a:cxnSpLocks/>
            </p:cNvCxnSpPr>
            <p:nvPr/>
          </p:nvCxnSpPr>
          <p:spPr>
            <a:xfrm flipH="1">
              <a:off x="7299250" y="5396328"/>
              <a:ext cx="91454" cy="0"/>
            </a:xfrm>
            <a:prstGeom prst="straightConnector1">
              <a:avLst/>
            </a:prstGeom>
            <a:ln w="12700">
              <a:solidFill>
                <a:srgbClr val="35960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5BB6E9D-DCB2-4D7A-9787-85F66EB8C8B0}"/>
                </a:ext>
              </a:extLst>
            </p:cNvPr>
            <p:cNvCxnSpPr>
              <a:cxnSpLocks/>
            </p:cNvCxnSpPr>
            <p:nvPr/>
          </p:nvCxnSpPr>
          <p:spPr>
            <a:xfrm>
              <a:off x="7341587" y="5350284"/>
              <a:ext cx="91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DC2844D-4809-4A6E-AFC5-A0E50F9220BF}"/>
                </a:ext>
              </a:extLst>
            </p:cNvPr>
            <p:cNvCxnSpPr>
              <a:cxnSpLocks/>
            </p:cNvCxnSpPr>
            <p:nvPr/>
          </p:nvCxnSpPr>
          <p:spPr>
            <a:xfrm>
              <a:off x="7241569" y="5455059"/>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789C4833-56F4-4CE1-9717-94CC13D892F8}"/>
                </a:ext>
              </a:extLst>
            </p:cNvPr>
            <p:cNvCxnSpPr>
              <a:cxnSpLocks/>
            </p:cNvCxnSpPr>
            <p:nvPr/>
          </p:nvCxnSpPr>
          <p:spPr>
            <a:xfrm>
              <a:off x="7180192" y="5453484"/>
              <a:ext cx="91454" cy="0"/>
            </a:xfrm>
            <a:prstGeom prst="straightConnector1">
              <a:avLst/>
            </a:prstGeom>
            <a:ln w="12700">
              <a:solidFill>
                <a:srgbClr val="359604"/>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B0B30A3-2ECA-4374-985B-42CE6BF03E8D}"/>
                </a:ext>
              </a:extLst>
            </p:cNvPr>
            <p:cNvCxnSpPr>
              <a:cxnSpLocks/>
            </p:cNvCxnSpPr>
            <p:nvPr/>
          </p:nvCxnSpPr>
          <p:spPr>
            <a:xfrm flipH="1">
              <a:off x="7394508" y="5453484"/>
              <a:ext cx="91454" cy="0"/>
            </a:xfrm>
            <a:prstGeom prst="straightConnector1">
              <a:avLst/>
            </a:prstGeom>
            <a:ln w="12700">
              <a:solidFill>
                <a:srgbClr val="359604"/>
              </a:solidFill>
              <a:tailEnd type="triangle" w="sm" len="sm"/>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5AE94799-6784-4B71-86D9-F418DAFECDCA}"/>
                </a:ext>
              </a:extLst>
            </p:cNvPr>
            <p:cNvSpPr txBox="1"/>
            <p:nvPr/>
          </p:nvSpPr>
          <p:spPr>
            <a:xfrm>
              <a:off x="7706217" y="5256386"/>
              <a:ext cx="566840" cy="307777"/>
            </a:xfrm>
            <a:prstGeom prst="rect">
              <a:avLst/>
            </a:prstGeom>
            <a:noFill/>
          </p:spPr>
          <p:txBody>
            <a:bodyPr wrap="square" rtlCol="0">
              <a:spAutoFit/>
            </a:bodyPr>
            <a:lstStyle/>
            <a:p>
              <a:pPr algn="ctr"/>
              <a:r>
                <a:rPr lang="en-US" sz="700"/>
                <a:t>Shotgun</a:t>
              </a:r>
            </a:p>
            <a:p>
              <a:pPr algn="ctr"/>
              <a:r>
                <a:rPr lang="en-US" sz="700"/>
                <a:t>Illumina</a:t>
              </a:r>
            </a:p>
          </p:txBody>
        </p:sp>
        <p:sp>
          <p:nvSpPr>
            <p:cNvPr id="239" name="Right Brace 238">
              <a:extLst>
                <a:ext uri="{FF2B5EF4-FFF2-40B4-BE49-F238E27FC236}">
                  <a16:creationId xmlns:a16="http://schemas.microsoft.com/office/drawing/2014/main" id="{6C63FC04-3BD7-4EF7-8781-7B595E1BBF4A}"/>
                </a:ext>
              </a:extLst>
            </p:cNvPr>
            <p:cNvSpPr/>
            <p:nvPr/>
          </p:nvSpPr>
          <p:spPr>
            <a:xfrm>
              <a:off x="7608824" y="5342810"/>
              <a:ext cx="188736" cy="129516"/>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40" name="Straight Arrow Connector 239">
              <a:extLst>
                <a:ext uri="{FF2B5EF4-FFF2-40B4-BE49-F238E27FC236}">
                  <a16:creationId xmlns:a16="http://schemas.microsoft.com/office/drawing/2014/main" id="{EC172F27-E628-4290-B3C3-8F6CFDAF5D02}"/>
                </a:ext>
              </a:extLst>
            </p:cNvPr>
            <p:cNvCxnSpPr>
              <a:cxnSpLocks/>
            </p:cNvCxnSpPr>
            <p:nvPr/>
          </p:nvCxnSpPr>
          <p:spPr>
            <a:xfrm>
              <a:off x="8155871" y="5402440"/>
              <a:ext cx="155936"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8C00B56-FA0E-4368-857A-291796DCBD60}"/>
                </a:ext>
              </a:extLst>
            </p:cNvPr>
            <p:cNvSpPr txBox="1"/>
            <p:nvPr/>
          </p:nvSpPr>
          <p:spPr>
            <a:xfrm>
              <a:off x="8281964" y="5311291"/>
              <a:ext cx="566840" cy="200055"/>
            </a:xfrm>
            <a:prstGeom prst="rect">
              <a:avLst/>
            </a:prstGeom>
            <a:noFill/>
          </p:spPr>
          <p:txBody>
            <a:bodyPr wrap="square" rtlCol="0">
              <a:spAutoFit/>
            </a:bodyPr>
            <a:lstStyle/>
            <a:p>
              <a:r>
                <a:rPr lang="en-US" sz="700"/>
                <a:t>Assembly</a:t>
              </a:r>
            </a:p>
          </p:txBody>
        </p:sp>
        <p:cxnSp>
          <p:nvCxnSpPr>
            <p:cNvPr id="242" name="Straight Arrow Connector 241">
              <a:extLst>
                <a:ext uri="{FF2B5EF4-FFF2-40B4-BE49-F238E27FC236}">
                  <a16:creationId xmlns:a16="http://schemas.microsoft.com/office/drawing/2014/main" id="{40181DBB-FEF9-426A-B333-8CD546C300AB}"/>
                </a:ext>
              </a:extLst>
            </p:cNvPr>
            <p:cNvCxnSpPr>
              <a:cxnSpLocks/>
            </p:cNvCxnSpPr>
            <p:nvPr/>
          </p:nvCxnSpPr>
          <p:spPr>
            <a:xfrm>
              <a:off x="8736383" y="5404952"/>
              <a:ext cx="155936"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43" name="Arrow: Pentagon 242">
              <a:extLst>
                <a:ext uri="{FF2B5EF4-FFF2-40B4-BE49-F238E27FC236}">
                  <a16:creationId xmlns:a16="http://schemas.microsoft.com/office/drawing/2014/main" id="{AB9278E4-6996-4DEB-B455-ADC4E9975323}"/>
                </a:ext>
              </a:extLst>
            </p:cNvPr>
            <p:cNvSpPr/>
            <p:nvPr/>
          </p:nvSpPr>
          <p:spPr>
            <a:xfrm rot="16768">
              <a:off x="8995362" y="5380624"/>
              <a:ext cx="146304" cy="59712"/>
            </a:xfrm>
            <a:prstGeom prst="homePlate">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Arrow: Pentagon 243">
              <a:extLst>
                <a:ext uri="{FF2B5EF4-FFF2-40B4-BE49-F238E27FC236}">
                  <a16:creationId xmlns:a16="http://schemas.microsoft.com/office/drawing/2014/main" id="{695FB9E9-EF31-4303-B9DC-2B0FD06F85A0}"/>
                </a:ext>
              </a:extLst>
            </p:cNvPr>
            <p:cNvSpPr/>
            <p:nvPr/>
          </p:nvSpPr>
          <p:spPr>
            <a:xfrm rot="16768">
              <a:off x="8963041" y="5313156"/>
              <a:ext cx="128016" cy="5971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Arrow: Pentagon 244">
              <a:extLst>
                <a:ext uri="{FF2B5EF4-FFF2-40B4-BE49-F238E27FC236}">
                  <a16:creationId xmlns:a16="http://schemas.microsoft.com/office/drawing/2014/main" id="{CFF5B0D6-9097-4F66-B5B2-57600DA1B3A3}"/>
                </a:ext>
              </a:extLst>
            </p:cNvPr>
            <p:cNvSpPr/>
            <p:nvPr/>
          </p:nvSpPr>
          <p:spPr>
            <a:xfrm rot="16768">
              <a:off x="8972412" y="5447927"/>
              <a:ext cx="89568" cy="59712"/>
            </a:xfrm>
            <a:prstGeom prst="homePlat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a:extLst>
                <a:ext uri="{FF2B5EF4-FFF2-40B4-BE49-F238E27FC236}">
                  <a16:creationId xmlns:a16="http://schemas.microsoft.com/office/drawing/2014/main" id="{226A5B7F-8974-469F-A44F-DF194DCB2C52}"/>
                </a:ext>
              </a:extLst>
            </p:cNvPr>
            <p:cNvCxnSpPr>
              <a:cxnSpLocks/>
            </p:cNvCxnSpPr>
            <p:nvPr/>
          </p:nvCxnSpPr>
          <p:spPr>
            <a:xfrm>
              <a:off x="7173069" y="4957673"/>
              <a:ext cx="373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EFEEDB34-A5D1-412D-ADA1-646609C0F6D6}"/>
                </a:ext>
              </a:extLst>
            </p:cNvPr>
            <p:cNvCxnSpPr>
              <a:cxnSpLocks/>
            </p:cNvCxnSpPr>
            <p:nvPr/>
          </p:nvCxnSpPr>
          <p:spPr>
            <a:xfrm>
              <a:off x="7137995" y="4957673"/>
              <a:ext cx="91454" cy="0"/>
            </a:xfrm>
            <a:prstGeom prst="straightConnector1">
              <a:avLst/>
            </a:prstGeom>
            <a:ln w="12700">
              <a:solidFill>
                <a:srgbClr val="48CD05"/>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CAFAAE3-3F48-45B5-9CF2-8AD3A26320BD}"/>
                </a:ext>
              </a:extLst>
            </p:cNvPr>
            <p:cNvCxnSpPr>
              <a:cxnSpLocks/>
            </p:cNvCxnSpPr>
            <p:nvPr/>
          </p:nvCxnSpPr>
          <p:spPr>
            <a:xfrm flipH="1">
              <a:off x="7476146" y="4957673"/>
              <a:ext cx="91454" cy="0"/>
            </a:xfrm>
            <a:prstGeom prst="straightConnector1">
              <a:avLst/>
            </a:prstGeom>
            <a:ln w="127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807B989-6CCB-4151-BF75-5E9A0106703D}"/>
                </a:ext>
              </a:extLst>
            </p:cNvPr>
            <p:cNvCxnSpPr>
              <a:cxnSpLocks/>
            </p:cNvCxnSpPr>
            <p:nvPr/>
          </p:nvCxnSpPr>
          <p:spPr>
            <a:xfrm>
              <a:off x="7173069" y="5008218"/>
              <a:ext cx="373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15DD23D-A33A-4772-9B87-910A7C82B507}"/>
                </a:ext>
              </a:extLst>
            </p:cNvPr>
            <p:cNvCxnSpPr>
              <a:cxnSpLocks/>
            </p:cNvCxnSpPr>
            <p:nvPr/>
          </p:nvCxnSpPr>
          <p:spPr>
            <a:xfrm>
              <a:off x="7137995" y="5008218"/>
              <a:ext cx="91454" cy="0"/>
            </a:xfrm>
            <a:prstGeom prst="straightConnector1">
              <a:avLst/>
            </a:prstGeom>
            <a:ln w="12700">
              <a:solidFill>
                <a:srgbClr val="48CD05"/>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F3A77C86-C65D-454D-B89A-50B44D427935}"/>
                </a:ext>
              </a:extLst>
            </p:cNvPr>
            <p:cNvCxnSpPr>
              <a:cxnSpLocks/>
            </p:cNvCxnSpPr>
            <p:nvPr/>
          </p:nvCxnSpPr>
          <p:spPr>
            <a:xfrm flipH="1">
              <a:off x="7476146" y="5008218"/>
              <a:ext cx="91454" cy="0"/>
            </a:xfrm>
            <a:prstGeom prst="straightConnector1">
              <a:avLst/>
            </a:prstGeom>
            <a:ln w="127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32CBC19D-F632-4E1F-AB39-81C67D3379BC}"/>
                </a:ext>
              </a:extLst>
            </p:cNvPr>
            <p:cNvSpPr txBox="1"/>
            <p:nvPr/>
          </p:nvSpPr>
          <p:spPr>
            <a:xfrm>
              <a:off x="7719327" y="4846692"/>
              <a:ext cx="1105255" cy="200055"/>
            </a:xfrm>
            <a:prstGeom prst="rect">
              <a:avLst/>
            </a:prstGeom>
            <a:noFill/>
          </p:spPr>
          <p:txBody>
            <a:bodyPr wrap="square" rtlCol="0">
              <a:spAutoFit/>
            </a:bodyPr>
            <a:lstStyle/>
            <a:p>
              <a:pPr algn="ctr"/>
              <a:r>
                <a:rPr lang="en-US" sz="700"/>
                <a:t>PacBio or Nanopore</a:t>
              </a:r>
            </a:p>
          </p:txBody>
        </p:sp>
        <p:sp>
          <p:nvSpPr>
            <p:cNvPr id="253" name="Right Brace 252">
              <a:extLst>
                <a:ext uri="{FF2B5EF4-FFF2-40B4-BE49-F238E27FC236}">
                  <a16:creationId xmlns:a16="http://schemas.microsoft.com/office/drawing/2014/main" id="{E877BBD9-4DDA-46A2-9B0F-4B17C0E4C094}"/>
                </a:ext>
              </a:extLst>
            </p:cNvPr>
            <p:cNvSpPr/>
            <p:nvPr/>
          </p:nvSpPr>
          <p:spPr>
            <a:xfrm>
              <a:off x="7612407" y="4890244"/>
              <a:ext cx="188736" cy="129516"/>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54" name="Straight Arrow Connector 253">
              <a:extLst>
                <a:ext uri="{FF2B5EF4-FFF2-40B4-BE49-F238E27FC236}">
                  <a16:creationId xmlns:a16="http://schemas.microsoft.com/office/drawing/2014/main" id="{14675AE0-3C94-4562-A9D9-BCE1886A2B69}"/>
                </a:ext>
              </a:extLst>
            </p:cNvPr>
            <p:cNvCxnSpPr>
              <a:cxnSpLocks/>
            </p:cNvCxnSpPr>
            <p:nvPr/>
          </p:nvCxnSpPr>
          <p:spPr>
            <a:xfrm>
              <a:off x="8739966" y="4952386"/>
              <a:ext cx="155936"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55" name="Arrow: Pentagon 254">
              <a:extLst>
                <a:ext uri="{FF2B5EF4-FFF2-40B4-BE49-F238E27FC236}">
                  <a16:creationId xmlns:a16="http://schemas.microsoft.com/office/drawing/2014/main" id="{AB179D94-4FE1-48FA-A29D-6C9AB3FC82C9}"/>
                </a:ext>
              </a:extLst>
            </p:cNvPr>
            <p:cNvSpPr/>
            <p:nvPr/>
          </p:nvSpPr>
          <p:spPr>
            <a:xfrm>
              <a:off x="9265833" y="4870582"/>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Arrow: Pentagon 255">
              <a:extLst>
                <a:ext uri="{FF2B5EF4-FFF2-40B4-BE49-F238E27FC236}">
                  <a16:creationId xmlns:a16="http://schemas.microsoft.com/office/drawing/2014/main" id="{430312A0-D946-4A4C-95CC-36020C8356B9}"/>
                </a:ext>
              </a:extLst>
            </p:cNvPr>
            <p:cNvSpPr/>
            <p:nvPr/>
          </p:nvSpPr>
          <p:spPr>
            <a:xfrm rot="16768">
              <a:off x="9295167" y="4870770"/>
              <a:ext cx="77148" cy="54864"/>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Arrow: Pentagon 256">
              <a:extLst>
                <a:ext uri="{FF2B5EF4-FFF2-40B4-BE49-F238E27FC236}">
                  <a16:creationId xmlns:a16="http://schemas.microsoft.com/office/drawing/2014/main" id="{0810F65C-D800-43E3-BCC6-3350AD4CC997}"/>
                </a:ext>
              </a:extLst>
            </p:cNvPr>
            <p:cNvSpPr/>
            <p:nvPr/>
          </p:nvSpPr>
          <p:spPr>
            <a:xfrm rot="16768">
              <a:off x="9129290" y="4870916"/>
              <a:ext cx="137160" cy="54864"/>
            </a:xfrm>
            <a:prstGeom prst="homePlate">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Arrow: Pentagon 257">
              <a:extLst>
                <a:ext uri="{FF2B5EF4-FFF2-40B4-BE49-F238E27FC236}">
                  <a16:creationId xmlns:a16="http://schemas.microsoft.com/office/drawing/2014/main" id="{7613C8F7-77BD-4D0D-B0D8-15BBBDE675F2}"/>
                </a:ext>
              </a:extLst>
            </p:cNvPr>
            <p:cNvSpPr/>
            <p:nvPr/>
          </p:nvSpPr>
          <p:spPr>
            <a:xfrm>
              <a:off x="9101515" y="4870582"/>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Arrow: Pentagon 258">
              <a:extLst>
                <a:ext uri="{FF2B5EF4-FFF2-40B4-BE49-F238E27FC236}">
                  <a16:creationId xmlns:a16="http://schemas.microsoft.com/office/drawing/2014/main" id="{42E3BFE9-D6C2-4F80-A9AF-E05C14037ED1}"/>
                </a:ext>
              </a:extLst>
            </p:cNvPr>
            <p:cNvSpPr/>
            <p:nvPr/>
          </p:nvSpPr>
          <p:spPr>
            <a:xfrm rot="16768">
              <a:off x="8975946" y="4870890"/>
              <a:ext cx="126501"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Arrow: Pentagon 259">
              <a:extLst>
                <a:ext uri="{FF2B5EF4-FFF2-40B4-BE49-F238E27FC236}">
                  <a16:creationId xmlns:a16="http://schemas.microsoft.com/office/drawing/2014/main" id="{84C7C598-817D-4054-9735-03B0FF244246}"/>
                </a:ext>
              </a:extLst>
            </p:cNvPr>
            <p:cNvSpPr/>
            <p:nvPr/>
          </p:nvSpPr>
          <p:spPr>
            <a:xfrm>
              <a:off x="8943862" y="4870582"/>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Pentagon 260">
              <a:extLst>
                <a:ext uri="{FF2B5EF4-FFF2-40B4-BE49-F238E27FC236}">
                  <a16:creationId xmlns:a16="http://schemas.microsoft.com/office/drawing/2014/main" id="{6A671D00-47CA-4992-914C-53CB4EBDCAC8}"/>
                </a:ext>
              </a:extLst>
            </p:cNvPr>
            <p:cNvSpPr/>
            <p:nvPr/>
          </p:nvSpPr>
          <p:spPr>
            <a:xfrm>
              <a:off x="9266441" y="4936973"/>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Arrow: Pentagon 261">
              <a:extLst>
                <a:ext uri="{FF2B5EF4-FFF2-40B4-BE49-F238E27FC236}">
                  <a16:creationId xmlns:a16="http://schemas.microsoft.com/office/drawing/2014/main" id="{455DDB5A-9A2D-4ABF-9420-081B7B466227}"/>
                </a:ext>
              </a:extLst>
            </p:cNvPr>
            <p:cNvSpPr/>
            <p:nvPr/>
          </p:nvSpPr>
          <p:spPr>
            <a:xfrm rot="16768">
              <a:off x="9416425" y="4937161"/>
              <a:ext cx="77148" cy="54864"/>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Pentagon 262">
              <a:extLst>
                <a:ext uri="{FF2B5EF4-FFF2-40B4-BE49-F238E27FC236}">
                  <a16:creationId xmlns:a16="http://schemas.microsoft.com/office/drawing/2014/main" id="{403FC2B4-358E-4477-8FCA-2BA63575CB39}"/>
                </a:ext>
              </a:extLst>
            </p:cNvPr>
            <p:cNvSpPr/>
            <p:nvPr/>
          </p:nvSpPr>
          <p:spPr>
            <a:xfrm rot="16768">
              <a:off x="9177523" y="4937195"/>
              <a:ext cx="91440" cy="54864"/>
            </a:xfrm>
            <a:prstGeom prst="homePlat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Pentagon 263">
              <a:extLst>
                <a:ext uri="{FF2B5EF4-FFF2-40B4-BE49-F238E27FC236}">
                  <a16:creationId xmlns:a16="http://schemas.microsoft.com/office/drawing/2014/main" id="{36350BA2-DBC5-4804-8B1E-1A0225F0CC1E}"/>
                </a:ext>
              </a:extLst>
            </p:cNvPr>
            <p:cNvSpPr/>
            <p:nvPr/>
          </p:nvSpPr>
          <p:spPr>
            <a:xfrm>
              <a:off x="9149748" y="4936973"/>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Pentagon 264">
              <a:extLst>
                <a:ext uri="{FF2B5EF4-FFF2-40B4-BE49-F238E27FC236}">
                  <a16:creationId xmlns:a16="http://schemas.microsoft.com/office/drawing/2014/main" id="{E1AF656F-AB0D-4472-A86C-F2799D6543C9}"/>
                </a:ext>
              </a:extLst>
            </p:cNvPr>
            <p:cNvSpPr/>
            <p:nvPr/>
          </p:nvSpPr>
          <p:spPr>
            <a:xfrm rot="16768">
              <a:off x="9008303" y="4937329"/>
              <a:ext cx="146304"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Arrow: Pentagon 265">
              <a:extLst>
                <a:ext uri="{FF2B5EF4-FFF2-40B4-BE49-F238E27FC236}">
                  <a16:creationId xmlns:a16="http://schemas.microsoft.com/office/drawing/2014/main" id="{6B519711-6582-4BD4-ACB3-63C397688A7B}"/>
                </a:ext>
              </a:extLst>
            </p:cNvPr>
            <p:cNvSpPr/>
            <p:nvPr/>
          </p:nvSpPr>
          <p:spPr>
            <a:xfrm>
              <a:off x="8976220" y="4936973"/>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Arrow: Pentagon 266">
              <a:extLst>
                <a:ext uri="{FF2B5EF4-FFF2-40B4-BE49-F238E27FC236}">
                  <a16:creationId xmlns:a16="http://schemas.microsoft.com/office/drawing/2014/main" id="{D931676A-DEF2-4819-94EF-3F32FB720B7D}"/>
                </a:ext>
              </a:extLst>
            </p:cNvPr>
            <p:cNvSpPr/>
            <p:nvPr/>
          </p:nvSpPr>
          <p:spPr>
            <a:xfrm>
              <a:off x="9385248" y="4936973"/>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Arrow: Pentagon 267">
              <a:extLst>
                <a:ext uri="{FF2B5EF4-FFF2-40B4-BE49-F238E27FC236}">
                  <a16:creationId xmlns:a16="http://schemas.microsoft.com/office/drawing/2014/main" id="{1204C77B-58A9-454D-AB49-BCB43DC7BDA4}"/>
                </a:ext>
              </a:extLst>
            </p:cNvPr>
            <p:cNvSpPr/>
            <p:nvPr/>
          </p:nvSpPr>
          <p:spPr>
            <a:xfrm rot="16768">
              <a:off x="9296330" y="4937196"/>
              <a:ext cx="91440" cy="54864"/>
            </a:xfrm>
            <a:prstGeom prst="homePlate">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Arrow: Pentagon 268">
              <a:extLst>
                <a:ext uri="{FF2B5EF4-FFF2-40B4-BE49-F238E27FC236}">
                  <a16:creationId xmlns:a16="http://schemas.microsoft.com/office/drawing/2014/main" id="{E5CE1AB5-6D78-4153-82FC-C0385725B118}"/>
                </a:ext>
              </a:extLst>
            </p:cNvPr>
            <p:cNvSpPr/>
            <p:nvPr/>
          </p:nvSpPr>
          <p:spPr>
            <a:xfrm>
              <a:off x="9112687" y="4999451"/>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Arrow: Pentagon 269">
              <a:extLst>
                <a:ext uri="{FF2B5EF4-FFF2-40B4-BE49-F238E27FC236}">
                  <a16:creationId xmlns:a16="http://schemas.microsoft.com/office/drawing/2014/main" id="{DEDAD89E-48D2-4848-8930-932C0175EBD6}"/>
                </a:ext>
              </a:extLst>
            </p:cNvPr>
            <p:cNvSpPr/>
            <p:nvPr/>
          </p:nvSpPr>
          <p:spPr>
            <a:xfrm rot="16768">
              <a:off x="9142021" y="4999639"/>
              <a:ext cx="77148" cy="54864"/>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Pentagon 270">
              <a:extLst>
                <a:ext uri="{FF2B5EF4-FFF2-40B4-BE49-F238E27FC236}">
                  <a16:creationId xmlns:a16="http://schemas.microsoft.com/office/drawing/2014/main" id="{FA620A5D-7242-4860-BBC8-AB143011C4FE}"/>
                </a:ext>
              </a:extLst>
            </p:cNvPr>
            <p:cNvSpPr/>
            <p:nvPr/>
          </p:nvSpPr>
          <p:spPr>
            <a:xfrm rot="16768">
              <a:off x="8976144" y="4999785"/>
              <a:ext cx="137160" cy="54864"/>
            </a:xfrm>
            <a:prstGeom prst="homePlate">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Pentagon 271">
              <a:extLst>
                <a:ext uri="{FF2B5EF4-FFF2-40B4-BE49-F238E27FC236}">
                  <a16:creationId xmlns:a16="http://schemas.microsoft.com/office/drawing/2014/main" id="{BCC95287-F007-4384-8418-9926D1384A7A}"/>
                </a:ext>
              </a:extLst>
            </p:cNvPr>
            <p:cNvSpPr/>
            <p:nvPr/>
          </p:nvSpPr>
          <p:spPr>
            <a:xfrm>
              <a:off x="8948369" y="4999451"/>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3" name="Straight Arrow Connector 272">
              <a:extLst>
                <a:ext uri="{FF2B5EF4-FFF2-40B4-BE49-F238E27FC236}">
                  <a16:creationId xmlns:a16="http://schemas.microsoft.com/office/drawing/2014/main" id="{4823E8CE-EE5D-41FF-A59E-D6856F14F40A}"/>
                </a:ext>
              </a:extLst>
            </p:cNvPr>
            <p:cNvCxnSpPr>
              <a:cxnSpLocks/>
            </p:cNvCxnSpPr>
            <p:nvPr/>
          </p:nvCxnSpPr>
          <p:spPr>
            <a:xfrm>
              <a:off x="7216472" y="5821636"/>
              <a:ext cx="91454" cy="0"/>
            </a:xfrm>
            <a:prstGeom prst="straightConnector1">
              <a:avLst/>
            </a:prstGeom>
            <a:ln w="12700">
              <a:solidFill>
                <a:srgbClr val="48CD05"/>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43A9577-040B-4B05-877E-F675B985301A}"/>
                </a:ext>
              </a:extLst>
            </p:cNvPr>
            <p:cNvCxnSpPr>
              <a:cxnSpLocks/>
            </p:cNvCxnSpPr>
            <p:nvPr/>
          </p:nvCxnSpPr>
          <p:spPr>
            <a:xfrm flipH="1">
              <a:off x="7140177" y="5843861"/>
              <a:ext cx="91454" cy="0"/>
            </a:xfrm>
            <a:prstGeom prst="straightConnector1">
              <a:avLst/>
            </a:prstGeom>
            <a:ln w="12700">
              <a:solidFill>
                <a:srgbClr val="48CD05"/>
              </a:solidFill>
              <a:tailEnd type="triangle" w="sm" len="sm"/>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2C058C5A-E1C3-40F5-98F0-8E271143A7BA}"/>
                </a:ext>
              </a:extLst>
            </p:cNvPr>
            <p:cNvSpPr txBox="1"/>
            <p:nvPr/>
          </p:nvSpPr>
          <p:spPr>
            <a:xfrm>
              <a:off x="7748108" y="5786203"/>
              <a:ext cx="1105255" cy="200055"/>
            </a:xfrm>
            <a:prstGeom prst="rect">
              <a:avLst/>
            </a:prstGeom>
            <a:noFill/>
          </p:spPr>
          <p:txBody>
            <a:bodyPr wrap="square" rtlCol="0">
              <a:spAutoFit/>
            </a:bodyPr>
            <a:lstStyle/>
            <a:p>
              <a:pPr algn="ctr"/>
              <a:r>
                <a:rPr lang="en-US" sz="700"/>
                <a:t>PacBio or Nanopore</a:t>
              </a:r>
            </a:p>
          </p:txBody>
        </p:sp>
        <p:sp>
          <p:nvSpPr>
            <p:cNvPr id="276" name="Right Brace 275">
              <a:extLst>
                <a:ext uri="{FF2B5EF4-FFF2-40B4-BE49-F238E27FC236}">
                  <a16:creationId xmlns:a16="http://schemas.microsoft.com/office/drawing/2014/main" id="{3EF67F81-D218-4440-8F84-DE6B2E539C2C}"/>
                </a:ext>
              </a:extLst>
            </p:cNvPr>
            <p:cNvSpPr/>
            <p:nvPr/>
          </p:nvSpPr>
          <p:spPr>
            <a:xfrm>
              <a:off x="7641188" y="5829755"/>
              <a:ext cx="188736" cy="129516"/>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77" name="Straight Arrow Connector 276">
              <a:extLst>
                <a:ext uri="{FF2B5EF4-FFF2-40B4-BE49-F238E27FC236}">
                  <a16:creationId xmlns:a16="http://schemas.microsoft.com/office/drawing/2014/main" id="{B735B7C2-718D-439B-8A5F-6CA1429B9BF9}"/>
                </a:ext>
              </a:extLst>
            </p:cNvPr>
            <p:cNvCxnSpPr>
              <a:cxnSpLocks/>
            </p:cNvCxnSpPr>
            <p:nvPr/>
          </p:nvCxnSpPr>
          <p:spPr>
            <a:xfrm>
              <a:off x="8699829" y="5884113"/>
              <a:ext cx="155936"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78" name="Arrow: Pentagon 277">
              <a:extLst>
                <a:ext uri="{FF2B5EF4-FFF2-40B4-BE49-F238E27FC236}">
                  <a16:creationId xmlns:a16="http://schemas.microsoft.com/office/drawing/2014/main" id="{A13B75FA-1405-4742-9C7A-7687A18FC20F}"/>
                </a:ext>
              </a:extLst>
            </p:cNvPr>
            <p:cNvSpPr/>
            <p:nvPr/>
          </p:nvSpPr>
          <p:spPr>
            <a:xfrm rot="10800000">
              <a:off x="9098275" y="5829870"/>
              <a:ext cx="91440" cy="4572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Arrow: Pentagon 278">
              <a:extLst>
                <a:ext uri="{FF2B5EF4-FFF2-40B4-BE49-F238E27FC236}">
                  <a16:creationId xmlns:a16="http://schemas.microsoft.com/office/drawing/2014/main" id="{F0630D64-349B-4453-9883-02C9C73E3E17}"/>
                </a:ext>
              </a:extLst>
            </p:cNvPr>
            <p:cNvSpPr/>
            <p:nvPr/>
          </p:nvSpPr>
          <p:spPr>
            <a:xfrm rot="16768">
              <a:off x="9369217" y="5826790"/>
              <a:ext cx="137160" cy="54864"/>
            </a:xfrm>
            <a:prstGeom prst="homePlate">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Arrow: Pentagon 279">
              <a:extLst>
                <a:ext uri="{FF2B5EF4-FFF2-40B4-BE49-F238E27FC236}">
                  <a16:creationId xmlns:a16="http://schemas.microsoft.com/office/drawing/2014/main" id="{9AD8B6F5-D87F-419C-941D-F84BCEE173EC}"/>
                </a:ext>
              </a:extLst>
            </p:cNvPr>
            <p:cNvSpPr/>
            <p:nvPr/>
          </p:nvSpPr>
          <p:spPr>
            <a:xfrm>
              <a:off x="9341442" y="5826456"/>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Arrow: Pentagon 280">
              <a:extLst>
                <a:ext uri="{FF2B5EF4-FFF2-40B4-BE49-F238E27FC236}">
                  <a16:creationId xmlns:a16="http://schemas.microsoft.com/office/drawing/2014/main" id="{4871DB0D-E2FA-46F9-93DD-12315174DFFD}"/>
                </a:ext>
              </a:extLst>
            </p:cNvPr>
            <p:cNvSpPr/>
            <p:nvPr/>
          </p:nvSpPr>
          <p:spPr>
            <a:xfrm rot="16768">
              <a:off x="9215873" y="5826764"/>
              <a:ext cx="126501"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Arrow: Pentagon 281">
              <a:extLst>
                <a:ext uri="{FF2B5EF4-FFF2-40B4-BE49-F238E27FC236}">
                  <a16:creationId xmlns:a16="http://schemas.microsoft.com/office/drawing/2014/main" id="{E35FD945-1845-4FD5-98F7-6919509A6346}"/>
                </a:ext>
              </a:extLst>
            </p:cNvPr>
            <p:cNvSpPr/>
            <p:nvPr/>
          </p:nvSpPr>
          <p:spPr>
            <a:xfrm>
              <a:off x="9183789" y="5826456"/>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Arrow: Pentagon 282">
              <a:extLst>
                <a:ext uri="{FF2B5EF4-FFF2-40B4-BE49-F238E27FC236}">
                  <a16:creationId xmlns:a16="http://schemas.microsoft.com/office/drawing/2014/main" id="{3FE59CCA-8975-4F1B-AA14-DEE049C5CDD5}"/>
                </a:ext>
              </a:extLst>
            </p:cNvPr>
            <p:cNvSpPr/>
            <p:nvPr/>
          </p:nvSpPr>
          <p:spPr>
            <a:xfrm>
              <a:off x="9509543" y="5892847"/>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Arrow: Pentagon 283">
              <a:extLst>
                <a:ext uri="{FF2B5EF4-FFF2-40B4-BE49-F238E27FC236}">
                  <a16:creationId xmlns:a16="http://schemas.microsoft.com/office/drawing/2014/main" id="{DD38189C-079A-41E2-8A76-C38444B7A799}"/>
                </a:ext>
              </a:extLst>
            </p:cNvPr>
            <p:cNvSpPr/>
            <p:nvPr/>
          </p:nvSpPr>
          <p:spPr>
            <a:xfrm rot="16768">
              <a:off x="9420625" y="5893069"/>
              <a:ext cx="91440" cy="54864"/>
            </a:xfrm>
            <a:prstGeom prst="homePlat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Arrow: Pentagon 284">
              <a:extLst>
                <a:ext uri="{FF2B5EF4-FFF2-40B4-BE49-F238E27FC236}">
                  <a16:creationId xmlns:a16="http://schemas.microsoft.com/office/drawing/2014/main" id="{20C872CD-D782-4FB8-ADC4-C4D316CFA814}"/>
                </a:ext>
              </a:extLst>
            </p:cNvPr>
            <p:cNvSpPr/>
            <p:nvPr/>
          </p:nvSpPr>
          <p:spPr>
            <a:xfrm>
              <a:off x="9392850" y="5892847"/>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Arrow: Pentagon 285">
              <a:extLst>
                <a:ext uri="{FF2B5EF4-FFF2-40B4-BE49-F238E27FC236}">
                  <a16:creationId xmlns:a16="http://schemas.microsoft.com/office/drawing/2014/main" id="{C9DC6901-4C43-4A98-AA20-BA5B87721ACA}"/>
                </a:ext>
              </a:extLst>
            </p:cNvPr>
            <p:cNvSpPr/>
            <p:nvPr/>
          </p:nvSpPr>
          <p:spPr>
            <a:xfrm rot="16768">
              <a:off x="9251405" y="5893203"/>
              <a:ext cx="146304"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Arrow: Pentagon 286">
              <a:extLst>
                <a:ext uri="{FF2B5EF4-FFF2-40B4-BE49-F238E27FC236}">
                  <a16:creationId xmlns:a16="http://schemas.microsoft.com/office/drawing/2014/main" id="{12086938-F3CC-402F-AD87-E31E42057A08}"/>
                </a:ext>
              </a:extLst>
            </p:cNvPr>
            <p:cNvSpPr/>
            <p:nvPr/>
          </p:nvSpPr>
          <p:spPr>
            <a:xfrm>
              <a:off x="9219322" y="5892847"/>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Arrow: Pentagon 287">
              <a:extLst>
                <a:ext uri="{FF2B5EF4-FFF2-40B4-BE49-F238E27FC236}">
                  <a16:creationId xmlns:a16="http://schemas.microsoft.com/office/drawing/2014/main" id="{F5352016-C0A7-4B58-A361-E9C5A97E4DD1}"/>
                </a:ext>
              </a:extLst>
            </p:cNvPr>
            <p:cNvSpPr/>
            <p:nvPr/>
          </p:nvSpPr>
          <p:spPr>
            <a:xfrm>
              <a:off x="9352614" y="5955325"/>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Arrow: Pentagon 288">
              <a:extLst>
                <a:ext uri="{FF2B5EF4-FFF2-40B4-BE49-F238E27FC236}">
                  <a16:creationId xmlns:a16="http://schemas.microsoft.com/office/drawing/2014/main" id="{32174BF1-2BD4-4B71-85CF-98B84FCC326B}"/>
                </a:ext>
              </a:extLst>
            </p:cNvPr>
            <p:cNvSpPr/>
            <p:nvPr/>
          </p:nvSpPr>
          <p:spPr>
            <a:xfrm rot="16768">
              <a:off x="9381948" y="5955513"/>
              <a:ext cx="77148" cy="54864"/>
            </a:xfrm>
            <a:prstGeom prst="homePlate">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Arrow: Pentagon 289">
              <a:extLst>
                <a:ext uri="{FF2B5EF4-FFF2-40B4-BE49-F238E27FC236}">
                  <a16:creationId xmlns:a16="http://schemas.microsoft.com/office/drawing/2014/main" id="{0E05FB77-D7F5-4C50-9D64-63355B0C4562}"/>
                </a:ext>
              </a:extLst>
            </p:cNvPr>
            <p:cNvSpPr/>
            <p:nvPr/>
          </p:nvSpPr>
          <p:spPr>
            <a:xfrm rot="16768">
              <a:off x="9216071" y="5955659"/>
              <a:ext cx="137160" cy="54864"/>
            </a:xfrm>
            <a:prstGeom prst="homePlate">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Arrow: Pentagon 290">
              <a:extLst>
                <a:ext uri="{FF2B5EF4-FFF2-40B4-BE49-F238E27FC236}">
                  <a16:creationId xmlns:a16="http://schemas.microsoft.com/office/drawing/2014/main" id="{4E9571B4-B071-4997-991D-72B47FA5930C}"/>
                </a:ext>
              </a:extLst>
            </p:cNvPr>
            <p:cNvSpPr/>
            <p:nvPr/>
          </p:nvSpPr>
          <p:spPr>
            <a:xfrm>
              <a:off x="9188296" y="5955325"/>
              <a:ext cx="27432" cy="54864"/>
            </a:xfrm>
            <a:prstGeom prst="homePlate">
              <a:avLst>
                <a:gd name="adj" fmla="val 0"/>
              </a:avLst>
            </a:prstGeom>
            <a:solidFill>
              <a:srgbClr val="359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D90A3D5C-FBD4-429D-AF08-73B43B9219E0}"/>
                </a:ext>
              </a:extLst>
            </p:cNvPr>
            <p:cNvCxnSpPr>
              <a:cxnSpLocks/>
            </p:cNvCxnSpPr>
            <p:nvPr/>
          </p:nvCxnSpPr>
          <p:spPr>
            <a:xfrm>
              <a:off x="8961537" y="5918899"/>
              <a:ext cx="25314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sp>
          <p:nvSpPr>
            <p:cNvPr id="293" name="Arrow: Pentagon 292">
              <a:extLst>
                <a:ext uri="{FF2B5EF4-FFF2-40B4-BE49-F238E27FC236}">
                  <a16:creationId xmlns:a16="http://schemas.microsoft.com/office/drawing/2014/main" id="{E8DCB9DA-36FC-4A8A-8E24-796AD25F8EFD}"/>
                </a:ext>
              </a:extLst>
            </p:cNvPr>
            <p:cNvSpPr/>
            <p:nvPr/>
          </p:nvSpPr>
          <p:spPr>
            <a:xfrm rot="10800000">
              <a:off x="9124256" y="5896261"/>
              <a:ext cx="91440" cy="4572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4" name="Straight Connector 293">
              <a:extLst>
                <a:ext uri="{FF2B5EF4-FFF2-40B4-BE49-F238E27FC236}">
                  <a16:creationId xmlns:a16="http://schemas.microsoft.com/office/drawing/2014/main" id="{6853B3B9-392D-4A12-B496-611CF37C8017}"/>
                </a:ext>
              </a:extLst>
            </p:cNvPr>
            <p:cNvCxnSpPr>
              <a:cxnSpLocks/>
            </p:cNvCxnSpPr>
            <p:nvPr/>
          </p:nvCxnSpPr>
          <p:spPr>
            <a:xfrm>
              <a:off x="8930079" y="5983093"/>
              <a:ext cx="253140" cy="0"/>
            </a:xfrm>
            <a:prstGeom prst="line">
              <a:avLst/>
            </a:prstGeom>
            <a:ln w="12700">
              <a:solidFill>
                <a:srgbClr val="B1AE73"/>
              </a:solidFill>
            </a:ln>
          </p:spPr>
          <p:style>
            <a:lnRef idx="1">
              <a:schemeClr val="accent1"/>
            </a:lnRef>
            <a:fillRef idx="0">
              <a:schemeClr val="accent1"/>
            </a:fillRef>
            <a:effectRef idx="0">
              <a:schemeClr val="accent1"/>
            </a:effectRef>
            <a:fontRef idx="minor">
              <a:schemeClr val="tx1"/>
            </a:fontRef>
          </p:style>
        </p:cxnSp>
        <p:sp>
          <p:nvSpPr>
            <p:cNvPr id="295" name="Arrow: Pentagon 294">
              <a:extLst>
                <a:ext uri="{FF2B5EF4-FFF2-40B4-BE49-F238E27FC236}">
                  <a16:creationId xmlns:a16="http://schemas.microsoft.com/office/drawing/2014/main" id="{7215C325-B68D-46D4-93B5-077F804DE38B}"/>
                </a:ext>
              </a:extLst>
            </p:cNvPr>
            <p:cNvSpPr/>
            <p:nvPr/>
          </p:nvSpPr>
          <p:spPr>
            <a:xfrm rot="10800000">
              <a:off x="9092798" y="5960455"/>
              <a:ext cx="91440" cy="4572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C76D002C-E921-4AA8-B26F-D5700A169FFC}"/>
                </a:ext>
              </a:extLst>
            </p:cNvPr>
            <p:cNvSpPr txBox="1"/>
            <p:nvPr/>
          </p:nvSpPr>
          <p:spPr>
            <a:xfrm>
              <a:off x="7723581" y="4473173"/>
              <a:ext cx="566840" cy="200055"/>
            </a:xfrm>
            <a:prstGeom prst="rect">
              <a:avLst/>
            </a:prstGeom>
            <a:noFill/>
          </p:spPr>
          <p:txBody>
            <a:bodyPr wrap="square" rtlCol="0">
              <a:spAutoFit/>
            </a:bodyPr>
            <a:lstStyle/>
            <a:p>
              <a:pPr algn="ctr"/>
              <a:r>
                <a:rPr lang="en-US" sz="700"/>
                <a:t>Shotgun</a:t>
              </a:r>
            </a:p>
          </p:txBody>
        </p:sp>
        <p:cxnSp>
          <p:nvCxnSpPr>
            <p:cNvPr id="297" name="Straight Arrow Connector 296">
              <a:extLst>
                <a:ext uri="{FF2B5EF4-FFF2-40B4-BE49-F238E27FC236}">
                  <a16:creationId xmlns:a16="http://schemas.microsoft.com/office/drawing/2014/main" id="{285CFB65-83DB-46A5-8F9B-E800418CFCC6}"/>
                </a:ext>
              </a:extLst>
            </p:cNvPr>
            <p:cNvCxnSpPr>
              <a:cxnSpLocks/>
            </p:cNvCxnSpPr>
            <p:nvPr/>
          </p:nvCxnSpPr>
          <p:spPr>
            <a:xfrm>
              <a:off x="8191079" y="4591980"/>
              <a:ext cx="238113" cy="2610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3BC3D374-AED4-4F18-9759-84C4E5E192C3}"/>
                </a:ext>
              </a:extLst>
            </p:cNvPr>
            <p:cNvSpPr txBox="1"/>
            <p:nvPr/>
          </p:nvSpPr>
          <p:spPr>
            <a:xfrm>
              <a:off x="8382519" y="4518053"/>
              <a:ext cx="566840" cy="200055"/>
            </a:xfrm>
            <a:prstGeom prst="rect">
              <a:avLst/>
            </a:prstGeom>
            <a:noFill/>
          </p:spPr>
          <p:txBody>
            <a:bodyPr wrap="square" rtlCol="0">
              <a:spAutoFit/>
            </a:bodyPr>
            <a:lstStyle/>
            <a:p>
              <a:r>
                <a:rPr lang="en-US" sz="700"/>
                <a:t>Assembly</a:t>
              </a:r>
            </a:p>
          </p:txBody>
        </p:sp>
        <p:cxnSp>
          <p:nvCxnSpPr>
            <p:cNvPr id="299" name="Straight Arrow Connector 298">
              <a:extLst>
                <a:ext uri="{FF2B5EF4-FFF2-40B4-BE49-F238E27FC236}">
                  <a16:creationId xmlns:a16="http://schemas.microsoft.com/office/drawing/2014/main" id="{DF8B93E2-FA88-40EA-B1F9-D2470E87F9E0}"/>
                </a:ext>
              </a:extLst>
            </p:cNvPr>
            <p:cNvCxnSpPr>
              <a:cxnSpLocks/>
            </p:cNvCxnSpPr>
            <p:nvPr/>
          </p:nvCxnSpPr>
          <p:spPr>
            <a:xfrm>
              <a:off x="8836938" y="4618080"/>
              <a:ext cx="155936"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755D8AF0-381E-42BB-A566-ACAC8F0437BF}"/>
                </a:ext>
              </a:extLst>
            </p:cNvPr>
            <p:cNvCxnSpPr>
              <a:cxnSpLocks/>
            </p:cNvCxnSpPr>
            <p:nvPr/>
          </p:nvCxnSpPr>
          <p:spPr>
            <a:xfrm>
              <a:off x="7487935" y="4380511"/>
              <a:ext cx="312096" cy="15133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23DA7F64-3445-49D3-9B6A-D35EF03B4CF5}"/>
                </a:ext>
              </a:extLst>
            </p:cNvPr>
            <p:cNvCxnSpPr>
              <a:cxnSpLocks/>
            </p:cNvCxnSpPr>
            <p:nvPr/>
          </p:nvCxnSpPr>
          <p:spPr>
            <a:xfrm flipH="1">
              <a:off x="8194886" y="4371284"/>
              <a:ext cx="302301" cy="17622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425A332E-4733-464B-A096-81C00CCBB4C0}"/>
                </a:ext>
              </a:extLst>
            </p:cNvPr>
            <p:cNvSpPr/>
            <p:nvPr/>
          </p:nvSpPr>
          <p:spPr>
            <a:xfrm>
              <a:off x="8968493" y="4482864"/>
              <a:ext cx="376926" cy="120274"/>
            </a:xfrm>
            <a:custGeom>
              <a:avLst/>
              <a:gdLst>
                <a:gd name="connsiteX0" fmla="*/ 0 w 376926"/>
                <a:gd name="connsiteY0" fmla="*/ 60137 h 120274"/>
                <a:gd name="connsiteX1" fmla="*/ 188463 w 376926"/>
                <a:gd name="connsiteY1" fmla="*/ 0 h 120274"/>
                <a:gd name="connsiteX2" fmla="*/ 376926 w 376926"/>
                <a:gd name="connsiteY2" fmla="*/ 60137 h 120274"/>
                <a:gd name="connsiteX3" fmla="*/ 188463 w 376926"/>
                <a:gd name="connsiteY3" fmla="*/ 120274 h 120274"/>
                <a:gd name="connsiteX4" fmla="*/ 0 w 376926"/>
                <a:gd name="connsiteY4" fmla="*/ 60137 h 120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26" h="120274" extrusionOk="0">
                  <a:moveTo>
                    <a:pt x="0" y="60137"/>
                  </a:moveTo>
                  <a:cubicBezTo>
                    <a:pt x="-14189" y="18172"/>
                    <a:pt x="76263" y="3046"/>
                    <a:pt x="188463" y="0"/>
                  </a:cubicBezTo>
                  <a:cubicBezTo>
                    <a:pt x="295303" y="580"/>
                    <a:pt x="375004" y="26985"/>
                    <a:pt x="376926" y="60137"/>
                  </a:cubicBezTo>
                  <a:cubicBezTo>
                    <a:pt x="369681" y="100425"/>
                    <a:pt x="290291" y="132749"/>
                    <a:pt x="188463" y="120274"/>
                  </a:cubicBezTo>
                  <a:cubicBezTo>
                    <a:pt x="77895" y="116727"/>
                    <a:pt x="2363" y="94479"/>
                    <a:pt x="0" y="60137"/>
                  </a:cubicBezTo>
                  <a:close/>
                </a:path>
              </a:pathLst>
            </a:custGeom>
            <a:noFill/>
            <a:ln w="22225" cmpd="dbl">
              <a:solidFill>
                <a:srgbClr val="7030A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3" name="Oval 302">
              <a:extLst>
                <a:ext uri="{FF2B5EF4-FFF2-40B4-BE49-F238E27FC236}">
                  <a16:creationId xmlns:a16="http://schemas.microsoft.com/office/drawing/2014/main" id="{1DE801A5-5F5D-4867-94BB-5D5BE5A5FA1C}"/>
                </a:ext>
              </a:extLst>
            </p:cNvPr>
            <p:cNvSpPr/>
            <p:nvPr/>
          </p:nvSpPr>
          <p:spPr>
            <a:xfrm>
              <a:off x="9003246" y="4671839"/>
              <a:ext cx="336100" cy="77724"/>
            </a:xfrm>
            <a:custGeom>
              <a:avLst/>
              <a:gdLst>
                <a:gd name="connsiteX0" fmla="*/ 0 w 336100"/>
                <a:gd name="connsiteY0" fmla="*/ 38862 h 77724"/>
                <a:gd name="connsiteX1" fmla="*/ 168050 w 336100"/>
                <a:gd name="connsiteY1" fmla="*/ 0 h 77724"/>
                <a:gd name="connsiteX2" fmla="*/ 336100 w 336100"/>
                <a:gd name="connsiteY2" fmla="*/ 38862 h 77724"/>
                <a:gd name="connsiteX3" fmla="*/ 168050 w 336100"/>
                <a:gd name="connsiteY3" fmla="*/ 77724 h 77724"/>
                <a:gd name="connsiteX4" fmla="*/ 0 w 336100"/>
                <a:gd name="connsiteY4" fmla="*/ 38862 h 7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00" h="77724" extrusionOk="0">
                  <a:moveTo>
                    <a:pt x="0" y="38862"/>
                  </a:moveTo>
                  <a:cubicBezTo>
                    <a:pt x="-4030" y="14913"/>
                    <a:pt x="64723" y="3947"/>
                    <a:pt x="168050" y="0"/>
                  </a:cubicBezTo>
                  <a:cubicBezTo>
                    <a:pt x="264618" y="791"/>
                    <a:pt x="335514" y="17418"/>
                    <a:pt x="336100" y="38862"/>
                  </a:cubicBezTo>
                  <a:cubicBezTo>
                    <a:pt x="334628" y="61762"/>
                    <a:pt x="259388" y="85866"/>
                    <a:pt x="168050" y="77724"/>
                  </a:cubicBezTo>
                  <a:cubicBezTo>
                    <a:pt x="71013" y="75412"/>
                    <a:pt x="2047" y="61303"/>
                    <a:pt x="0" y="38862"/>
                  </a:cubicBezTo>
                  <a:close/>
                </a:path>
              </a:pathLst>
            </a:custGeom>
            <a:noFill/>
            <a:ln w="22225" cmpd="dbl">
              <a:solidFill>
                <a:srgbClr val="7030A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4" name="Arrow: Pentagon 303">
              <a:extLst>
                <a:ext uri="{FF2B5EF4-FFF2-40B4-BE49-F238E27FC236}">
                  <a16:creationId xmlns:a16="http://schemas.microsoft.com/office/drawing/2014/main" id="{BD3563F3-3D32-40C7-9295-57264D5D756E}"/>
                </a:ext>
              </a:extLst>
            </p:cNvPr>
            <p:cNvSpPr/>
            <p:nvPr/>
          </p:nvSpPr>
          <p:spPr>
            <a:xfrm>
              <a:off x="9513153" y="4678283"/>
              <a:ext cx="100584" cy="54864"/>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Arrow: Pentagon 304">
              <a:extLst>
                <a:ext uri="{FF2B5EF4-FFF2-40B4-BE49-F238E27FC236}">
                  <a16:creationId xmlns:a16="http://schemas.microsoft.com/office/drawing/2014/main" id="{3B2CCCEA-C892-4719-BBAD-BE417B77E5E9}"/>
                </a:ext>
              </a:extLst>
            </p:cNvPr>
            <p:cNvSpPr/>
            <p:nvPr/>
          </p:nvSpPr>
          <p:spPr>
            <a:xfrm>
              <a:off x="9709650" y="4678283"/>
              <a:ext cx="100584"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Arrow: Pentagon 305">
              <a:extLst>
                <a:ext uri="{FF2B5EF4-FFF2-40B4-BE49-F238E27FC236}">
                  <a16:creationId xmlns:a16="http://schemas.microsoft.com/office/drawing/2014/main" id="{D14A662C-4DFE-4F35-936C-EAABFA816811}"/>
                </a:ext>
              </a:extLst>
            </p:cNvPr>
            <p:cNvSpPr/>
            <p:nvPr/>
          </p:nvSpPr>
          <p:spPr>
            <a:xfrm>
              <a:off x="9615063" y="4678283"/>
              <a:ext cx="100584" cy="54864"/>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Arrow: Pentagon 306">
              <a:extLst>
                <a:ext uri="{FF2B5EF4-FFF2-40B4-BE49-F238E27FC236}">
                  <a16:creationId xmlns:a16="http://schemas.microsoft.com/office/drawing/2014/main" id="{BA76ABDC-D39B-4F98-BB0C-E65E6AE9F55F}"/>
                </a:ext>
              </a:extLst>
            </p:cNvPr>
            <p:cNvSpPr/>
            <p:nvPr/>
          </p:nvSpPr>
          <p:spPr>
            <a:xfrm>
              <a:off x="9911087" y="4678283"/>
              <a:ext cx="100584" cy="54864"/>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FC09F486-2477-4491-9317-76803F7F5353}"/>
                </a:ext>
              </a:extLst>
            </p:cNvPr>
            <p:cNvCxnSpPr>
              <a:cxnSpLocks/>
            </p:cNvCxnSpPr>
            <p:nvPr/>
          </p:nvCxnSpPr>
          <p:spPr>
            <a:xfrm>
              <a:off x="9559010" y="4572998"/>
              <a:ext cx="548640" cy="0"/>
            </a:xfrm>
            <a:prstGeom prst="line">
              <a:avLst/>
            </a:prstGeom>
            <a:ln w="15875">
              <a:solidFill>
                <a:schemeClr val="accent6">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09" name="Arrow: Pentagon 308">
              <a:extLst>
                <a:ext uri="{FF2B5EF4-FFF2-40B4-BE49-F238E27FC236}">
                  <a16:creationId xmlns:a16="http://schemas.microsoft.com/office/drawing/2014/main" id="{FF2638E9-12DF-4A6A-9360-2F06EE012747}"/>
                </a:ext>
              </a:extLst>
            </p:cNvPr>
            <p:cNvSpPr/>
            <p:nvPr/>
          </p:nvSpPr>
          <p:spPr>
            <a:xfrm>
              <a:off x="9597659" y="4551176"/>
              <a:ext cx="100584" cy="54864"/>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Arrow: Pentagon 309">
              <a:extLst>
                <a:ext uri="{FF2B5EF4-FFF2-40B4-BE49-F238E27FC236}">
                  <a16:creationId xmlns:a16="http://schemas.microsoft.com/office/drawing/2014/main" id="{C2D3A6C1-4BDC-49CD-B190-5F67F8643C17}"/>
                </a:ext>
              </a:extLst>
            </p:cNvPr>
            <p:cNvSpPr/>
            <p:nvPr/>
          </p:nvSpPr>
          <p:spPr>
            <a:xfrm>
              <a:off x="9686098" y="4551176"/>
              <a:ext cx="100584" cy="54864"/>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Arrow: Pentagon 310">
              <a:extLst>
                <a:ext uri="{FF2B5EF4-FFF2-40B4-BE49-F238E27FC236}">
                  <a16:creationId xmlns:a16="http://schemas.microsoft.com/office/drawing/2014/main" id="{7D1772D7-E38C-4AB3-9607-0A70ECF596B5}"/>
                </a:ext>
              </a:extLst>
            </p:cNvPr>
            <p:cNvSpPr/>
            <p:nvPr/>
          </p:nvSpPr>
          <p:spPr>
            <a:xfrm>
              <a:off x="9989983" y="4551176"/>
              <a:ext cx="100584" cy="54864"/>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Arrow: Pentagon 311">
              <a:extLst>
                <a:ext uri="{FF2B5EF4-FFF2-40B4-BE49-F238E27FC236}">
                  <a16:creationId xmlns:a16="http://schemas.microsoft.com/office/drawing/2014/main" id="{2FC3AB11-C324-4BBA-BA21-D19F4AD791E0}"/>
                </a:ext>
              </a:extLst>
            </p:cNvPr>
            <p:cNvSpPr/>
            <p:nvPr/>
          </p:nvSpPr>
          <p:spPr>
            <a:xfrm>
              <a:off x="9811560" y="4678283"/>
              <a:ext cx="100584" cy="54864"/>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Arrow: Pentagon 312">
              <a:extLst>
                <a:ext uri="{FF2B5EF4-FFF2-40B4-BE49-F238E27FC236}">
                  <a16:creationId xmlns:a16="http://schemas.microsoft.com/office/drawing/2014/main" id="{821361D6-D386-4502-865E-A65333E05930}"/>
                </a:ext>
              </a:extLst>
            </p:cNvPr>
            <p:cNvSpPr/>
            <p:nvPr/>
          </p:nvSpPr>
          <p:spPr>
            <a:xfrm>
              <a:off x="9874952" y="4551176"/>
              <a:ext cx="100584" cy="54864"/>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Arrow: Pentagon 313">
              <a:extLst>
                <a:ext uri="{FF2B5EF4-FFF2-40B4-BE49-F238E27FC236}">
                  <a16:creationId xmlns:a16="http://schemas.microsoft.com/office/drawing/2014/main" id="{9D9B1D5D-CD4D-4427-9B86-CBF1DD1C9A24}"/>
                </a:ext>
              </a:extLst>
            </p:cNvPr>
            <p:cNvSpPr/>
            <p:nvPr/>
          </p:nvSpPr>
          <p:spPr>
            <a:xfrm>
              <a:off x="9769292" y="4551176"/>
              <a:ext cx="100584" cy="54864"/>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Arrow: Pentagon 314">
              <a:extLst>
                <a:ext uri="{FF2B5EF4-FFF2-40B4-BE49-F238E27FC236}">
                  <a16:creationId xmlns:a16="http://schemas.microsoft.com/office/drawing/2014/main" id="{7E582304-1D08-40B8-A341-2737F988BF34}"/>
                </a:ext>
              </a:extLst>
            </p:cNvPr>
            <p:cNvSpPr/>
            <p:nvPr/>
          </p:nvSpPr>
          <p:spPr>
            <a:xfrm>
              <a:off x="9093426" y="4460152"/>
              <a:ext cx="100584"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Arrow: Pentagon 315">
              <a:extLst>
                <a:ext uri="{FF2B5EF4-FFF2-40B4-BE49-F238E27FC236}">
                  <a16:creationId xmlns:a16="http://schemas.microsoft.com/office/drawing/2014/main" id="{E2438C49-D0E7-4E4F-8B12-262A8B384B32}"/>
                </a:ext>
              </a:extLst>
            </p:cNvPr>
            <p:cNvSpPr/>
            <p:nvPr/>
          </p:nvSpPr>
          <p:spPr>
            <a:xfrm rot="10475512">
              <a:off x="9211087" y="4718540"/>
              <a:ext cx="100584"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Arrow: Pentagon 316">
              <a:extLst>
                <a:ext uri="{FF2B5EF4-FFF2-40B4-BE49-F238E27FC236}">
                  <a16:creationId xmlns:a16="http://schemas.microsoft.com/office/drawing/2014/main" id="{95F9BC77-7564-453F-818E-8A67828C0E09}"/>
                </a:ext>
              </a:extLst>
            </p:cNvPr>
            <p:cNvSpPr/>
            <p:nvPr/>
          </p:nvSpPr>
          <p:spPr>
            <a:xfrm rot="10800000">
              <a:off x="9116495" y="4725716"/>
              <a:ext cx="100584" cy="5486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9" name="TextBox 318">
            <a:extLst>
              <a:ext uri="{FF2B5EF4-FFF2-40B4-BE49-F238E27FC236}">
                <a16:creationId xmlns:a16="http://schemas.microsoft.com/office/drawing/2014/main" id="{0A9BBC25-2578-48EB-AC79-20270A12183F}"/>
              </a:ext>
            </a:extLst>
          </p:cNvPr>
          <p:cNvSpPr txBox="1"/>
          <p:nvPr/>
        </p:nvSpPr>
        <p:spPr>
          <a:xfrm>
            <a:off x="285322" y="4008922"/>
            <a:ext cx="8334718" cy="338554"/>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Computational approaches – annotating MGEs or detecting the consequence of HGT</a:t>
            </a:r>
          </a:p>
        </p:txBody>
      </p:sp>
      <p:grpSp>
        <p:nvGrpSpPr>
          <p:cNvPr id="4" name="Group 3">
            <a:extLst>
              <a:ext uri="{FF2B5EF4-FFF2-40B4-BE49-F238E27FC236}">
                <a16:creationId xmlns:a16="http://schemas.microsoft.com/office/drawing/2014/main" id="{0BEC7F40-3424-40E0-99C2-DE744A5770D5}"/>
              </a:ext>
            </a:extLst>
          </p:cNvPr>
          <p:cNvGrpSpPr/>
          <p:nvPr/>
        </p:nvGrpSpPr>
        <p:grpSpPr>
          <a:xfrm>
            <a:off x="2043038" y="4378957"/>
            <a:ext cx="7369670" cy="2335140"/>
            <a:chOff x="2043038" y="4378957"/>
            <a:chExt cx="7369670" cy="2335140"/>
          </a:xfrm>
        </p:grpSpPr>
        <p:sp>
          <p:nvSpPr>
            <p:cNvPr id="320" name="TextBox 319">
              <a:extLst>
                <a:ext uri="{FF2B5EF4-FFF2-40B4-BE49-F238E27FC236}">
                  <a16:creationId xmlns:a16="http://schemas.microsoft.com/office/drawing/2014/main" id="{D09C78DA-C323-42C7-A93A-C77F3B2CD7E1}"/>
                </a:ext>
              </a:extLst>
            </p:cNvPr>
            <p:cNvSpPr txBox="1"/>
            <p:nvPr/>
          </p:nvSpPr>
          <p:spPr>
            <a:xfrm>
              <a:off x="3908418" y="4381050"/>
              <a:ext cx="1853008" cy="200055"/>
            </a:xfrm>
            <a:prstGeom prst="rect">
              <a:avLst/>
            </a:prstGeom>
            <a:noFill/>
          </p:spPr>
          <p:txBody>
            <a:bodyPr wrap="square" rtlCol="0">
              <a:spAutoFit/>
            </a:bodyPr>
            <a:lstStyle/>
            <a:p>
              <a:pPr algn="ctr"/>
              <a:r>
                <a:rPr lang="en-US" sz="700" b="1"/>
                <a:t>Phyletic pattern</a:t>
              </a:r>
            </a:p>
          </p:txBody>
        </p:sp>
        <p:sp>
          <p:nvSpPr>
            <p:cNvPr id="321" name="TextBox 320">
              <a:extLst>
                <a:ext uri="{FF2B5EF4-FFF2-40B4-BE49-F238E27FC236}">
                  <a16:creationId xmlns:a16="http://schemas.microsoft.com/office/drawing/2014/main" id="{F95B17D7-A891-4D47-B870-C8F917F6DF5A}"/>
                </a:ext>
              </a:extLst>
            </p:cNvPr>
            <p:cNvSpPr txBox="1"/>
            <p:nvPr/>
          </p:nvSpPr>
          <p:spPr>
            <a:xfrm>
              <a:off x="2468268" y="4595893"/>
              <a:ext cx="1053736" cy="200055"/>
            </a:xfrm>
            <a:prstGeom prst="rect">
              <a:avLst/>
            </a:prstGeom>
            <a:noFill/>
          </p:spPr>
          <p:txBody>
            <a:bodyPr wrap="square" rtlCol="0">
              <a:spAutoFit/>
            </a:bodyPr>
            <a:lstStyle/>
            <a:p>
              <a:pPr algn="ctr"/>
              <a:r>
                <a:rPr lang="en-US" sz="700" b="1"/>
                <a:t>Accessory genes</a:t>
              </a:r>
            </a:p>
          </p:txBody>
        </p:sp>
        <p:sp>
          <p:nvSpPr>
            <p:cNvPr id="322" name="TextBox 321">
              <a:extLst>
                <a:ext uri="{FF2B5EF4-FFF2-40B4-BE49-F238E27FC236}">
                  <a16:creationId xmlns:a16="http://schemas.microsoft.com/office/drawing/2014/main" id="{C6AA7BF0-66CA-4464-89AD-9CEAC44F8139}"/>
                </a:ext>
              </a:extLst>
            </p:cNvPr>
            <p:cNvSpPr txBox="1"/>
            <p:nvPr/>
          </p:nvSpPr>
          <p:spPr>
            <a:xfrm>
              <a:off x="4293692" y="4595891"/>
              <a:ext cx="1053736" cy="307777"/>
            </a:xfrm>
            <a:prstGeom prst="rect">
              <a:avLst/>
            </a:prstGeom>
            <a:noFill/>
          </p:spPr>
          <p:txBody>
            <a:bodyPr wrap="square" rtlCol="0">
              <a:spAutoFit/>
            </a:bodyPr>
            <a:lstStyle/>
            <a:p>
              <a:pPr algn="ctr"/>
              <a:r>
                <a:rPr lang="en-US" sz="700" b="1"/>
                <a:t>Discordant phylogenies</a:t>
              </a:r>
            </a:p>
            <a:p>
              <a:pPr algn="ctr"/>
              <a:r>
                <a:rPr lang="en-US" sz="700" b="1"/>
                <a:t>or sequence identity</a:t>
              </a:r>
            </a:p>
          </p:txBody>
        </p:sp>
        <p:sp>
          <p:nvSpPr>
            <p:cNvPr id="323" name="TextBox 322">
              <a:extLst>
                <a:ext uri="{FF2B5EF4-FFF2-40B4-BE49-F238E27FC236}">
                  <a16:creationId xmlns:a16="http://schemas.microsoft.com/office/drawing/2014/main" id="{DFF84652-1F3B-48A7-BAD6-5F75BFF4855B}"/>
                </a:ext>
              </a:extLst>
            </p:cNvPr>
            <p:cNvSpPr txBox="1"/>
            <p:nvPr/>
          </p:nvSpPr>
          <p:spPr>
            <a:xfrm>
              <a:off x="5776216" y="4615663"/>
              <a:ext cx="457200" cy="200055"/>
            </a:xfrm>
            <a:prstGeom prst="rect">
              <a:avLst/>
            </a:prstGeom>
            <a:noFill/>
          </p:spPr>
          <p:txBody>
            <a:bodyPr wrap="square" rtlCol="0">
              <a:spAutoFit/>
            </a:bodyPr>
            <a:lstStyle/>
            <a:p>
              <a:r>
                <a:rPr lang="en-US" sz="700" b="1"/>
                <a:t>Hi-C</a:t>
              </a:r>
            </a:p>
          </p:txBody>
        </p:sp>
        <p:sp>
          <p:nvSpPr>
            <p:cNvPr id="324" name="TextBox 323">
              <a:extLst>
                <a:ext uri="{FF2B5EF4-FFF2-40B4-BE49-F238E27FC236}">
                  <a16:creationId xmlns:a16="http://schemas.microsoft.com/office/drawing/2014/main" id="{5FE9C3C7-763F-4837-A7A6-76DD75CF2A4C}"/>
                </a:ext>
              </a:extLst>
            </p:cNvPr>
            <p:cNvSpPr txBox="1"/>
            <p:nvPr/>
          </p:nvSpPr>
          <p:spPr>
            <a:xfrm>
              <a:off x="7944539" y="4595891"/>
              <a:ext cx="1053736" cy="307777"/>
            </a:xfrm>
            <a:prstGeom prst="rect">
              <a:avLst/>
            </a:prstGeom>
            <a:noFill/>
          </p:spPr>
          <p:txBody>
            <a:bodyPr wrap="square" rtlCol="0">
              <a:spAutoFit/>
            </a:bodyPr>
            <a:lstStyle/>
            <a:p>
              <a:pPr algn="ctr"/>
              <a:r>
                <a:rPr lang="en-US" sz="700" b="1"/>
                <a:t>Assembly graph</a:t>
              </a:r>
            </a:p>
            <a:p>
              <a:pPr algn="ctr"/>
              <a:r>
                <a:rPr lang="en-US" sz="700" b="1"/>
                <a:t>and split read mapping</a:t>
              </a:r>
            </a:p>
          </p:txBody>
        </p:sp>
        <p:sp>
          <p:nvSpPr>
            <p:cNvPr id="325" name="TextBox 324">
              <a:extLst>
                <a:ext uri="{FF2B5EF4-FFF2-40B4-BE49-F238E27FC236}">
                  <a16:creationId xmlns:a16="http://schemas.microsoft.com/office/drawing/2014/main" id="{AB046A99-4A18-4177-8646-5C80EA71FE48}"/>
                </a:ext>
              </a:extLst>
            </p:cNvPr>
            <p:cNvSpPr txBox="1"/>
            <p:nvPr/>
          </p:nvSpPr>
          <p:spPr>
            <a:xfrm>
              <a:off x="5719034" y="4381050"/>
              <a:ext cx="1853008" cy="200055"/>
            </a:xfrm>
            <a:prstGeom prst="rect">
              <a:avLst/>
            </a:prstGeom>
            <a:noFill/>
          </p:spPr>
          <p:txBody>
            <a:bodyPr wrap="square" rtlCol="0">
              <a:spAutoFit/>
            </a:bodyPr>
            <a:lstStyle/>
            <a:p>
              <a:pPr algn="ctr"/>
              <a:r>
                <a:rPr lang="en-US" sz="700" b="1"/>
                <a:t>Specialized metagenomic libraries</a:t>
              </a:r>
            </a:p>
          </p:txBody>
        </p:sp>
        <p:sp>
          <p:nvSpPr>
            <p:cNvPr id="326" name="Rectangle 325">
              <a:extLst>
                <a:ext uri="{FF2B5EF4-FFF2-40B4-BE49-F238E27FC236}">
                  <a16:creationId xmlns:a16="http://schemas.microsoft.com/office/drawing/2014/main" id="{D6567A5E-2DFA-44A7-9C47-0DFBE6B5B1A5}"/>
                </a:ext>
              </a:extLst>
            </p:cNvPr>
            <p:cNvSpPr/>
            <p:nvPr/>
          </p:nvSpPr>
          <p:spPr>
            <a:xfrm flipV="1">
              <a:off x="2113033" y="4385156"/>
              <a:ext cx="1737360" cy="496485"/>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7" name="Rectangle 326">
              <a:extLst>
                <a:ext uri="{FF2B5EF4-FFF2-40B4-BE49-F238E27FC236}">
                  <a16:creationId xmlns:a16="http://schemas.microsoft.com/office/drawing/2014/main" id="{A358A86D-B24C-4F7E-906E-38557E80AD55}"/>
                </a:ext>
              </a:extLst>
            </p:cNvPr>
            <p:cNvSpPr/>
            <p:nvPr/>
          </p:nvSpPr>
          <p:spPr>
            <a:xfrm flipV="1">
              <a:off x="3966566" y="4386531"/>
              <a:ext cx="1737360" cy="495110"/>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8" name="Rectangle 327">
              <a:extLst>
                <a:ext uri="{FF2B5EF4-FFF2-40B4-BE49-F238E27FC236}">
                  <a16:creationId xmlns:a16="http://schemas.microsoft.com/office/drawing/2014/main" id="{4F543CA4-A574-4EDF-BB2B-490667B336D2}"/>
                </a:ext>
              </a:extLst>
            </p:cNvPr>
            <p:cNvSpPr/>
            <p:nvPr/>
          </p:nvSpPr>
          <p:spPr>
            <a:xfrm flipV="1">
              <a:off x="5820099" y="4378957"/>
              <a:ext cx="1737360" cy="502684"/>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9" name="Rectangle 328">
              <a:extLst>
                <a:ext uri="{FF2B5EF4-FFF2-40B4-BE49-F238E27FC236}">
                  <a16:creationId xmlns:a16="http://schemas.microsoft.com/office/drawing/2014/main" id="{ADECB97F-AD1A-4E01-892D-599700A88A73}"/>
                </a:ext>
              </a:extLst>
            </p:cNvPr>
            <p:cNvSpPr/>
            <p:nvPr/>
          </p:nvSpPr>
          <p:spPr>
            <a:xfrm flipV="1">
              <a:off x="7673633" y="4378957"/>
              <a:ext cx="1737360" cy="50268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0" name="Group 329">
              <a:extLst>
                <a:ext uri="{FF2B5EF4-FFF2-40B4-BE49-F238E27FC236}">
                  <a16:creationId xmlns:a16="http://schemas.microsoft.com/office/drawing/2014/main" id="{E7D2F1D3-2284-45E7-8A71-D9FDB340965B}"/>
                </a:ext>
              </a:extLst>
            </p:cNvPr>
            <p:cNvGrpSpPr/>
            <p:nvPr/>
          </p:nvGrpSpPr>
          <p:grpSpPr>
            <a:xfrm>
              <a:off x="5845133" y="4993738"/>
              <a:ext cx="1697273" cy="1708070"/>
              <a:chOff x="6090937" y="1624849"/>
              <a:chExt cx="1697273" cy="1708070"/>
            </a:xfrm>
          </p:grpSpPr>
          <p:cxnSp>
            <p:nvCxnSpPr>
              <p:cNvPr id="331" name="Straight Arrow Connector 330">
                <a:extLst>
                  <a:ext uri="{FF2B5EF4-FFF2-40B4-BE49-F238E27FC236}">
                    <a16:creationId xmlns:a16="http://schemas.microsoft.com/office/drawing/2014/main" id="{BDEBEA64-D10E-4B22-9B14-9D1020E0B673}"/>
                  </a:ext>
                </a:extLst>
              </p:cNvPr>
              <p:cNvCxnSpPr/>
              <p:nvPr/>
            </p:nvCxnSpPr>
            <p:spPr>
              <a:xfrm>
                <a:off x="6221237" y="3166116"/>
                <a:ext cx="1463040" cy="0"/>
              </a:xfrm>
              <a:prstGeom prst="straightConnector1">
                <a:avLst/>
              </a:prstGeom>
              <a:ln w="12700">
                <a:solidFill>
                  <a:schemeClr val="bg2">
                    <a:lumMod val="25000"/>
                  </a:schemeClr>
                </a:solidFill>
                <a:tailEnd type="arrow" w="sm" len="med"/>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48591CCE-E848-406D-8978-E24FFEF472C1}"/>
                  </a:ext>
                </a:extLst>
              </p:cNvPr>
              <p:cNvSpPr txBox="1"/>
              <p:nvPr/>
            </p:nvSpPr>
            <p:spPr>
              <a:xfrm>
                <a:off x="6402191" y="3132864"/>
                <a:ext cx="999688" cy="200055"/>
              </a:xfrm>
              <a:prstGeom prst="rect">
                <a:avLst/>
              </a:prstGeom>
              <a:noFill/>
            </p:spPr>
            <p:txBody>
              <a:bodyPr wrap="square" rtlCol="0">
                <a:spAutoFit/>
              </a:bodyPr>
              <a:lstStyle/>
              <a:p>
                <a:pPr algn="ctr"/>
                <a:r>
                  <a:rPr lang="en-US" sz="700"/>
                  <a:t>Longitudinal sampling</a:t>
                </a:r>
              </a:p>
            </p:txBody>
          </p:sp>
          <p:sp>
            <p:nvSpPr>
              <p:cNvPr id="333" name="Freeform: Shape 332">
                <a:extLst>
                  <a:ext uri="{FF2B5EF4-FFF2-40B4-BE49-F238E27FC236}">
                    <a16:creationId xmlns:a16="http://schemas.microsoft.com/office/drawing/2014/main" id="{B38428EB-2291-490B-B7F6-9ACE42D3881A}"/>
                  </a:ext>
                </a:extLst>
              </p:cNvPr>
              <p:cNvSpPr/>
              <p:nvPr/>
            </p:nvSpPr>
            <p:spPr>
              <a:xfrm>
                <a:off x="6110289" y="2761311"/>
                <a:ext cx="566735" cy="248593"/>
              </a:xfrm>
              <a:custGeom>
                <a:avLst/>
                <a:gdLst>
                  <a:gd name="connsiteX0" fmla="*/ 0 w 523875"/>
                  <a:gd name="connsiteY0" fmla="*/ 0 h 333375"/>
                  <a:gd name="connsiteX1" fmla="*/ 200025 w 523875"/>
                  <a:gd name="connsiteY1" fmla="*/ 123825 h 333375"/>
                  <a:gd name="connsiteX2" fmla="*/ 419100 w 523875"/>
                  <a:gd name="connsiteY2" fmla="*/ 142875 h 333375"/>
                  <a:gd name="connsiteX3" fmla="*/ 485775 w 523875"/>
                  <a:gd name="connsiteY3" fmla="*/ 257175 h 333375"/>
                  <a:gd name="connsiteX4" fmla="*/ 523875 w 523875"/>
                  <a:gd name="connsiteY4" fmla="*/ 333375 h 333375"/>
                  <a:gd name="connsiteX5" fmla="*/ 523875 w 523875"/>
                  <a:gd name="connsiteY5" fmla="*/ 333375 h 333375"/>
                  <a:gd name="connsiteX6" fmla="*/ 523875 w 523875"/>
                  <a:gd name="connsiteY6"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333375">
                    <a:moveTo>
                      <a:pt x="0" y="0"/>
                    </a:moveTo>
                    <a:cubicBezTo>
                      <a:pt x="65087" y="50006"/>
                      <a:pt x="130175" y="100013"/>
                      <a:pt x="200025" y="123825"/>
                    </a:cubicBezTo>
                    <a:cubicBezTo>
                      <a:pt x="269875" y="147637"/>
                      <a:pt x="371475" y="120650"/>
                      <a:pt x="419100" y="142875"/>
                    </a:cubicBezTo>
                    <a:cubicBezTo>
                      <a:pt x="466725" y="165100"/>
                      <a:pt x="468313" y="225425"/>
                      <a:pt x="485775" y="257175"/>
                    </a:cubicBezTo>
                    <a:cubicBezTo>
                      <a:pt x="503237" y="288925"/>
                      <a:pt x="523875" y="333375"/>
                      <a:pt x="523875" y="333375"/>
                    </a:cubicBezTo>
                    <a:lnTo>
                      <a:pt x="523875" y="333375"/>
                    </a:lnTo>
                    <a:lnTo>
                      <a:pt x="523875" y="333375"/>
                    </a:lnTo>
                  </a:path>
                </a:pathLst>
              </a:custGeom>
              <a:noFill/>
              <a:ln w="31750" cmpd="dbl">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4" name="Freeform: Shape 333">
                <a:extLst>
                  <a:ext uri="{FF2B5EF4-FFF2-40B4-BE49-F238E27FC236}">
                    <a16:creationId xmlns:a16="http://schemas.microsoft.com/office/drawing/2014/main" id="{9C84430E-2FD1-4B1A-BB58-11DDBA437A07}"/>
                  </a:ext>
                </a:extLst>
              </p:cNvPr>
              <p:cNvSpPr/>
              <p:nvPr/>
            </p:nvSpPr>
            <p:spPr>
              <a:xfrm>
                <a:off x="6212565" y="2461709"/>
                <a:ext cx="533400" cy="73618"/>
              </a:xfrm>
              <a:custGeom>
                <a:avLst/>
                <a:gdLst>
                  <a:gd name="connsiteX0" fmla="*/ 0 w 574675"/>
                  <a:gd name="connsiteY0" fmla="*/ 0 h 69850"/>
                  <a:gd name="connsiteX1" fmla="*/ 327025 w 574675"/>
                  <a:gd name="connsiteY1" fmla="*/ 53975 h 69850"/>
                  <a:gd name="connsiteX2" fmla="*/ 574675 w 574675"/>
                  <a:gd name="connsiteY2" fmla="*/ 69850 h 69850"/>
                </a:gdLst>
                <a:ahLst/>
                <a:cxnLst>
                  <a:cxn ang="0">
                    <a:pos x="connsiteX0" y="connsiteY0"/>
                  </a:cxn>
                  <a:cxn ang="0">
                    <a:pos x="connsiteX1" y="connsiteY1"/>
                  </a:cxn>
                  <a:cxn ang="0">
                    <a:pos x="connsiteX2" y="connsiteY2"/>
                  </a:cxn>
                </a:cxnLst>
                <a:rect l="l" t="t" r="r" b="b"/>
                <a:pathLst>
                  <a:path w="574675" h="69850">
                    <a:moveTo>
                      <a:pt x="0" y="0"/>
                    </a:moveTo>
                    <a:cubicBezTo>
                      <a:pt x="115623" y="21166"/>
                      <a:pt x="231246" y="42333"/>
                      <a:pt x="327025" y="53975"/>
                    </a:cubicBezTo>
                    <a:cubicBezTo>
                      <a:pt x="422804" y="65617"/>
                      <a:pt x="498739" y="67733"/>
                      <a:pt x="574675" y="69850"/>
                    </a:cubicBezTo>
                  </a:path>
                </a:pathLst>
              </a:custGeom>
              <a:noFill/>
              <a:ln w="31750" cmpd="dbl">
                <a:solidFill>
                  <a:srgbClr val="5B1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5" name="Arrow: Pentagon 334">
                <a:extLst>
                  <a:ext uri="{FF2B5EF4-FFF2-40B4-BE49-F238E27FC236}">
                    <a16:creationId xmlns:a16="http://schemas.microsoft.com/office/drawing/2014/main" id="{9A6C0E9B-0DD1-45DC-9439-B1347FEDD3C3}"/>
                  </a:ext>
                </a:extLst>
              </p:cNvPr>
              <p:cNvSpPr/>
              <p:nvPr/>
            </p:nvSpPr>
            <p:spPr>
              <a:xfrm rot="373727">
                <a:off x="6453184" y="247310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2D0809FE-C483-4677-B607-E8F6BD3815F4}"/>
                  </a:ext>
                </a:extLst>
              </p:cNvPr>
              <p:cNvSpPr/>
              <p:nvPr/>
            </p:nvSpPr>
            <p:spPr>
              <a:xfrm>
                <a:off x="6096001" y="2390775"/>
                <a:ext cx="725016" cy="676360"/>
              </a:xfrm>
              <a:custGeom>
                <a:avLst/>
                <a:gdLst>
                  <a:gd name="connsiteX0" fmla="*/ 0 w 725016"/>
                  <a:gd name="connsiteY0" fmla="*/ 338180 h 676360"/>
                  <a:gd name="connsiteX1" fmla="*/ 362508 w 725016"/>
                  <a:gd name="connsiteY1" fmla="*/ 0 h 676360"/>
                  <a:gd name="connsiteX2" fmla="*/ 725016 w 725016"/>
                  <a:gd name="connsiteY2" fmla="*/ 338180 h 676360"/>
                  <a:gd name="connsiteX3" fmla="*/ 362508 w 725016"/>
                  <a:gd name="connsiteY3" fmla="*/ 676360 h 676360"/>
                  <a:gd name="connsiteX4" fmla="*/ 0 w 725016"/>
                  <a:gd name="connsiteY4" fmla="*/ 338180 h 67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16" h="676360" extrusionOk="0">
                    <a:moveTo>
                      <a:pt x="0" y="338180"/>
                    </a:moveTo>
                    <a:cubicBezTo>
                      <a:pt x="-12977" y="143403"/>
                      <a:pt x="155398" y="2591"/>
                      <a:pt x="362508" y="0"/>
                    </a:cubicBezTo>
                    <a:cubicBezTo>
                      <a:pt x="589807" y="5703"/>
                      <a:pt x="681745" y="152784"/>
                      <a:pt x="725016" y="338180"/>
                    </a:cubicBezTo>
                    <a:cubicBezTo>
                      <a:pt x="704150" y="545329"/>
                      <a:pt x="558356" y="700461"/>
                      <a:pt x="362508" y="676360"/>
                    </a:cubicBezTo>
                    <a:cubicBezTo>
                      <a:pt x="120487" y="653483"/>
                      <a:pt x="12689" y="531015"/>
                      <a:pt x="0" y="338180"/>
                    </a:cubicBezTo>
                    <a:close/>
                  </a:path>
                </a:pathLst>
              </a:custGeom>
              <a:noFill/>
              <a:ln w="6350">
                <a:solidFill>
                  <a:srgbClr val="3333FF"/>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7" name="Arrow: Pentagon 336">
                <a:extLst>
                  <a:ext uri="{FF2B5EF4-FFF2-40B4-BE49-F238E27FC236}">
                    <a16:creationId xmlns:a16="http://schemas.microsoft.com/office/drawing/2014/main" id="{14110461-A402-4D40-ADF2-6B9C677BA000}"/>
                  </a:ext>
                </a:extLst>
              </p:cNvPr>
              <p:cNvSpPr/>
              <p:nvPr/>
            </p:nvSpPr>
            <p:spPr>
              <a:xfrm rot="1139506">
                <a:off x="6220095" y="2787132"/>
                <a:ext cx="139342" cy="98310"/>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id="{D7C13B9C-3870-45B6-8EA0-ACE03419D6D9}"/>
                  </a:ext>
                </a:extLst>
              </p:cNvPr>
              <p:cNvSpPr txBox="1"/>
              <p:nvPr/>
            </p:nvSpPr>
            <p:spPr>
              <a:xfrm>
                <a:off x="6608984" y="2896045"/>
                <a:ext cx="625465" cy="200055"/>
              </a:xfrm>
              <a:prstGeom prst="rect">
                <a:avLst/>
              </a:prstGeom>
              <a:noFill/>
            </p:spPr>
            <p:txBody>
              <a:bodyPr wrap="square" rtlCol="0">
                <a:spAutoFit/>
              </a:bodyPr>
              <a:lstStyle/>
              <a:p>
                <a:pPr algn="ctr"/>
                <a:r>
                  <a:rPr lang="en-US" sz="700">
                    <a:solidFill>
                      <a:srgbClr val="3333FF"/>
                    </a:solidFill>
                  </a:rPr>
                  <a:t>Species A</a:t>
                </a:r>
              </a:p>
            </p:txBody>
          </p:sp>
          <p:sp>
            <p:nvSpPr>
              <p:cNvPr id="339" name="TextBox 338">
                <a:extLst>
                  <a:ext uri="{FF2B5EF4-FFF2-40B4-BE49-F238E27FC236}">
                    <a16:creationId xmlns:a16="http://schemas.microsoft.com/office/drawing/2014/main" id="{5FF92F76-F896-4EB2-A4C3-525A1CD47937}"/>
                  </a:ext>
                </a:extLst>
              </p:cNvPr>
              <p:cNvSpPr txBox="1"/>
              <p:nvPr/>
            </p:nvSpPr>
            <p:spPr>
              <a:xfrm>
                <a:off x="6623749" y="2133001"/>
                <a:ext cx="625465" cy="200055"/>
              </a:xfrm>
              <a:prstGeom prst="rect">
                <a:avLst/>
              </a:prstGeom>
              <a:noFill/>
            </p:spPr>
            <p:txBody>
              <a:bodyPr wrap="square" rtlCol="0">
                <a:spAutoFit/>
              </a:bodyPr>
              <a:lstStyle/>
              <a:p>
                <a:pPr algn="ctr"/>
                <a:r>
                  <a:rPr lang="en-US" sz="700">
                    <a:solidFill>
                      <a:schemeClr val="accent6">
                        <a:lumMod val="75000"/>
                      </a:schemeClr>
                    </a:solidFill>
                  </a:rPr>
                  <a:t>Species B</a:t>
                </a:r>
              </a:p>
            </p:txBody>
          </p:sp>
          <p:sp>
            <p:nvSpPr>
              <p:cNvPr id="340" name="Freeform: Shape 339">
                <a:extLst>
                  <a:ext uri="{FF2B5EF4-FFF2-40B4-BE49-F238E27FC236}">
                    <a16:creationId xmlns:a16="http://schemas.microsoft.com/office/drawing/2014/main" id="{48B72E98-95B0-40C5-9406-43DB7585844A}"/>
                  </a:ext>
                </a:extLst>
              </p:cNvPr>
              <p:cNvSpPr/>
              <p:nvPr/>
            </p:nvSpPr>
            <p:spPr>
              <a:xfrm>
                <a:off x="6924675" y="2309813"/>
                <a:ext cx="4763" cy="590550"/>
              </a:xfrm>
              <a:custGeom>
                <a:avLst/>
                <a:gdLst>
                  <a:gd name="connsiteX0" fmla="*/ 4763 w 4763"/>
                  <a:gd name="connsiteY0" fmla="*/ 590550 h 590550"/>
                  <a:gd name="connsiteX1" fmla="*/ 0 w 4763"/>
                  <a:gd name="connsiteY1" fmla="*/ 0 h 590550"/>
                </a:gdLst>
                <a:ahLst/>
                <a:cxnLst>
                  <a:cxn ang="0">
                    <a:pos x="connsiteX0" y="connsiteY0"/>
                  </a:cxn>
                  <a:cxn ang="0">
                    <a:pos x="connsiteX1" y="connsiteY1"/>
                  </a:cxn>
                </a:cxnLst>
                <a:rect l="l" t="t" r="r" b="b"/>
                <a:pathLst>
                  <a:path w="4763" h="590550" extrusionOk="0">
                    <a:moveTo>
                      <a:pt x="4763" y="590550"/>
                    </a:moveTo>
                    <a:cubicBezTo>
                      <a:pt x="-30282" y="355643"/>
                      <a:pt x="-14236" y="207082"/>
                      <a:pt x="0" y="0"/>
                    </a:cubicBezTo>
                  </a:path>
                </a:pathLst>
              </a:custGeom>
              <a:noFill/>
              <a:ln>
                <a:solidFill>
                  <a:srgbClr val="A26000"/>
                </a:solidFill>
                <a:headEnd type="none" w="med" len="med"/>
                <a:tailEnd type="arrow" w="med" len="med"/>
                <a:extLst>
                  <a:ext uri="{C807C97D-BFC1-408E-A445-0C87EB9F89A2}">
                    <ask:lineSketchStyleProps xmlns:ask="http://schemas.microsoft.com/office/drawing/2018/sketchyshapes" sd="1851960979">
                      <a:custGeom>
                        <a:avLst/>
                        <a:gdLst>
                          <a:gd name="connsiteX0" fmla="*/ 4763 w 4763"/>
                          <a:gd name="connsiteY0" fmla="*/ 590550 h 590550"/>
                          <a:gd name="connsiteX1" fmla="*/ 0 w 4763"/>
                          <a:gd name="connsiteY1" fmla="*/ 0 h 590550"/>
                        </a:gdLst>
                        <a:ahLst/>
                        <a:cxnLst>
                          <a:cxn ang="0">
                            <a:pos x="connsiteX0" y="connsiteY0"/>
                          </a:cxn>
                          <a:cxn ang="0">
                            <a:pos x="connsiteX1" y="connsiteY1"/>
                          </a:cxn>
                        </a:cxnLst>
                        <a:rect l="l" t="t" r="r" b="b"/>
                        <a:pathLst>
                          <a:path w="4763" h="590550">
                            <a:moveTo>
                              <a:pt x="4763" y="590550"/>
                            </a:moveTo>
                            <a:cubicBezTo>
                              <a:pt x="3175" y="393700"/>
                              <a:pt x="1587" y="196850"/>
                              <a:pt x="0"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1" name="Connector: Elbow 340">
                <a:extLst>
                  <a:ext uri="{FF2B5EF4-FFF2-40B4-BE49-F238E27FC236}">
                    <a16:creationId xmlns:a16="http://schemas.microsoft.com/office/drawing/2014/main" id="{8BA48A06-59C4-42C8-A4F6-AAFF7576B01C}"/>
                  </a:ext>
                </a:extLst>
              </p:cNvPr>
              <p:cNvCxnSpPr>
                <a:cxnSpLocks/>
              </p:cNvCxnSpPr>
              <p:nvPr/>
            </p:nvCxnSpPr>
            <p:spPr>
              <a:xfrm rot="780000" flipH="1">
                <a:off x="6338199" y="2598260"/>
                <a:ext cx="182880" cy="210312"/>
              </a:xfrm>
              <a:prstGeom prst="bentConnector3">
                <a:avLst/>
              </a:prstGeom>
              <a:ln w="1270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514C1680-B9A0-4907-AE03-1C15969196B0}"/>
                  </a:ext>
                </a:extLst>
              </p:cNvPr>
              <p:cNvCxnSpPr>
                <a:cxnSpLocks/>
              </p:cNvCxnSpPr>
              <p:nvPr/>
            </p:nvCxnSpPr>
            <p:spPr>
              <a:xfrm flipH="1">
                <a:off x="6162680" y="2531269"/>
                <a:ext cx="121551" cy="196703"/>
              </a:xfrm>
              <a:prstGeom prst="line">
                <a:avLst/>
              </a:prstGeom>
              <a:ln w="12700">
                <a:gradFill>
                  <a:gsLst>
                    <a:gs pos="0">
                      <a:srgbClr val="FF0000"/>
                    </a:gs>
                    <a:gs pos="100000">
                      <a:srgbClr val="3333FF"/>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cxnSp>
            <p:nvCxnSpPr>
              <p:cNvPr id="343" name="Connector: Elbow 342">
                <a:extLst>
                  <a:ext uri="{FF2B5EF4-FFF2-40B4-BE49-F238E27FC236}">
                    <a16:creationId xmlns:a16="http://schemas.microsoft.com/office/drawing/2014/main" id="{11FC43E2-0F9B-4CD4-866A-927B26D77D21}"/>
                  </a:ext>
                </a:extLst>
              </p:cNvPr>
              <p:cNvCxnSpPr>
                <a:cxnSpLocks/>
              </p:cNvCxnSpPr>
              <p:nvPr/>
            </p:nvCxnSpPr>
            <p:spPr>
              <a:xfrm rot="780000" flipH="1">
                <a:off x="6291220" y="2560007"/>
                <a:ext cx="182880" cy="210312"/>
              </a:xfrm>
              <a:prstGeom prst="bentConnector3">
                <a:avLst/>
              </a:prstGeom>
              <a:ln w="1270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A8EB0EE-892D-4A94-905A-B31BFF3F31D9}"/>
                  </a:ext>
                </a:extLst>
              </p:cNvPr>
              <p:cNvCxnSpPr>
                <a:cxnSpLocks/>
              </p:cNvCxnSpPr>
              <p:nvPr/>
            </p:nvCxnSpPr>
            <p:spPr>
              <a:xfrm>
                <a:off x="6426484" y="2912785"/>
                <a:ext cx="178465" cy="69411"/>
              </a:xfrm>
              <a:prstGeom prst="line">
                <a:avLst/>
              </a:prstGeom>
              <a:ln w="12700">
                <a:gradFill>
                  <a:gsLst>
                    <a:gs pos="0">
                      <a:srgbClr val="3333FF"/>
                    </a:gs>
                    <a:gs pos="100000">
                      <a:srgbClr val="3333FF"/>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E10B2F75-8EFD-451D-90B0-D6C89611DB4E}"/>
                  </a:ext>
                </a:extLst>
              </p:cNvPr>
              <p:cNvGrpSpPr/>
              <p:nvPr/>
            </p:nvGrpSpPr>
            <p:grpSpPr>
              <a:xfrm>
                <a:off x="7063194" y="2391087"/>
                <a:ext cx="725016" cy="676360"/>
                <a:chOff x="6248401" y="2581275"/>
                <a:chExt cx="725016" cy="676360"/>
              </a:xfrm>
            </p:grpSpPr>
            <p:sp>
              <p:nvSpPr>
                <p:cNvPr id="361" name="Freeform: Shape 360">
                  <a:extLst>
                    <a:ext uri="{FF2B5EF4-FFF2-40B4-BE49-F238E27FC236}">
                      <a16:creationId xmlns:a16="http://schemas.microsoft.com/office/drawing/2014/main" id="{CA56679C-68AE-407C-B91D-53995270EEA7}"/>
                    </a:ext>
                  </a:extLst>
                </p:cNvPr>
                <p:cNvSpPr/>
                <p:nvPr/>
              </p:nvSpPr>
              <p:spPr>
                <a:xfrm>
                  <a:off x="6262689" y="2951811"/>
                  <a:ext cx="566735" cy="248593"/>
                </a:xfrm>
                <a:custGeom>
                  <a:avLst/>
                  <a:gdLst>
                    <a:gd name="connsiteX0" fmla="*/ 0 w 523875"/>
                    <a:gd name="connsiteY0" fmla="*/ 0 h 333375"/>
                    <a:gd name="connsiteX1" fmla="*/ 200025 w 523875"/>
                    <a:gd name="connsiteY1" fmla="*/ 123825 h 333375"/>
                    <a:gd name="connsiteX2" fmla="*/ 419100 w 523875"/>
                    <a:gd name="connsiteY2" fmla="*/ 142875 h 333375"/>
                    <a:gd name="connsiteX3" fmla="*/ 485775 w 523875"/>
                    <a:gd name="connsiteY3" fmla="*/ 257175 h 333375"/>
                    <a:gd name="connsiteX4" fmla="*/ 523875 w 523875"/>
                    <a:gd name="connsiteY4" fmla="*/ 333375 h 333375"/>
                    <a:gd name="connsiteX5" fmla="*/ 523875 w 523875"/>
                    <a:gd name="connsiteY5" fmla="*/ 333375 h 333375"/>
                    <a:gd name="connsiteX6" fmla="*/ 523875 w 523875"/>
                    <a:gd name="connsiteY6"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333375">
                      <a:moveTo>
                        <a:pt x="0" y="0"/>
                      </a:moveTo>
                      <a:cubicBezTo>
                        <a:pt x="65087" y="50006"/>
                        <a:pt x="130175" y="100013"/>
                        <a:pt x="200025" y="123825"/>
                      </a:cubicBezTo>
                      <a:cubicBezTo>
                        <a:pt x="269875" y="147637"/>
                        <a:pt x="371475" y="120650"/>
                        <a:pt x="419100" y="142875"/>
                      </a:cubicBezTo>
                      <a:cubicBezTo>
                        <a:pt x="466725" y="165100"/>
                        <a:pt x="468313" y="225425"/>
                        <a:pt x="485775" y="257175"/>
                      </a:cubicBezTo>
                      <a:cubicBezTo>
                        <a:pt x="503237" y="288925"/>
                        <a:pt x="523875" y="333375"/>
                        <a:pt x="523875" y="333375"/>
                      </a:cubicBezTo>
                      <a:lnTo>
                        <a:pt x="523875" y="333375"/>
                      </a:lnTo>
                      <a:lnTo>
                        <a:pt x="523875" y="333375"/>
                      </a:lnTo>
                    </a:path>
                  </a:pathLst>
                </a:custGeom>
                <a:noFill/>
                <a:ln w="31750" cmpd="dbl">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2" name="Freeform: Shape 361">
                  <a:extLst>
                    <a:ext uri="{FF2B5EF4-FFF2-40B4-BE49-F238E27FC236}">
                      <a16:creationId xmlns:a16="http://schemas.microsoft.com/office/drawing/2014/main" id="{3E900564-DD85-455A-93E5-342FB0C38CAB}"/>
                    </a:ext>
                  </a:extLst>
                </p:cNvPr>
                <p:cNvSpPr/>
                <p:nvPr/>
              </p:nvSpPr>
              <p:spPr>
                <a:xfrm>
                  <a:off x="6364965" y="2652209"/>
                  <a:ext cx="533400" cy="73618"/>
                </a:xfrm>
                <a:custGeom>
                  <a:avLst/>
                  <a:gdLst>
                    <a:gd name="connsiteX0" fmla="*/ 0 w 574675"/>
                    <a:gd name="connsiteY0" fmla="*/ 0 h 69850"/>
                    <a:gd name="connsiteX1" fmla="*/ 327025 w 574675"/>
                    <a:gd name="connsiteY1" fmla="*/ 53975 h 69850"/>
                    <a:gd name="connsiteX2" fmla="*/ 574675 w 574675"/>
                    <a:gd name="connsiteY2" fmla="*/ 69850 h 69850"/>
                  </a:gdLst>
                  <a:ahLst/>
                  <a:cxnLst>
                    <a:cxn ang="0">
                      <a:pos x="connsiteX0" y="connsiteY0"/>
                    </a:cxn>
                    <a:cxn ang="0">
                      <a:pos x="connsiteX1" y="connsiteY1"/>
                    </a:cxn>
                    <a:cxn ang="0">
                      <a:pos x="connsiteX2" y="connsiteY2"/>
                    </a:cxn>
                  </a:cxnLst>
                  <a:rect l="l" t="t" r="r" b="b"/>
                  <a:pathLst>
                    <a:path w="574675" h="69850">
                      <a:moveTo>
                        <a:pt x="0" y="0"/>
                      </a:moveTo>
                      <a:cubicBezTo>
                        <a:pt x="115623" y="21166"/>
                        <a:pt x="231246" y="42333"/>
                        <a:pt x="327025" y="53975"/>
                      </a:cubicBezTo>
                      <a:cubicBezTo>
                        <a:pt x="422804" y="65617"/>
                        <a:pt x="498739" y="67733"/>
                        <a:pt x="574675" y="69850"/>
                      </a:cubicBezTo>
                    </a:path>
                  </a:pathLst>
                </a:custGeom>
                <a:noFill/>
                <a:ln w="31750" cmpd="dbl">
                  <a:solidFill>
                    <a:srgbClr val="5B1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3" name="Arrow: Pentagon 362">
                  <a:extLst>
                    <a:ext uri="{FF2B5EF4-FFF2-40B4-BE49-F238E27FC236}">
                      <a16:creationId xmlns:a16="http://schemas.microsoft.com/office/drawing/2014/main" id="{C0CC7D8C-2642-4597-90F7-C82EF65D9BD9}"/>
                    </a:ext>
                  </a:extLst>
                </p:cNvPr>
                <p:cNvSpPr/>
                <p:nvPr/>
              </p:nvSpPr>
              <p:spPr>
                <a:xfrm rot="373727">
                  <a:off x="6605584" y="266360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59150B7-3C32-44CC-93E4-78C39D1A4538}"/>
                    </a:ext>
                  </a:extLst>
                </p:cNvPr>
                <p:cNvSpPr/>
                <p:nvPr/>
              </p:nvSpPr>
              <p:spPr>
                <a:xfrm>
                  <a:off x="6248401" y="2581275"/>
                  <a:ext cx="725016" cy="676360"/>
                </a:xfrm>
                <a:custGeom>
                  <a:avLst/>
                  <a:gdLst>
                    <a:gd name="connsiteX0" fmla="*/ 0 w 725016"/>
                    <a:gd name="connsiteY0" fmla="*/ 338180 h 676360"/>
                    <a:gd name="connsiteX1" fmla="*/ 362508 w 725016"/>
                    <a:gd name="connsiteY1" fmla="*/ 0 h 676360"/>
                    <a:gd name="connsiteX2" fmla="*/ 725016 w 725016"/>
                    <a:gd name="connsiteY2" fmla="*/ 338180 h 676360"/>
                    <a:gd name="connsiteX3" fmla="*/ 362508 w 725016"/>
                    <a:gd name="connsiteY3" fmla="*/ 676360 h 676360"/>
                    <a:gd name="connsiteX4" fmla="*/ 0 w 725016"/>
                    <a:gd name="connsiteY4" fmla="*/ 338180 h 67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16" h="676360" extrusionOk="0">
                      <a:moveTo>
                        <a:pt x="0" y="338180"/>
                      </a:moveTo>
                      <a:cubicBezTo>
                        <a:pt x="-12977" y="143403"/>
                        <a:pt x="155398" y="2591"/>
                        <a:pt x="362508" y="0"/>
                      </a:cubicBezTo>
                      <a:cubicBezTo>
                        <a:pt x="589807" y="5703"/>
                        <a:pt x="681745" y="152784"/>
                        <a:pt x="725016" y="338180"/>
                      </a:cubicBezTo>
                      <a:cubicBezTo>
                        <a:pt x="704150" y="545329"/>
                        <a:pt x="558356" y="700461"/>
                        <a:pt x="362508" y="676360"/>
                      </a:cubicBezTo>
                      <a:cubicBezTo>
                        <a:pt x="120487" y="653483"/>
                        <a:pt x="12689" y="531015"/>
                        <a:pt x="0" y="338180"/>
                      </a:cubicBezTo>
                      <a:close/>
                    </a:path>
                  </a:pathLst>
                </a:custGeom>
                <a:noFill/>
                <a:ln w="6350">
                  <a:solidFill>
                    <a:srgbClr val="3333FF"/>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5" name="Arrow: Pentagon 364">
                  <a:extLst>
                    <a:ext uri="{FF2B5EF4-FFF2-40B4-BE49-F238E27FC236}">
                      <a16:creationId xmlns:a16="http://schemas.microsoft.com/office/drawing/2014/main" id="{01F69F5D-C7E4-4B80-B93D-52AFF31A05E2}"/>
                    </a:ext>
                  </a:extLst>
                </p:cNvPr>
                <p:cNvSpPr/>
                <p:nvPr/>
              </p:nvSpPr>
              <p:spPr>
                <a:xfrm rot="1139506">
                  <a:off x="6372495" y="2977632"/>
                  <a:ext cx="139342" cy="98310"/>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Connector: Elbow 365">
                  <a:extLst>
                    <a:ext uri="{FF2B5EF4-FFF2-40B4-BE49-F238E27FC236}">
                      <a16:creationId xmlns:a16="http://schemas.microsoft.com/office/drawing/2014/main" id="{060D30DA-A8B7-4C84-BDD5-D2DC0AEA57A8}"/>
                    </a:ext>
                  </a:extLst>
                </p:cNvPr>
                <p:cNvCxnSpPr>
                  <a:cxnSpLocks/>
                </p:cNvCxnSpPr>
                <p:nvPr/>
              </p:nvCxnSpPr>
              <p:spPr>
                <a:xfrm rot="780000" flipH="1">
                  <a:off x="6490599" y="2788760"/>
                  <a:ext cx="182880" cy="210312"/>
                </a:xfrm>
                <a:prstGeom prst="bentConnector3">
                  <a:avLst/>
                </a:prstGeom>
                <a:ln w="1270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DF49852-C168-4730-89F6-2AD8D2100523}"/>
                    </a:ext>
                  </a:extLst>
                </p:cNvPr>
                <p:cNvCxnSpPr>
                  <a:cxnSpLocks/>
                </p:cNvCxnSpPr>
                <p:nvPr/>
              </p:nvCxnSpPr>
              <p:spPr>
                <a:xfrm flipH="1">
                  <a:off x="6315080" y="2721769"/>
                  <a:ext cx="121551" cy="196703"/>
                </a:xfrm>
                <a:prstGeom prst="line">
                  <a:avLst/>
                </a:prstGeom>
                <a:ln w="12700">
                  <a:gradFill>
                    <a:gsLst>
                      <a:gs pos="0">
                        <a:srgbClr val="FF0000"/>
                      </a:gs>
                      <a:gs pos="100000">
                        <a:srgbClr val="3333FF"/>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E0D08EED-878C-4805-904C-F1DA2C2BF1D7}"/>
                    </a:ext>
                  </a:extLst>
                </p:cNvPr>
                <p:cNvCxnSpPr>
                  <a:cxnSpLocks/>
                </p:cNvCxnSpPr>
                <p:nvPr/>
              </p:nvCxnSpPr>
              <p:spPr>
                <a:xfrm rot="780000" flipH="1">
                  <a:off x="6443620" y="2750507"/>
                  <a:ext cx="182880" cy="210312"/>
                </a:xfrm>
                <a:prstGeom prst="bentConnector3">
                  <a:avLst/>
                </a:prstGeom>
                <a:ln w="1270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EC4609C-13FE-4C02-9BB4-51AF2D0A44FF}"/>
                    </a:ext>
                  </a:extLst>
                </p:cNvPr>
                <p:cNvCxnSpPr>
                  <a:cxnSpLocks/>
                </p:cNvCxnSpPr>
                <p:nvPr/>
              </p:nvCxnSpPr>
              <p:spPr>
                <a:xfrm>
                  <a:off x="6578884" y="3103285"/>
                  <a:ext cx="178465" cy="69411"/>
                </a:xfrm>
                <a:prstGeom prst="line">
                  <a:avLst/>
                </a:prstGeom>
                <a:ln w="12700">
                  <a:gradFill>
                    <a:gsLst>
                      <a:gs pos="0">
                        <a:srgbClr val="3333FF"/>
                      </a:gs>
                      <a:gs pos="100000">
                        <a:srgbClr val="3333FF"/>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B5F497A4-797F-42FA-B928-4E5F10EA28D5}"/>
                  </a:ext>
                </a:extLst>
              </p:cNvPr>
              <p:cNvGrpSpPr/>
              <p:nvPr/>
            </p:nvGrpSpPr>
            <p:grpSpPr>
              <a:xfrm>
                <a:off x="7049335" y="1624849"/>
                <a:ext cx="725016" cy="676360"/>
                <a:chOff x="6248401" y="2581275"/>
                <a:chExt cx="725016" cy="676360"/>
              </a:xfrm>
            </p:grpSpPr>
            <p:sp>
              <p:nvSpPr>
                <p:cNvPr id="352" name="Freeform: Shape 351">
                  <a:extLst>
                    <a:ext uri="{FF2B5EF4-FFF2-40B4-BE49-F238E27FC236}">
                      <a16:creationId xmlns:a16="http://schemas.microsoft.com/office/drawing/2014/main" id="{63AE4E1B-E575-481A-B5AB-AA5DB842B248}"/>
                    </a:ext>
                  </a:extLst>
                </p:cNvPr>
                <p:cNvSpPr/>
                <p:nvPr/>
              </p:nvSpPr>
              <p:spPr>
                <a:xfrm>
                  <a:off x="6262689" y="2951811"/>
                  <a:ext cx="566735" cy="248593"/>
                </a:xfrm>
                <a:custGeom>
                  <a:avLst/>
                  <a:gdLst>
                    <a:gd name="connsiteX0" fmla="*/ 0 w 523875"/>
                    <a:gd name="connsiteY0" fmla="*/ 0 h 333375"/>
                    <a:gd name="connsiteX1" fmla="*/ 200025 w 523875"/>
                    <a:gd name="connsiteY1" fmla="*/ 123825 h 333375"/>
                    <a:gd name="connsiteX2" fmla="*/ 419100 w 523875"/>
                    <a:gd name="connsiteY2" fmla="*/ 142875 h 333375"/>
                    <a:gd name="connsiteX3" fmla="*/ 485775 w 523875"/>
                    <a:gd name="connsiteY3" fmla="*/ 257175 h 333375"/>
                    <a:gd name="connsiteX4" fmla="*/ 523875 w 523875"/>
                    <a:gd name="connsiteY4" fmla="*/ 333375 h 333375"/>
                    <a:gd name="connsiteX5" fmla="*/ 523875 w 523875"/>
                    <a:gd name="connsiteY5" fmla="*/ 333375 h 333375"/>
                    <a:gd name="connsiteX6" fmla="*/ 523875 w 523875"/>
                    <a:gd name="connsiteY6"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333375">
                      <a:moveTo>
                        <a:pt x="0" y="0"/>
                      </a:moveTo>
                      <a:cubicBezTo>
                        <a:pt x="65087" y="50006"/>
                        <a:pt x="130175" y="100013"/>
                        <a:pt x="200025" y="123825"/>
                      </a:cubicBezTo>
                      <a:cubicBezTo>
                        <a:pt x="269875" y="147637"/>
                        <a:pt x="371475" y="120650"/>
                        <a:pt x="419100" y="142875"/>
                      </a:cubicBezTo>
                      <a:cubicBezTo>
                        <a:pt x="466725" y="165100"/>
                        <a:pt x="468313" y="225425"/>
                        <a:pt x="485775" y="257175"/>
                      </a:cubicBezTo>
                      <a:cubicBezTo>
                        <a:pt x="503237" y="288925"/>
                        <a:pt x="523875" y="333375"/>
                        <a:pt x="523875" y="333375"/>
                      </a:cubicBezTo>
                      <a:lnTo>
                        <a:pt x="523875" y="333375"/>
                      </a:lnTo>
                      <a:lnTo>
                        <a:pt x="523875" y="333375"/>
                      </a:lnTo>
                    </a:path>
                  </a:pathLst>
                </a:custGeom>
                <a:noFill/>
                <a:ln w="3175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3" name="Freeform: Shape 352">
                  <a:extLst>
                    <a:ext uri="{FF2B5EF4-FFF2-40B4-BE49-F238E27FC236}">
                      <a16:creationId xmlns:a16="http://schemas.microsoft.com/office/drawing/2014/main" id="{3DBD78A4-3A7D-4920-B3D9-9D471CEBF0BF}"/>
                    </a:ext>
                  </a:extLst>
                </p:cNvPr>
                <p:cNvSpPr/>
                <p:nvPr/>
              </p:nvSpPr>
              <p:spPr>
                <a:xfrm>
                  <a:off x="6364965" y="2652209"/>
                  <a:ext cx="533400" cy="73618"/>
                </a:xfrm>
                <a:custGeom>
                  <a:avLst/>
                  <a:gdLst>
                    <a:gd name="connsiteX0" fmla="*/ 0 w 574675"/>
                    <a:gd name="connsiteY0" fmla="*/ 0 h 69850"/>
                    <a:gd name="connsiteX1" fmla="*/ 327025 w 574675"/>
                    <a:gd name="connsiteY1" fmla="*/ 53975 h 69850"/>
                    <a:gd name="connsiteX2" fmla="*/ 574675 w 574675"/>
                    <a:gd name="connsiteY2" fmla="*/ 69850 h 69850"/>
                  </a:gdLst>
                  <a:ahLst/>
                  <a:cxnLst>
                    <a:cxn ang="0">
                      <a:pos x="connsiteX0" y="connsiteY0"/>
                    </a:cxn>
                    <a:cxn ang="0">
                      <a:pos x="connsiteX1" y="connsiteY1"/>
                    </a:cxn>
                    <a:cxn ang="0">
                      <a:pos x="connsiteX2" y="connsiteY2"/>
                    </a:cxn>
                  </a:cxnLst>
                  <a:rect l="l" t="t" r="r" b="b"/>
                  <a:pathLst>
                    <a:path w="574675" h="69850">
                      <a:moveTo>
                        <a:pt x="0" y="0"/>
                      </a:moveTo>
                      <a:cubicBezTo>
                        <a:pt x="115623" y="21166"/>
                        <a:pt x="231246" y="42333"/>
                        <a:pt x="327025" y="53975"/>
                      </a:cubicBezTo>
                      <a:cubicBezTo>
                        <a:pt x="422804" y="65617"/>
                        <a:pt x="498739" y="67733"/>
                        <a:pt x="574675" y="69850"/>
                      </a:cubicBezTo>
                    </a:path>
                  </a:pathLst>
                </a:custGeom>
                <a:noFill/>
                <a:ln w="31750" cmpd="dbl">
                  <a:solidFill>
                    <a:srgbClr val="5B1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4" name="Arrow: Pentagon 353">
                  <a:extLst>
                    <a:ext uri="{FF2B5EF4-FFF2-40B4-BE49-F238E27FC236}">
                      <a16:creationId xmlns:a16="http://schemas.microsoft.com/office/drawing/2014/main" id="{739DBADF-D3E7-413E-A64F-7B758DCE440B}"/>
                    </a:ext>
                  </a:extLst>
                </p:cNvPr>
                <p:cNvSpPr/>
                <p:nvPr/>
              </p:nvSpPr>
              <p:spPr>
                <a:xfrm rot="373727">
                  <a:off x="6605584" y="266360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72BAB367-BC5C-4751-A850-C3DB6BAC7EAC}"/>
                    </a:ext>
                  </a:extLst>
                </p:cNvPr>
                <p:cNvSpPr/>
                <p:nvPr/>
              </p:nvSpPr>
              <p:spPr>
                <a:xfrm>
                  <a:off x="6248401" y="2581275"/>
                  <a:ext cx="725016" cy="676360"/>
                </a:xfrm>
                <a:custGeom>
                  <a:avLst/>
                  <a:gdLst>
                    <a:gd name="connsiteX0" fmla="*/ 0 w 725016"/>
                    <a:gd name="connsiteY0" fmla="*/ 338180 h 676360"/>
                    <a:gd name="connsiteX1" fmla="*/ 362508 w 725016"/>
                    <a:gd name="connsiteY1" fmla="*/ 0 h 676360"/>
                    <a:gd name="connsiteX2" fmla="*/ 725016 w 725016"/>
                    <a:gd name="connsiteY2" fmla="*/ 338180 h 676360"/>
                    <a:gd name="connsiteX3" fmla="*/ 362508 w 725016"/>
                    <a:gd name="connsiteY3" fmla="*/ 676360 h 676360"/>
                    <a:gd name="connsiteX4" fmla="*/ 0 w 725016"/>
                    <a:gd name="connsiteY4" fmla="*/ 338180 h 67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16" h="676360" extrusionOk="0">
                      <a:moveTo>
                        <a:pt x="0" y="338180"/>
                      </a:moveTo>
                      <a:cubicBezTo>
                        <a:pt x="-12977" y="143403"/>
                        <a:pt x="155398" y="2591"/>
                        <a:pt x="362508" y="0"/>
                      </a:cubicBezTo>
                      <a:cubicBezTo>
                        <a:pt x="589807" y="5703"/>
                        <a:pt x="681745" y="152784"/>
                        <a:pt x="725016" y="338180"/>
                      </a:cubicBezTo>
                      <a:cubicBezTo>
                        <a:pt x="704150" y="545329"/>
                        <a:pt x="558356" y="700461"/>
                        <a:pt x="362508" y="676360"/>
                      </a:cubicBezTo>
                      <a:cubicBezTo>
                        <a:pt x="120487" y="653483"/>
                        <a:pt x="12689" y="531015"/>
                        <a:pt x="0" y="338180"/>
                      </a:cubicBezTo>
                      <a:close/>
                    </a:path>
                  </a:pathLst>
                </a:custGeom>
                <a:noFill/>
                <a:ln w="6350">
                  <a:solidFill>
                    <a:schemeClr val="accent6">
                      <a:lumMod val="75000"/>
                    </a:schemeClr>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6" name="Arrow: Pentagon 355">
                  <a:extLst>
                    <a:ext uri="{FF2B5EF4-FFF2-40B4-BE49-F238E27FC236}">
                      <a16:creationId xmlns:a16="http://schemas.microsoft.com/office/drawing/2014/main" id="{F0954899-A3F2-4701-8B89-990A3A28D865}"/>
                    </a:ext>
                  </a:extLst>
                </p:cNvPr>
                <p:cNvSpPr/>
                <p:nvPr/>
              </p:nvSpPr>
              <p:spPr>
                <a:xfrm rot="1139506">
                  <a:off x="6372495" y="2977632"/>
                  <a:ext cx="139342" cy="9831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7" name="Connector: Elbow 356">
                  <a:extLst>
                    <a:ext uri="{FF2B5EF4-FFF2-40B4-BE49-F238E27FC236}">
                      <a16:creationId xmlns:a16="http://schemas.microsoft.com/office/drawing/2014/main" id="{7233463F-BC14-4B00-86B5-0E83558F2D3A}"/>
                    </a:ext>
                  </a:extLst>
                </p:cNvPr>
                <p:cNvCxnSpPr>
                  <a:cxnSpLocks/>
                </p:cNvCxnSpPr>
                <p:nvPr/>
              </p:nvCxnSpPr>
              <p:spPr>
                <a:xfrm rot="780000" flipH="1">
                  <a:off x="6490599" y="2788760"/>
                  <a:ext cx="182880" cy="210312"/>
                </a:xfrm>
                <a:prstGeom prst="bentConnector3">
                  <a:avLst/>
                </a:prstGeom>
                <a:ln w="12700">
                  <a:gradFill flip="none" rotWithShape="1">
                    <a:gsLst>
                      <a:gs pos="0">
                        <a:schemeClr val="accent6"/>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459DA2BE-8939-4AC1-9648-082903FBB924}"/>
                    </a:ext>
                  </a:extLst>
                </p:cNvPr>
                <p:cNvCxnSpPr>
                  <a:cxnSpLocks/>
                </p:cNvCxnSpPr>
                <p:nvPr/>
              </p:nvCxnSpPr>
              <p:spPr>
                <a:xfrm flipH="1">
                  <a:off x="6315080" y="2721769"/>
                  <a:ext cx="121551" cy="196703"/>
                </a:xfrm>
                <a:prstGeom prst="line">
                  <a:avLst/>
                </a:prstGeom>
                <a:ln w="12700">
                  <a:gradFill>
                    <a:gsLst>
                      <a:gs pos="0">
                        <a:srgbClr val="FF0000"/>
                      </a:gs>
                      <a:gs pos="100000">
                        <a:schemeClr val="accent6"/>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cxnSp>
              <p:nvCxnSpPr>
                <p:cNvPr id="359" name="Connector: Elbow 358">
                  <a:extLst>
                    <a:ext uri="{FF2B5EF4-FFF2-40B4-BE49-F238E27FC236}">
                      <a16:creationId xmlns:a16="http://schemas.microsoft.com/office/drawing/2014/main" id="{2B16398D-029C-4027-9991-632DEC046064}"/>
                    </a:ext>
                  </a:extLst>
                </p:cNvPr>
                <p:cNvCxnSpPr>
                  <a:cxnSpLocks/>
                </p:cNvCxnSpPr>
                <p:nvPr/>
              </p:nvCxnSpPr>
              <p:spPr>
                <a:xfrm rot="780000" flipH="1">
                  <a:off x="6443620" y="2750507"/>
                  <a:ext cx="182880" cy="210312"/>
                </a:xfrm>
                <a:prstGeom prst="bentConnector3">
                  <a:avLst/>
                </a:prstGeom>
                <a:ln w="12700">
                  <a:gradFill flip="none" rotWithShape="1">
                    <a:gsLst>
                      <a:gs pos="0">
                        <a:schemeClr val="accent6"/>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4C0EB7A-DF43-4F06-B7DD-7B19D3271377}"/>
                    </a:ext>
                  </a:extLst>
                </p:cNvPr>
                <p:cNvCxnSpPr>
                  <a:cxnSpLocks/>
                </p:cNvCxnSpPr>
                <p:nvPr/>
              </p:nvCxnSpPr>
              <p:spPr>
                <a:xfrm>
                  <a:off x="6578884" y="3103285"/>
                  <a:ext cx="178465" cy="69411"/>
                </a:xfrm>
                <a:prstGeom prst="line">
                  <a:avLst/>
                </a:prstGeom>
                <a:ln w="12700">
                  <a:gradFill>
                    <a:gsLst>
                      <a:gs pos="0">
                        <a:schemeClr val="accent6"/>
                      </a:gs>
                      <a:gs pos="100000">
                        <a:schemeClr val="accent6"/>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grpSp>
          <p:grpSp>
            <p:nvGrpSpPr>
              <p:cNvPr id="347" name="Group 346">
                <a:extLst>
                  <a:ext uri="{FF2B5EF4-FFF2-40B4-BE49-F238E27FC236}">
                    <a16:creationId xmlns:a16="http://schemas.microsoft.com/office/drawing/2014/main" id="{7DA60DCB-CED7-4A79-A9EA-8BB8D2855A78}"/>
                  </a:ext>
                </a:extLst>
              </p:cNvPr>
              <p:cNvGrpSpPr/>
              <p:nvPr/>
            </p:nvGrpSpPr>
            <p:grpSpPr>
              <a:xfrm>
                <a:off x="6090937" y="1634191"/>
                <a:ext cx="725016" cy="676360"/>
                <a:chOff x="6248401" y="2581275"/>
                <a:chExt cx="725016" cy="676360"/>
              </a:xfrm>
            </p:grpSpPr>
            <p:sp>
              <p:nvSpPr>
                <p:cNvPr id="348" name="Freeform: Shape 347">
                  <a:extLst>
                    <a:ext uri="{FF2B5EF4-FFF2-40B4-BE49-F238E27FC236}">
                      <a16:creationId xmlns:a16="http://schemas.microsoft.com/office/drawing/2014/main" id="{47DC50C4-3844-4877-80CB-9186A7C4ED9D}"/>
                    </a:ext>
                  </a:extLst>
                </p:cNvPr>
                <p:cNvSpPr/>
                <p:nvPr/>
              </p:nvSpPr>
              <p:spPr>
                <a:xfrm>
                  <a:off x="6262689" y="2951811"/>
                  <a:ext cx="566735" cy="248593"/>
                </a:xfrm>
                <a:custGeom>
                  <a:avLst/>
                  <a:gdLst>
                    <a:gd name="connsiteX0" fmla="*/ 0 w 523875"/>
                    <a:gd name="connsiteY0" fmla="*/ 0 h 333375"/>
                    <a:gd name="connsiteX1" fmla="*/ 200025 w 523875"/>
                    <a:gd name="connsiteY1" fmla="*/ 123825 h 333375"/>
                    <a:gd name="connsiteX2" fmla="*/ 419100 w 523875"/>
                    <a:gd name="connsiteY2" fmla="*/ 142875 h 333375"/>
                    <a:gd name="connsiteX3" fmla="*/ 485775 w 523875"/>
                    <a:gd name="connsiteY3" fmla="*/ 257175 h 333375"/>
                    <a:gd name="connsiteX4" fmla="*/ 523875 w 523875"/>
                    <a:gd name="connsiteY4" fmla="*/ 333375 h 333375"/>
                    <a:gd name="connsiteX5" fmla="*/ 523875 w 523875"/>
                    <a:gd name="connsiteY5" fmla="*/ 333375 h 333375"/>
                    <a:gd name="connsiteX6" fmla="*/ 523875 w 523875"/>
                    <a:gd name="connsiteY6"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333375">
                      <a:moveTo>
                        <a:pt x="0" y="0"/>
                      </a:moveTo>
                      <a:cubicBezTo>
                        <a:pt x="65087" y="50006"/>
                        <a:pt x="130175" y="100013"/>
                        <a:pt x="200025" y="123825"/>
                      </a:cubicBezTo>
                      <a:cubicBezTo>
                        <a:pt x="269875" y="147637"/>
                        <a:pt x="371475" y="120650"/>
                        <a:pt x="419100" y="142875"/>
                      </a:cubicBezTo>
                      <a:cubicBezTo>
                        <a:pt x="466725" y="165100"/>
                        <a:pt x="468313" y="225425"/>
                        <a:pt x="485775" y="257175"/>
                      </a:cubicBezTo>
                      <a:cubicBezTo>
                        <a:pt x="503237" y="288925"/>
                        <a:pt x="523875" y="333375"/>
                        <a:pt x="523875" y="333375"/>
                      </a:cubicBezTo>
                      <a:lnTo>
                        <a:pt x="523875" y="333375"/>
                      </a:lnTo>
                      <a:lnTo>
                        <a:pt x="523875" y="333375"/>
                      </a:lnTo>
                    </a:path>
                  </a:pathLst>
                </a:custGeom>
                <a:noFill/>
                <a:ln w="3175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9" name="Oval 348">
                  <a:extLst>
                    <a:ext uri="{FF2B5EF4-FFF2-40B4-BE49-F238E27FC236}">
                      <a16:creationId xmlns:a16="http://schemas.microsoft.com/office/drawing/2014/main" id="{E1C6C2D8-332C-4335-9FF6-107840F70467}"/>
                    </a:ext>
                  </a:extLst>
                </p:cNvPr>
                <p:cNvSpPr/>
                <p:nvPr/>
              </p:nvSpPr>
              <p:spPr>
                <a:xfrm>
                  <a:off x="6248401" y="2581275"/>
                  <a:ext cx="725016" cy="676360"/>
                </a:xfrm>
                <a:custGeom>
                  <a:avLst/>
                  <a:gdLst>
                    <a:gd name="connsiteX0" fmla="*/ 0 w 725016"/>
                    <a:gd name="connsiteY0" fmla="*/ 338180 h 676360"/>
                    <a:gd name="connsiteX1" fmla="*/ 362508 w 725016"/>
                    <a:gd name="connsiteY1" fmla="*/ 0 h 676360"/>
                    <a:gd name="connsiteX2" fmla="*/ 725016 w 725016"/>
                    <a:gd name="connsiteY2" fmla="*/ 338180 h 676360"/>
                    <a:gd name="connsiteX3" fmla="*/ 362508 w 725016"/>
                    <a:gd name="connsiteY3" fmla="*/ 676360 h 676360"/>
                    <a:gd name="connsiteX4" fmla="*/ 0 w 725016"/>
                    <a:gd name="connsiteY4" fmla="*/ 338180 h 67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16" h="676360" extrusionOk="0">
                      <a:moveTo>
                        <a:pt x="0" y="338180"/>
                      </a:moveTo>
                      <a:cubicBezTo>
                        <a:pt x="-12977" y="143403"/>
                        <a:pt x="155398" y="2591"/>
                        <a:pt x="362508" y="0"/>
                      </a:cubicBezTo>
                      <a:cubicBezTo>
                        <a:pt x="589807" y="5703"/>
                        <a:pt x="681745" y="152784"/>
                        <a:pt x="725016" y="338180"/>
                      </a:cubicBezTo>
                      <a:cubicBezTo>
                        <a:pt x="704150" y="545329"/>
                        <a:pt x="558356" y="700461"/>
                        <a:pt x="362508" y="676360"/>
                      </a:cubicBezTo>
                      <a:cubicBezTo>
                        <a:pt x="120487" y="653483"/>
                        <a:pt x="12689" y="531015"/>
                        <a:pt x="0" y="338180"/>
                      </a:cubicBezTo>
                      <a:close/>
                    </a:path>
                  </a:pathLst>
                </a:custGeom>
                <a:noFill/>
                <a:ln w="6350">
                  <a:solidFill>
                    <a:schemeClr val="accent6">
                      <a:lumMod val="75000"/>
                    </a:schemeClr>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0" name="Arrow: Pentagon 349">
                  <a:extLst>
                    <a:ext uri="{FF2B5EF4-FFF2-40B4-BE49-F238E27FC236}">
                      <a16:creationId xmlns:a16="http://schemas.microsoft.com/office/drawing/2014/main" id="{F3E15E1E-FAA3-4A06-9AF3-4CB46A223470}"/>
                    </a:ext>
                  </a:extLst>
                </p:cNvPr>
                <p:cNvSpPr/>
                <p:nvPr/>
              </p:nvSpPr>
              <p:spPr>
                <a:xfrm rot="1139506">
                  <a:off x="6372495" y="2977632"/>
                  <a:ext cx="139342" cy="9831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729574D3-7151-48F9-8174-44C21D480C89}"/>
                    </a:ext>
                  </a:extLst>
                </p:cNvPr>
                <p:cNvCxnSpPr>
                  <a:cxnSpLocks/>
                </p:cNvCxnSpPr>
                <p:nvPr/>
              </p:nvCxnSpPr>
              <p:spPr>
                <a:xfrm>
                  <a:off x="6578884" y="3103285"/>
                  <a:ext cx="178465" cy="69411"/>
                </a:xfrm>
                <a:prstGeom prst="line">
                  <a:avLst/>
                </a:prstGeom>
                <a:ln w="12700">
                  <a:gradFill>
                    <a:gsLst>
                      <a:gs pos="0">
                        <a:schemeClr val="accent6"/>
                      </a:gs>
                      <a:gs pos="100000">
                        <a:schemeClr val="accent6"/>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grpSp>
        </p:grpSp>
        <p:cxnSp>
          <p:nvCxnSpPr>
            <p:cNvPr id="370" name="Straight Connector 369">
              <a:extLst>
                <a:ext uri="{FF2B5EF4-FFF2-40B4-BE49-F238E27FC236}">
                  <a16:creationId xmlns:a16="http://schemas.microsoft.com/office/drawing/2014/main" id="{AECE92D5-8608-4964-80A8-9D55E183A22E}"/>
                </a:ext>
              </a:extLst>
            </p:cNvPr>
            <p:cNvCxnSpPr>
              <a:cxnSpLocks/>
            </p:cNvCxnSpPr>
            <p:nvPr/>
          </p:nvCxnSpPr>
          <p:spPr>
            <a:xfrm flipH="1">
              <a:off x="6200099" y="4667220"/>
              <a:ext cx="45720" cy="91440"/>
            </a:xfrm>
            <a:prstGeom prst="line">
              <a:avLst/>
            </a:prstGeom>
            <a:ln w="12700">
              <a:gradFill>
                <a:gsLst>
                  <a:gs pos="0">
                    <a:srgbClr val="FF0000"/>
                  </a:gs>
                  <a:gs pos="100000">
                    <a:srgbClr val="3333FF"/>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495CC7DD-006C-4A06-A320-BB4D40A193A0}"/>
                </a:ext>
              </a:extLst>
            </p:cNvPr>
            <p:cNvCxnSpPr>
              <a:cxnSpLocks/>
            </p:cNvCxnSpPr>
            <p:nvPr/>
          </p:nvCxnSpPr>
          <p:spPr>
            <a:xfrm flipH="1">
              <a:off x="6431913" y="4667220"/>
              <a:ext cx="45720" cy="91440"/>
            </a:xfrm>
            <a:prstGeom prst="line">
              <a:avLst/>
            </a:prstGeom>
            <a:ln w="12700">
              <a:gradFill>
                <a:gsLst>
                  <a:gs pos="0">
                    <a:srgbClr val="FF0000"/>
                  </a:gs>
                  <a:gs pos="100000">
                    <a:schemeClr val="accent6"/>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5F2FD81B-6EDD-4C73-9592-F4E706055C19}"/>
                </a:ext>
              </a:extLst>
            </p:cNvPr>
            <p:cNvCxnSpPr>
              <a:cxnSpLocks/>
            </p:cNvCxnSpPr>
            <p:nvPr/>
          </p:nvCxnSpPr>
          <p:spPr>
            <a:xfrm flipH="1">
              <a:off x="6084192" y="4667220"/>
              <a:ext cx="45720" cy="91440"/>
            </a:xfrm>
            <a:prstGeom prst="line">
              <a:avLst/>
            </a:prstGeom>
            <a:ln w="12700">
              <a:gradFill>
                <a:gsLst>
                  <a:gs pos="0">
                    <a:srgbClr val="3333FF"/>
                  </a:gs>
                  <a:gs pos="100000">
                    <a:srgbClr val="3333FF"/>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9ABC615B-52EB-460D-A1EA-0993A6EDDB71}"/>
                </a:ext>
              </a:extLst>
            </p:cNvPr>
            <p:cNvCxnSpPr>
              <a:cxnSpLocks/>
            </p:cNvCxnSpPr>
            <p:nvPr/>
          </p:nvCxnSpPr>
          <p:spPr>
            <a:xfrm flipH="1">
              <a:off x="6316006" y="4667220"/>
              <a:ext cx="45720" cy="91440"/>
            </a:xfrm>
            <a:prstGeom prst="line">
              <a:avLst/>
            </a:prstGeom>
            <a:ln w="12700">
              <a:gradFill>
                <a:gsLst>
                  <a:gs pos="0">
                    <a:schemeClr val="accent6"/>
                  </a:gs>
                  <a:gs pos="100000">
                    <a:schemeClr val="accent6"/>
                  </a:gs>
                </a:gsLst>
                <a:lin ang="5400000" scaled="1"/>
              </a:gradFill>
              <a:headEnd type="oval" w="med" len="sm"/>
              <a:tailEnd type="oval" w="med" len="sm"/>
            </a:ln>
          </p:spPr>
          <p:style>
            <a:lnRef idx="1">
              <a:schemeClr val="accent1"/>
            </a:lnRef>
            <a:fillRef idx="0">
              <a:schemeClr val="accent1"/>
            </a:fillRef>
            <a:effectRef idx="0">
              <a:schemeClr val="accent1"/>
            </a:effectRef>
            <a:fontRef idx="minor">
              <a:schemeClr val="tx1"/>
            </a:fontRef>
          </p:style>
        </p:cxnSp>
        <p:sp>
          <p:nvSpPr>
            <p:cNvPr id="374" name="TextBox 373">
              <a:extLst>
                <a:ext uri="{FF2B5EF4-FFF2-40B4-BE49-F238E27FC236}">
                  <a16:creationId xmlns:a16="http://schemas.microsoft.com/office/drawing/2014/main" id="{083875BA-9B7D-4198-AA4A-F6F41155813C}"/>
                </a:ext>
              </a:extLst>
            </p:cNvPr>
            <p:cNvSpPr txBox="1"/>
            <p:nvPr/>
          </p:nvSpPr>
          <p:spPr>
            <a:xfrm>
              <a:off x="6500687" y="4615663"/>
              <a:ext cx="640080" cy="200055"/>
            </a:xfrm>
            <a:prstGeom prst="rect">
              <a:avLst/>
            </a:prstGeom>
            <a:noFill/>
          </p:spPr>
          <p:txBody>
            <a:bodyPr wrap="square" rtlCol="0">
              <a:spAutoFit/>
            </a:bodyPr>
            <a:lstStyle/>
            <a:p>
              <a:r>
                <a:rPr lang="en-US" sz="700" b="1"/>
                <a:t>epic-PCR</a:t>
              </a:r>
            </a:p>
          </p:txBody>
        </p:sp>
        <p:cxnSp>
          <p:nvCxnSpPr>
            <p:cNvPr id="375" name="Connector: Elbow 374">
              <a:extLst>
                <a:ext uri="{FF2B5EF4-FFF2-40B4-BE49-F238E27FC236}">
                  <a16:creationId xmlns:a16="http://schemas.microsoft.com/office/drawing/2014/main" id="{94DA2559-4581-41C8-A8DC-9BB538DB682C}"/>
                </a:ext>
              </a:extLst>
            </p:cNvPr>
            <p:cNvCxnSpPr>
              <a:cxnSpLocks/>
            </p:cNvCxnSpPr>
            <p:nvPr/>
          </p:nvCxnSpPr>
          <p:spPr>
            <a:xfrm flipH="1">
              <a:off x="7236875" y="4614446"/>
              <a:ext cx="91440" cy="182880"/>
            </a:xfrm>
            <a:prstGeom prst="bentConnector3">
              <a:avLst/>
            </a:prstGeom>
            <a:ln w="19050">
              <a:gradFill flip="none" rotWithShape="1">
                <a:gsLst>
                  <a:gs pos="0">
                    <a:schemeClr val="accent6"/>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76" name="Connector: Elbow 375">
              <a:extLst>
                <a:ext uri="{FF2B5EF4-FFF2-40B4-BE49-F238E27FC236}">
                  <a16:creationId xmlns:a16="http://schemas.microsoft.com/office/drawing/2014/main" id="{2DC7C990-27DC-42DF-A349-A6D2B469DB16}"/>
                </a:ext>
              </a:extLst>
            </p:cNvPr>
            <p:cNvCxnSpPr>
              <a:cxnSpLocks/>
            </p:cNvCxnSpPr>
            <p:nvPr/>
          </p:nvCxnSpPr>
          <p:spPr>
            <a:xfrm flipH="1">
              <a:off x="7039469" y="4614446"/>
              <a:ext cx="91440" cy="182880"/>
            </a:xfrm>
            <a:prstGeom prst="bentConnector3">
              <a:avLst/>
            </a:prstGeom>
            <a:ln w="1905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77" name="Connector: Elbow 376">
              <a:extLst>
                <a:ext uri="{FF2B5EF4-FFF2-40B4-BE49-F238E27FC236}">
                  <a16:creationId xmlns:a16="http://schemas.microsoft.com/office/drawing/2014/main" id="{287DF1EB-E37B-48D0-A38C-7FBCBCDAF3DB}"/>
                </a:ext>
              </a:extLst>
            </p:cNvPr>
            <p:cNvCxnSpPr>
              <a:cxnSpLocks/>
            </p:cNvCxnSpPr>
            <p:nvPr/>
          </p:nvCxnSpPr>
          <p:spPr>
            <a:xfrm flipH="1">
              <a:off x="7138172" y="4614446"/>
              <a:ext cx="91440" cy="182880"/>
            </a:xfrm>
            <a:prstGeom prst="bentConnector3">
              <a:avLst/>
            </a:prstGeom>
            <a:ln w="1905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78" name="Connector: Elbow 377">
              <a:extLst>
                <a:ext uri="{FF2B5EF4-FFF2-40B4-BE49-F238E27FC236}">
                  <a16:creationId xmlns:a16="http://schemas.microsoft.com/office/drawing/2014/main" id="{CB673012-264E-4749-AFE8-AE6E794BE3C7}"/>
                </a:ext>
              </a:extLst>
            </p:cNvPr>
            <p:cNvCxnSpPr>
              <a:cxnSpLocks/>
            </p:cNvCxnSpPr>
            <p:nvPr/>
          </p:nvCxnSpPr>
          <p:spPr>
            <a:xfrm flipH="1">
              <a:off x="6940766" y="4614446"/>
              <a:ext cx="91440" cy="182880"/>
            </a:xfrm>
            <a:prstGeom prst="bentConnector3">
              <a:avLst/>
            </a:prstGeom>
            <a:ln w="19050">
              <a:gradFill flip="none" rotWithShape="1">
                <a:gsLst>
                  <a:gs pos="0">
                    <a:srgbClr val="3333FF"/>
                  </a:gs>
                  <a:gs pos="100000">
                    <a:srgbClr val="FF0000"/>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379" name="Group 378">
              <a:extLst>
                <a:ext uri="{FF2B5EF4-FFF2-40B4-BE49-F238E27FC236}">
                  <a16:creationId xmlns:a16="http://schemas.microsoft.com/office/drawing/2014/main" id="{0F97E75C-907D-4935-911F-3FBB72CC6B6B}"/>
                </a:ext>
              </a:extLst>
            </p:cNvPr>
            <p:cNvGrpSpPr/>
            <p:nvPr/>
          </p:nvGrpSpPr>
          <p:grpSpPr>
            <a:xfrm>
              <a:off x="3806454" y="4973962"/>
              <a:ext cx="1923935" cy="1597761"/>
              <a:chOff x="4052258" y="1532503"/>
              <a:chExt cx="1923935" cy="1597761"/>
            </a:xfrm>
          </p:grpSpPr>
          <p:sp>
            <p:nvSpPr>
              <p:cNvPr id="380" name="Rectangle 379">
                <a:extLst>
                  <a:ext uri="{FF2B5EF4-FFF2-40B4-BE49-F238E27FC236}">
                    <a16:creationId xmlns:a16="http://schemas.microsoft.com/office/drawing/2014/main" id="{0009BF33-A38C-458F-9BEC-8AFCF14EEB8F}"/>
                  </a:ext>
                </a:extLst>
              </p:cNvPr>
              <p:cNvSpPr/>
              <p:nvPr/>
            </p:nvSpPr>
            <p:spPr>
              <a:xfrm>
                <a:off x="5672808" y="2127893"/>
                <a:ext cx="103418" cy="84569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1" name="Rectangle 380">
                <a:extLst>
                  <a:ext uri="{FF2B5EF4-FFF2-40B4-BE49-F238E27FC236}">
                    <a16:creationId xmlns:a16="http://schemas.microsoft.com/office/drawing/2014/main" id="{4FB9F32F-F204-4D90-870E-F5F92E155E1D}"/>
                  </a:ext>
                </a:extLst>
              </p:cNvPr>
              <p:cNvSpPr/>
              <p:nvPr/>
            </p:nvSpPr>
            <p:spPr>
              <a:xfrm>
                <a:off x="5224811" y="2132036"/>
                <a:ext cx="348508" cy="844532"/>
              </a:xfrm>
              <a:prstGeom prst="rect">
                <a:avLst/>
              </a:prstGeom>
              <a:solidFill>
                <a:srgbClr val="47C1B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2" name="Rectangle 381">
                <a:extLst>
                  <a:ext uri="{FF2B5EF4-FFF2-40B4-BE49-F238E27FC236}">
                    <a16:creationId xmlns:a16="http://schemas.microsoft.com/office/drawing/2014/main" id="{F16B999E-07A9-40BE-9C6F-B02FE2C70C0F}"/>
                  </a:ext>
                </a:extLst>
              </p:cNvPr>
              <p:cNvSpPr/>
              <p:nvPr/>
            </p:nvSpPr>
            <p:spPr>
              <a:xfrm>
                <a:off x="5211943" y="1995385"/>
                <a:ext cx="608298" cy="61395"/>
              </a:xfrm>
              <a:prstGeom prst="rect">
                <a:avLst/>
              </a:prstGeom>
              <a:solidFill>
                <a:srgbClr val="47C1B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3" name="Picture 382">
                <a:extLst>
                  <a:ext uri="{FF2B5EF4-FFF2-40B4-BE49-F238E27FC236}">
                    <a16:creationId xmlns:a16="http://schemas.microsoft.com/office/drawing/2014/main" id="{311C850F-E890-4637-ABE0-8390C4C51E5F}"/>
                  </a:ext>
                </a:extLst>
              </p:cNvPr>
              <p:cNvPicPr>
                <a:picLocks noChangeAspect="1"/>
              </p:cNvPicPr>
              <p:nvPr/>
            </p:nvPicPr>
            <p:blipFill>
              <a:blip r:embed="rId5"/>
              <a:stretch>
                <a:fillRect/>
              </a:stretch>
            </p:blipFill>
            <p:spPr>
              <a:xfrm>
                <a:off x="4226000" y="1976401"/>
                <a:ext cx="537359" cy="1153863"/>
              </a:xfrm>
              <a:prstGeom prst="rect">
                <a:avLst/>
              </a:prstGeom>
            </p:spPr>
          </p:pic>
          <p:sp>
            <p:nvSpPr>
              <p:cNvPr id="384" name="TextBox 383">
                <a:extLst>
                  <a:ext uri="{FF2B5EF4-FFF2-40B4-BE49-F238E27FC236}">
                    <a16:creationId xmlns:a16="http://schemas.microsoft.com/office/drawing/2014/main" id="{CDF4212C-40D2-4C75-BFBE-8FB6FCA60E92}"/>
                  </a:ext>
                </a:extLst>
              </p:cNvPr>
              <p:cNvSpPr txBox="1"/>
              <p:nvPr/>
            </p:nvSpPr>
            <p:spPr>
              <a:xfrm>
                <a:off x="4052258" y="1542028"/>
                <a:ext cx="923810" cy="307777"/>
              </a:xfrm>
              <a:prstGeom prst="rect">
                <a:avLst/>
              </a:prstGeom>
              <a:noFill/>
            </p:spPr>
            <p:txBody>
              <a:bodyPr wrap="square" rtlCol="0">
                <a:spAutoFit/>
              </a:bodyPr>
              <a:lstStyle/>
              <a:p>
                <a:pPr algn="ctr"/>
                <a:r>
                  <a:rPr lang="en-US" sz="700">
                    <a:solidFill>
                      <a:srgbClr val="47C1B2"/>
                    </a:solidFill>
                  </a:rPr>
                  <a:t>Organismal phylogeny</a:t>
                </a:r>
              </a:p>
            </p:txBody>
          </p:sp>
          <p:sp>
            <p:nvSpPr>
              <p:cNvPr id="385" name="Arrow: Pentagon 384">
                <a:extLst>
                  <a:ext uri="{FF2B5EF4-FFF2-40B4-BE49-F238E27FC236}">
                    <a16:creationId xmlns:a16="http://schemas.microsoft.com/office/drawing/2014/main" id="{976C5018-F614-4663-8CBA-5B6DF421960D}"/>
                  </a:ext>
                </a:extLst>
              </p:cNvPr>
              <p:cNvSpPr/>
              <p:nvPr/>
            </p:nvSpPr>
            <p:spPr>
              <a:xfrm>
                <a:off x="5672872" y="213052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Arrow: Pentagon 385">
                <a:extLst>
                  <a:ext uri="{FF2B5EF4-FFF2-40B4-BE49-F238E27FC236}">
                    <a16:creationId xmlns:a16="http://schemas.microsoft.com/office/drawing/2014/main" id="{9CBCD393-4625-487E-ABDF-7104D1A2DEC1}"/>
                  </a:ext>
                </a:extLst>
              </p:cNvPr>
              <p:cNvSpPr/>
              <p:nvPr/>
            </p:nvSpPr>
            <p:spPr>
              <a:xfrm>
                <a:off x="5348915" y="2130523"/>
                <a:ext cx="128016" cy="9144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Arrow: Pentagon 386">
                <a:extLst>
                  <a:ext uri="{FF2B5EF4-FFF2-40B4-BE49-F238E27FC236}">
                    <a16:creationId xmlns:a16="http://schemas.microsoft.com/office/drawing/2014/main" id="{CAE2B704-3EA0-48A3-9383-002FDAB16CF6}"/>
                  </a:ext>
                </a:extLst>
              </p:cNvPr>
              <p:cNvSpPr/>
              <p:nvPr/>
            </p:nvSpPr>
            <p:spPr>
              <a:xfrm>
                <a:off x="5475212" y="2130523"/>
                <a:ext cx="128016" cy="9144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Arrow: Pentagon 387">
                <a:extLst>
                  <a:ext uri="{FF2B5EF4-FFF2-40B4-BE49-F238E27FC236}">
                    <a16:creationId xmlns:a16="http://schemas.microsoft.com/office/drawing/2014/main" id="{A1B08728-F809-4F9E-99A7-F58E24725296}"/>
                  </a:ext>
                </a:extLst>
              </p:cNvPr>
              <p:cNvSpPr/>
              <p:nvPr/>
            </p:nvSpPr>
            <p:spPr>
              <a:xfrm>
                <a:off x="5222618" y="2130523"/>
                <a:ext cx="128016" cy="9144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Arrow: Pentagon 388">
                <a:extLst>
                  <a:ext uri="{FF2B5EF4-FFF2-40B4-BE49-F238E27FC236}">
                    <a16:creationId xmlns:a16="http://schemas.microsoft.com/office/drawing/2014/main" id="{53B52F88-01DE-4725-8C6A-9A8BA82CB7B6}"/>
                  </a:ext>
                </a:extLst>
              </p:cNvPr>
              <p:cNvSpPr/>
              <p:nvPr/>
            </p:nvSpPr>
            <p:spPr>
              <a:xfrm>
                <a:off x="5674755" y="288230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Arrow: Pentagon 389">
                <a:extLst>
                  <a:ext uri="{FF2B5EF4-FFF2-40B4-BE49-F238E27FC236}">
                    <a16:creationId xmlns:a16="http://schemas.microsoft.com/office/drawing/2014/main" id="{F72E15A3-67EE-4DF0-8B98-B4EDC5C9EB87}"/>
                  </a:ext>
                </a:extLst>
              </p:cNvPr>
              <p:cNvSpPr/>
              <p:nvPr/>
            </p:nvSpPr>
            <p:spPr>
              <a:xfrm>
                <a:off x="5349856" y="2882305"/>
                <a:ext cx="128016" cy="91440"/>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Arrow: Pentagon 390">
                <a:extLst>
                  <a:ext uri="{FF2B5EF4-FFF2-40B4-BE49-F238E27FC236}">
                    <a16:creationId xmlns:a16="http://schemas.microsoft.com/office/drawing/2014/main" id="{D6D37A0D-5BAB-4A02-9896-022CB4BC85E9}"/>
                  </a:ext>
                </a:extLst>
              </p:cNvPr>
              <p:cNvSpPr/>
              <p:nvPr/>
            </p:nvSpPr>
            <p:spPr>
              <a:xfrm>
                <a:off x="5475212" y="2882305"/>
                <a:ext cx="128016" cy="91440"/>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Arrow: Pentagon 391">
                <a:extLst>
                  <a:ext uri="{FF2B5EF4-FFF2-40B4-BE49-F238E27FC236}">
                    <a16:creationId xmlns:a16="http://schemas.microsoft.com/office/drawing/2014/main" id="{0E5DAE52-D9EB-49CC-9F5D-2EFACA966E7D}"/>
                  </a:ext>
                </a:extLst>
              </p:cNvPr>
              <p:cNvSpPr/>
              <p:nvPr/>
            </p:nvSpPr>
            <p:spPr>
              <a:xfrm>
                <a:off x="5224501" y="2882305"/>
                <a:ext cx="128016" cy="91440"/>
              </a:xfrm>
              <a:prstGeom prst="homePlate">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Freeform: Shape 392">
                <a:extLst>
                  <a:ext uri="{FF2B5EF4-FFF2-40B4-BE49-F238E27FC236}">
                    <a16:creationId xmlns:a16="http://schemas.microsoft.com/office/drawing/2014/main" id="{A4539CC4-CE19-42EF-A693-2E2F4DA00024}"/>
                  </a:ext>
                </a:extLst>
              </p:cNvPr>
              <p:cNvSpPr/>
              <p:nvPr/>
            </p:nvSpPr>
            <p:spPr>
              <a:xfrm flipH="1">
                <a:off x="4644517" y="2184918"/>
                <a:ext cx="91440" cy="722428"/>
              </a:xfrm>
              <a:custGeom>
                <a:avLst/>
                <a:gdLst>
                  <a:gd name="connsiteX0" fmla="*/ 91440 w 91440"/>
                  <a:gd name="connsiteY0" fmla="*/ 722428 h 722428"/>
                  <a:gd name="connsiteX1" fmla="*/ 0 w 91440"/>
                  <a:gd name="connsiteY1" fmla="*/ 0 h 722428"/>
                </a:gdLst>
                <a:ahLst/>
                <a:cxnLst>
                  <a:cxn ang="0">
                    <a:pos x="connsiteX0" y="connsiteY0"/>
                  </a:cxn>
                  <a:cxn ang="0">
                    <a:pos x="connsiteX1" y="connsiteY1"/>
                  </a:cxn>
                </a:cxnLst>
                <a:rect l="l" t="t" r="r" b="b"/>
                <a:pathLst>
                  <a:path w="91440" h="722428" extrusionOk="0">
                    <a:moveTo>
                      <a:pt x="91440" y="722428"/>
                    </a:moveTo>
                    <a:cubicBezTo>
                      <a:pt x="27807" y="443915"/>
                      <a:pt x="-25097" y="276739"/>
                      <a:pt x="0" y="0"/>
                    </a:cubicBezTo>
                  </a:path>
                </a:pathLst>
              </a:custGeom>
              <a:noFill/>
              <a:ln w="15875">
                <a:solidFill>
                  <a:srgbClr val="A26000"/>
                </a:solidFill>
                <a:headEnd type="none" w="med" len="med"/>
                <a:tailEnd type="arrow" w="med" len="med"/>
                <a:extLst>
                  <a:ext uri="{C807C97D-BFC1-408E-A445-0C87EB9F89A2}">
                    <ask:lineSketchStyleProps xmlns:ask="http://schemas.microsoft.com/office/drawing/2018/sketchyshapes" sd="1851960979">
                      <a:custGeom>
                        <a:avLst/>
                        <a:gdLst>
                          <a:gd name="connsiteX0" fmla="*/ 4763 w 4763"/>
                          <a:gd name="connsiteY0" fmla="*/ 590550 h 590550"/>
                          <a:gd name="connsiteX1" fmla="*/ 0 w 4763"/>
                          <a:gd name="connsiteY1" fmla="*/ 0 h 590550"/>
                        </a:gdLst>
                        <a:ahLst/>
                        <a:cxnLst>
                          <a:cxn ang="0">
                            <a:pos x="connsiteX0" y="connsiteY0"/>
                          </a:cxn>
                          <a:cxn ang="0">
                            <a:pos x="connsiteX1" y="connsiteY1"/>
                          </a:cxn>
                        </a:cxnLst>
                        <a:rect l="l" t="t" r="r" b="b"/>
                        <a:pathLst>
                          <a:path w="4763" h="590550">
                            <a:moveTo>
                              <a:pt x="4763" y="590550"/>
                            </a:moveTo>
                            <a:cubicBezTo>
                              <a:pt x="3175" y="393700"/>
                              <a:pt x="1587" y="196850"/>
                              <a:pt x="0" y="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4" name="TextBox 393">
                <a:extLst>
                  <a:ext uri="{FF2B5EF4-FFF2-40B4-BE49-F238E27FC236}">
                    <a16:creationId xmlns:a16="http://schemas.microsoft.com/office/drawing/2014/main" id="{97F05242-FBA1-43B4-92A6-795D4266449E}"/>
                  </a:ext>
                </a:extLst>
              </p:cNvPr>
              <p:cNvSpPr txBox="1"/>
              <p:nvPr/>
            </p:nvSpPr>
            <p:spPr>
              <a:xfrm>
                <a:off x="4480883" y="1542028"/>
                <a:ext cx="923810" cy="307777"/>
              </a:xfrm>
              <a:prstGeom prst="rect">
                <a:avLst/>
              </a:prstGeom>
              <a:noFill/>
            </p:spPr>
            <p:txBody>
              <a:bodyPr wrap="square" rtlCol="0">
                <a:spAutoFit/>
              </a:bodyPr>
              <a:lstStyle/>
              <a:p>
                <a:pPr algn="ctr"/>
                <a:r>
                  <a:rPr lang="en-US" sz="700">
                    <a:solidFill>
                      <a:srgbClr val="C00000"/>
                    </a:solidFill>
                  </a:rPr>
                  <a:t>AR gene</a:t>
                </a:r>
              </a:p>
              <a:p>
                <a:pPr algn="ctr"/>
                <a:r>
                  <a:rPr lang="en-US" sz="700">
                    <a:solidFill>
                      <a:srgbClr val="C00000"/>
                    </a:solidFill>
                  </a:rPr>
                  <a:t>phylogeny</a:t>
                </a:r>
              </a:p>
            </p:txBody>
          </p:sp>
          <p:sp>
            <p:nvSpPr>
              <p:cNvPr id="395" name="TextBox 394">
                <a:extLst>
                  <a:ext uri="{FF2B5EF4-FFF2-40B4-BE49-F238E27FC236}">
                    <a16:creationId xmlns:a16="http://schemas.microsoft.com/office/drawing/2014/main" id="{9F4DC907-AEFD-462D-AC38-1D294394F36F}"/>
                  </a:ext>
                </a:extLst>
              </p:cNvPr>
              <p:cNvSpPr txBox="1"/>
              <p:nvPr/>
            </p:nvSpPr>
            <p:spPr>
              <a:xfrm>
                <a:off x="5130921" y="1532503"/>
                <a:ext cx="492847" cy="307777"/>
              </a:xfrm>
              <a:prstGeom prst="rect">
                <a:avLst/>
              </a:prstGeom>
              <a:noFill/>
            </p:spPr>
            <p:txBody>
              <a:bodyPr wrap="square" rtlCol="0">
                <a:spAutoFit/>
              </a:bodyPr>
              <a:lstStyle/>
              <a:p>
                <a:pPr algn="ctr"/>
                <a:r>
                  <a:rPr lang="en-US" sz="700">
                    <a:solidFill>
                      <a:srgbClr val="47C1B2"/>
                    </a:solidFill>
                  </a:rPr>
                  <a:t>Genome-wide</a:t>
                </a:r>
              </a:p>
            </p:txBody>
          </p:sp>
          <p:sp>
            <p:nvSpPr>
              <p:cNvPr id="396" name="TextBox 395">
                <a:extLst>
                  <a:ext uri="{FF2B5EF4-FFF2-40B4-BE49-F238E27FC236}">
                    <a16:creationId xmlns:a16="http://schemas.microsoft.com/office/drawing/2014/main" id="{D33EE47B-FBC5-42E7-A561-B9089123DA54}"/>
                  </a:ext>
                </a:extLst>
              </p:cNvPr>
              <p:cNvSpPr txBox="1"/>
              <p:nvPr/>
            </p:nvSpPr>
            <p:spPr>
              <a:xfrm>
                <a:off x="5483346" y="1532503"/>
                <a:ext cx="492847" cy="307777"/>
              </a:xfrm>
              <a:prstGeom prst="rect">
                <a:avLst/>
              </a:prstGeom>
              <a:noFill/>
            </p:spPr>
            <p:txBody>
              <a:bodyPr wrap="square" rtlCol="0">
                <a:spAutoFit/>
              </a:bodyPr>
              <a:lstStyle/>
              <a:p>
                <a:pPr algn="ctr"/>
                <a:r>
                  <a:rPr lang="en-US" sz="700">
                    <a:solidFill>
                      <a:srgbClr val="C00000"/>
                    </a:solidFill>
                  </a:rPr>
                  <a:t>AR</a:t>
                </a:r>
              </a:p>
              <a:p>
                <a:pPr algn="ctr"/>
                <a:r>
                  <a:rPr lang="en-US" sz="700">
                    <a:solidFill>
                      <a:srgbClr val="C00000"/>
                    </a:solidFill>
                  </a:rPr>
                  <a:t>gene</a:t>
                </a:r>
              </a:p>
            </p:txBody>
          </p:sp>
          <p:sp>
            <p:nvSpPr>
              <p:cNvPr id="397" name="TextBox 396">
                <a:extLst>
                  <a:ext uri="{FF2B5EF4-FFF2-40B4-BE49-F238E27FC236}">
                    <a16:creationId xmlns:a16="http://schemas.microsoft.com/office/drawing/2014/main" id="{E6F9BCA3-D07D-48D2-BCFE-22D1E0AAECF6}"/>
                  </a:ext>
                </a:extLst>
              </p:cNvPr>
              <p:cNvSpPr txBox="1"/>
              <p:nvPr/>
            </p:nvSpPr>
            <p:spPr>
              <a:xfrm rot="16200000">
                <a:off x="4857082" y="1850773"/>
                <a:ext cx="492847" cy="200055"/>
              </a:xfrm>
              <a:prstGeom prst="rect">
                <a:avLst/>
              </a:prstGeom>
              <a:noFill/>
            </p:spPr>
            <p:txBody>
              <a:bodyPr wrap="square" rtlCol="0">
                <a:spAutoFit/>
              </a:bodyPr>
              <a:lstStyle/>
              <a:p>
                <a:pPr algn="ctr"/>
                <a:r>
                  <a:rPr lang="en-US" sz="700"/>
                  <a:t>Identity</a:t>
                </a:r>
              </a:p>
            </p:txBody>
          </p:sp>
          <p:cxnSp>
            <p:nvCxnSpPr>
              <p:cNvPr id="398" name="Straight Arrow Connector 397">
                <a:extLst>
                  <a:ext uri="{FF2B5EF4-FFF2-40B4-BE49-F238E27FC236}">
                    <a16:creationId xmlns:a16="http://schemas.microsoft.com/office/drawing/2014/main" id="{26EC5F72-2A17-455A-97D4-BECD889DE80F}"/>
                  </a:ext>
                </a:extLst>
              </p:cNvPr>
              <p:cNvCxnSpPr>
                <a:cxnSpLocks/>
              </p:cNvCxnSpPr>
              <p:nvPr/>
            </p:nvCxnSpPr>
            <p:spPr>
              <a:xfrm flipH="1" flipV="1">
                <a:off x="5208162" y="1793350"/>
                <a:ext cx="1" cy="292564"/>
              </a:xfrm>
              <a:prstGeom prst="straightConnector1">
                <a:avLst/>
              </a:prstGeom>
              <a:ln w="9525">
                <a:solidFill>
                  <a:schemeClr val="bg2">
                    <a:lumMod val="2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99" name="Oval 398">
                <a:extLst>
                  <a:ext uri="{FF2B5EF4-FFF2-40B4-BE49-F238E27FC236}">
                    <a16:creationId xmlns:a16="http://schemas.microsoft.com/office/drawing/2014/main" id="{71FB84D3-A8F5-4DBF-9EE9-3496EE3F20E3}"/>
                  </a:ext>
                </a:extLst>
              </p:cNvPr>
              <p:cNvSpPr/>
              <p:nvPr/>
            </p:nvSpPr>
            <p:spPr>
              <a:xfrm>
                <a:off x="5243551" y="2005555"/>
                <a:ext cx="45719" cy="45719"/>
              </a:xfrm>
              <a:prstGeom prst="ellipse">
                <a:avLst/>
              </a:prstGeom>
              <a:solidFill>
                <a:srgbClr val="47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0" name="Oval 399">
                <a:extLst>
                  <a:ext uri="{FF2B5EF4-FFF2-40B4-BE49-F238E27FC236}">
                    <a16:creationId xmlns:a16="http://schemas.microsoft.com/office/drawing/2014/main" id="{05301F50-9C91-44EF-AF78-9047D1E5C2F9}"/>
                  </a:ext>
                </a:extLst>
              </p:cNvPr>
              <p:cNvSpPr/>
              <p:nvPr/>
            </p:nvSpPr>
            <p:spPr>
              <a:xfrm>
                <a:off x="5374517" y="1996030"/>
                <a:ext cx="45719" cy="45719"/>
              </a:xfrm>
              <a:prstGeom prst="ellipse">
                <a:avLst/>
              </a:prstGeom>
              <a:solidFill>
                <a:srgbClr val="47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1" name="Oval 400">
                <a:extLst>
                  <a:ext uri="{FF2B5EF4-FFF2-40B4-BE49-F238E27FC236}">
                    <a16:creationId xmlns:a16="http://schemas.microsoft.com/office/drawing/2014/main" id="{3AD8CF80-2353-4ED2-A26B-78B90AEE48B5}"/>
                  </a:ext>
                </a:extLst>
              </p:cNvPr>
              <p:cNvSpPr/>
              <p:nvPr/>
            </p:nvSpPr>
            <p:spPr>
              <a:xfrm>
                <a:off x="5505484" y="2015081"/>
                <a:ext cx="45719" cy="45719"/>
              </a:xfrm>
              <a:prstGeom prst="ellipse">
                <a:avLst/>
              </a:prstGeom>
              <a:solidFill>
                <a:srgbClr val="47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2" name="Oval 401">
                <a:extLst>
                  <a:ext uri="{FF2B5EF4-FFF2-40B4-BE49-F238E27FC236}">
                    <a16:creationId xmlns:a16="http://schemas.microsoft.com/office/drawing/2014/main" id="{4EA008E5-B6C6-4B0C-AAD7-63C7607EADA7}"/>
                  </a:ext>
                </a:extLst>
              </p:cNvPr>
              <p:cNvSpPr/>
              <p:nvPr/>
            </p:nvSpPr>
            <p:spPr>
              <a:xfrm>
                <a:off x="5704997" y="185164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3" name="Straight Connector 402">
                <a:extLst>
                  <a:ext uri="{FF2B5EF4-FFF2-40B4-BE49-F238E27FC236}">
                    <a16:creationId xmlns:a16="http://schemas.microsoft.com/office/drawing/2014/main" id="{59069473-BBDC-4189-A6B5-3AECF5AB20A3}"/>
                  </a:ext>
                </a:extLst>
              </p:cNvPr>
              <p:cNvCxnSpPr/>
              <p:nvPr/>
            </p:nvCxnSpPr>
            <p:spPr>
              <a:xfrm>
                <a:off x="5208766" y="2079703"/>
                <a:ext cx="603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4" name="Picture 403">
                <a:extLst>
                  <a:ext uri="{FF2B5EF4-FFF2-40B4-BE49-F238E27FC236}">
                    <a16:creationId xmlns:a16="http://schemas.microsoft.com/office/drawing/2014/main" id="{09F6467B-0390-426E-978B-5451D7EB0F4B}"/>
                  </a:ext>
                </a:extLst>
              </p:cNvPr>
              <p:cNvPicPr>
                <a:picLocks noChangeAspect="1"/>
              </p:cNvPicPr>
              <p:nvPr/>
            </p:nvPicPr>
            <p:blipFill rotWithShape="1">
              <a:blip r:embed="rId6"/>
              <a:srcRect l="27660"/>
              <a:stretch/>
            </p:blipFill>
            <p:spPr>
              <a:xfrm flipH="1">
                <a:off x="4839423" y="2181657"/>
                <a:ext cx="318709" cy="948607"/>
              </a:xfrm>
              <a:prstGeom prst="rect">
                <a:avLst/>
              </a:prstGeom>
            </p:spPr>
          </p:pic>
        </p:grpSp>
        <p:sp>
          <p:nvSpPr>
            <p:cNvPr id="405" name="TextBox 404">
              <a:extLst>
                <a:ext uri="{FF2B5EF4-FFF2-40B4-BE49-F238E27FC236}">
                  <a16:creationId xmlns:a16="http://schemas.microsoft.com/office/drawing/2014/main" id="{9DD858C9-6700-45A1-8D52-346FCD0DA009}"/>
                </a:ext>
              </a:extLst>
            </p:cNvPr>
            <p:cNvSpPr txBox="1"/>
            <p:nvPr/>
          </p:nvSpPr>
          <p:spPr>
            <a:xfrm>
              <a:off x="7559700" y="4380550"/>
              <a:ext cx="1853008" cy="200055"/>
            </a:xfrm>
            <a:prstGeom prst="rect">
              <a:avLst/>
            </a:prstGeom>
            <a:noFill/>
          </p:spPr>
          <p:txBody>
            <a:bodyPr wrap="square" rtlCol="0">
              <a:spAutoFit/>
            </a:bodyPr>
            <a:lstStyle/>
            <a:p>
              <a:pPr algn="ctr"/>
              <a:r>
                <a:rPr lang="en-US" sz="700" b="1"/>
                <a:t>Digging into metagenomic reads</a:t>
              </a:r>
            </a:p>
          </p:txBody>
        </p:sp>
        <p:grpSp>
          <p:nvGrpSpPr>
            <p:cNvPr id="406" name="Group 405">
              <a:extLst>
                <a:ext uri="{FF2B5EF4-FFF2-40B4-BE49-F238E27FC236}">
                  <a16:creationId xmlns:a16="http://schemas.microsoft.com/office/drawing/2014/main" id="{EE51E838-0C10-4BB4-8EB1-C70675C7FF70}"/>
                </a:ext>
              </a:extLst>
            </p:cNvPr>
            <p:cNvGrpSpPr/>
            <p:nvPr/>
          </p:nvGrpSpPr>
          <p:grpSpPr>
            <a:xfrm>
              <a:off x="7699511" y="5016905"/>
              <a:ext cx="1680434" cy="1681622"/>
              <a:chOff x="7945315" y="1648016"/>
              <a:chExt cx="1680434" cy="1681622"/>
            </a:xfrm>
          </p:grpSpPr>
          <p:pic>
            <p:nvPicPr>
              <p:cNvPr id="407" name="Picture 406">
                <a:extLst>
                  <a:ext uri="{FF2B5EF4-FFF2-40B4-BE49-F238E27FC236}">
                    <a16:creationId xmlns:a16="http://schemas.microsoft.com/office/drawing/2014/main" id="{BB2B6145-A324-4395-BEC0-C404CF7515A5}"/>
                  </a:ext>
                </a:extLst>
              </p:cNvPr>
              <p:cNvPicPr>
                <a:picLocks noChangeAspect="1"/>
              </p:cNvPicPr>
              <p:nvPr/>
            </p:nvPicPr>
            <p:blipFill rotWithShape="1">
              <a:blip r:embed="rId7"/>
              <a:srcRect l="3069" t="5720" r="6376" b="8898"/>
              <a:stretch/>
            </p:blipFill>
            <p:spPr>
              <a:xfrm rot="21251889">
                <a:off x="8176222" y="1648016"/>
                <a:ext cx="1231109" cy="707921"/>
              </a:xfrm>
              <a:prstGeom prst="rect">
                <a:avLst/>
              </a:prstGeom>
            </p:spPr>
          </p:pic>
          <p:sp>
            <p:nvSpPr>
              <p:cNvPr id="408" name="Arrow: Pentagon 407">
                <a:extLst>
                  <a:ext uri="{FF2B5EF4-FFF2-40B4-BE49-F238E27FC236}">
                    <a16:creationId xmlns:a16="http://schemas.microsoft.com/office/drawing/2014/main" id="{DE85FCE3-783C-4DD7-BA07-09C79CCE7208}"/>
                  </a:ext>
                </a:extLst>
              </p:cNvPr>
              <p:cNvSpPr/>
              <p:nvPr/>
            </p:nvSpPr>
            <p:spPr>
              <a:xfrm>
                <a:off x="8810153" y="1969583"/>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TextBox 408">
                <a:extLst>
                  <a:ext uri="{FF2B5EF4-FFF2-40B4-BE49-F238E27FC236}">
                    <a16:creationId xmlns:a16="http://schemas.microsoft.com/office/drawing/2014/main" id="{2137B028-FC49-49B5-88F0-35652CE80B87}"/>
                  </a:ext>
                </a:extLst>
              </p:cNvPr>
              <p:cNvSpPr txBox="1"/>
              <p:nvPr/>
            </p:nvSpPr>
            <p:spPr>
              <a:xfrm>
                <a:off x="7945315" y="3129583"/>
                <a:ext cx="1680434" cy="200055"/>
              </a:xfrm>
              <a:prstGeom prst="rect">
                <a:avLst/>
              </a:prstGeom>
              <a:noFill/>
            </p:spPr>
            <p:txBody>
              <a:bodyPr wrap="square" rtlCol="0">
                <a:spAutoFit/>
              </a:bodyPr>
              <a:lstStyle/>
              <a:p>
                <a:pPr algn="ctr"/>
                <a:r>
                  <a:rPr lang="en-US" sz="700"/>
                  <a:t>Reference genome with integrated MGE</a:t>
                </a:r>
              </a:p>
            </p:txBody>
          </p:sp>
          <p:sp>
            <p:nvSpPr>
              <p:cNvPr id="410" name="TextBox 409">
                <a:extLst>
                  <a:ext uri="{FF2B5EF4-FFF2-40B4-BE49-F238E27FC236}">
                    <a16:creationId xmlns:a16="http://schemas.microsoft.com/office/drawing/2014/main" id="{065AE525-4757-4F47-BAA3-3529DBC69AAF}"/>
                  </a:ext>
                </a:extLst>
              </p:cNvPr>
              <p:cNvSpPr txBox="1"/>
              <p:nvPr/>
            </p:nvSpPr>
            <p:spPr>
              <a:xfrm>
                <a:off x="7977171" y="2430987"/>
                <a:ext cx="1586520" cy="200055"/>
              </a:xfrm>
              <a:prstGeom prst="rect">
                <a:avLst/>
              </a:prstGeom>
              <a:noFill/>
            </p:spPr>
            <p:txBody>
              <a:bodyPr wrap="square" rtlCol="0">
                <a:spAutoFit/>
              </a:bodyPr>
              <a:lstStyle/>
              <a:p>
                <a:pPr algn="ctr"/>
                <a:r>
                  <a:rPr lang="en-US" sz="700"/>
                  <a:t>Naïve strain in microbiome or isolate</a:t>
                </a:r>
              </a:p>
            </p:txBody>
          </p:sp>
          <p:grpSp>
            <p:nvGrpSpPr>
              <p:cNvPr id="411" name="Group 410">
                <a:extLst>
                  <a:ext uri="{FF2B5EF4-FFF2-40B4-BE49-F238E27FC236}">
                    <a16:creationId xmlns:a16="http://schemas.microsoft.com/office/drawing/2014/main" id="{2E65C6EF-48B9-4B29-B9CB-CD81FB6A1BC2}"/>
                  </a:ext>
                </a:extLst>
              </p:cNvPr>
              <p:cNvGrpSpPr/>
              <p:nvPr/>
            </p:nvGrpSpPr>
            <p:grpSpPr>
              <a:xfrm>
                <a:off x="8231869" y="2606123"/>
                <a:ext cx="1107326" cy="91444"/>
                <a:chOff x="8242367" y="3088716"/>
                <a:chExt cx="1107326" cy="91444"/>
              </a:xfrm>
            </p:grpSpPr>
            <p:cxnSp>
              <p:nvCxnSpPr>
                <p:cNvPr id="451" name="Straight Connector 450">
                  <a:extLst>
                    <a:ext uri="{FF2B5EF4-FFF2-40B4-BE49-F238E27FC236}">
                      <a16:creationId xmlns:a16="http://schemas.microsoft.com/office/drawing/2014/main" id="{B3149222-2348-4652-A8A0-33846102C0EE}"/>
                    </a:ext>
                  </a:extLst>
                </p:cNvPr>
                <p:cNvCxnSpPr>
                  <a:cxnSpLocks/>
                </p:cNvCxnSpPr>
                <p:nvPr/>
              </p:nvCxnSpPr>
              <p:spPr>
                <a:xfrm>
                  <a:off x="8242367" y="3143762"/>
                  <a:ext cx="1107326"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52" name="Arrow: Pentagon 451">
                  <a:extLst>
                    <a:ext uri="{FF2B5EF4-FFF2-40B4-BE49-F238E27FC236}">
                      <a16:creationId xmlns:a16="http://schemas.microsoft.com/office/drawing/2014/main" id="{024E476C-D519-4950-8179-1DEA13E49F67}"/>
                    </a:ext>
                  </a:extLst>
                </p:cNvPr>
                <p:cNvSpPr/>
                <p:nvPr/>
              </p:nvSpPr>
              <p:spPr>
                <a:xfrm>
                  <a:off x="8513147" y="3088720"/>
                  <a:ext cx="137160" cy="91440"/>
                </a:xfrm>
                <a:prstGeom prst="homePlat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Arrow: Pentagon 452">
                  <a:extLst>
                    <a:ext uri="{FF2B5EF4-FFF2-40B4-BE49-F238E27FC236}">
                      <a16:creationId xmlns:a16="http://schemas.microsoft.com/office/drawing/2014/main" id="{011B9435-B14B-4152-950C-2E535AEC335F}"/>
                    </a:ext>
                  </a:extLst>
                </p:cNvPr>
                <p:cNvSpPr/>
                <p:nvPr/>
              </p:nvSpPr>
              <p:spPr>
                <a:xfrm>
                  <a:off x="8665547" y="3088720"/>
                  <a:ext cx="137160" cy="91440"/>
                </a:xfrm>
                <a:prstGeom prst="homePlate">
                  <a:avLst/>
                </a:prstGeom>
                <a:solidFill>
                  <a:schemeClr val="bg2">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Arrow: Pentagon 453">
                  <a:extLst>
                    <a:ext uri="{FF2B5EF4-FFF2-40B4-BE49-F238E27FC236}">
                      <a16:creationId xmlns:a16="http://schemas.microsoft.com/office/drawing/2014/main" id="{94466E83-0E7F-4BA0-96F2-F75247B146F6}"/>
                    </a:ext>
                  </a:extLst>
                </p:cNvPr>
                <p:cNvSpPr/>
                <p:nvPr/>
              </p:nvSpPr>
              <p:spPr>
                <a:xfrm>
                  <a:off x="8813185" y="3088716"/>
                  <a:ext cx="137160" cy="91440"/>
                </a:xfrm>
                <a:prstGeom prst="homePlate">
                  <a:avLst/>
                </a:prstGeom>
                <a:solidFill>
                  <a:schemeClr val="bg2">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Arrow: Pentagon 454">
                  <a:extLst>
                    <a:ext uri="{FF2B5EF4-FFF2-40B4-BE49-F238E27FC236}">
                      <a16:creationId xmlns:a16="http://schemas.microsoft.com/office/drawing/2014/main" id="{8C134E56-6765-4137-88BB-0AF3193A01DE}"/>
                    </a:ext>
                  </a:extLst>
                </p:cNvPr>
                <p:cNvSpPr/>
                <p:nvPr/>
              </p:nvSpPr>
              <p:spPr>
                <a:xfrm>
                  <a:off x="8965585" y="3088716"/>
                  <a:ext cx="137160" cy="9144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Arrow: Pentagon 455">
                  <a:extLst>
                    <a:ext uri="{FF2B5EF4-FFF2-40B4-BE49-F238E27FC236}">
                      <a16:creationId xmlns:a16="http://schemas.microsoft.com/office/drawing/2014/main" id="{15E4F27D-995A-4DE9-B1D9-383C67A56F18}"/>
                    </a:ext>
                  </a:extLst>
                </p:cNvPr>
                <p:cNvSpPr/>
                <p:nvPr/>
              </p:nvSpPr>
              <p:spPr>
                <a:xfrm>
                  <a:off x="9117985" y="3088716"/>
                  <a:ext cx="137160" cy="9144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Arrow: Pentagon 456">
                  <a:extLst>
                    <a:ext uri="{FF2B5EF4-FFF2-40B4-BE49-F238E27FC236}">
                      <a16:creationId xmlns:a16="http://schemas.microsoft.com/office/drawing/2014/main" id="{DC89DDF2-B3BF-4DA6-ADE8-C2C60D129817}"/>
                    </a:ext>
                  </a:extLst>
                </p:cNvPr>
                <p:cNvSpPr/>
                <p:nvPr/>
              </p:nvSpPr>
              <p:spPr>
                <a:xfrm>
                  <a:off x="8365815" y="3088720"/>
                  <a:ext cx="137160" cy="91440"/>
                </a:xfrm>
                <a:prstGeom prst="homePlat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2" name="Group 411">
                <a:extLst>
                  <a:ext uri="{FF2B5EF4-FFF2-40B4-BE49-F238E27FC236}">
                    <a16:creationId xmlns:a16="http://schemas.microsoft.com/office/drawing/2014/main" id="{65C77D08-045E-424B-B074-681AE5F45DE6}"/>
                  </a:ext>
                </a:extLst>
              </p:cNvPr>
              <p:cNvGrpSpPr/>
              <p:nvPr/>
            </p:nvGrpSpPr>
            <p:grpSpPr>
              <a:xfrm>
                <a:off x="8117639" y="3075115"/>
                <a:ext cx="1360974" cy="91440"/>
                <a:chOff x="8081284" y="2542355"/>
                <a:chExt cx="1360974" cy="91440"/>
              </a:xfrm>
            </p:grpSpPr>
            <p:cxnSp>
              <p:nvCxnSpPr>
                <p:cNvPr id="442" name="Straight Connector 441">
                  <a:extLst>
                    <a:ext uri="{FF2B5EF4-FFF2-40B4-BE49-F238E27FC236}">
                      <a16:creationId xmlns:a16="http://schemas.microsoft.com/office/drawing/2014/main" id="{2A2046F6-8AFB-45D6-B5C6-534E43C3E17F}"/>
                    </a:ext>
                  </a:extLst>
                </p:cNvPr>
                <p:cNvCxnSpPr>
                  <a:cxnSpLocks/>
                </p:cNvCxnSpPr>
                <p:nvPr/>
              </p:nvCxnSpPr>
              <p:spPr>
                <a:xfrm>
                  <a:off x="8081284" y="2588075"/>
                  <a:ext cx="1360974"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43" name="Arrow: Pentagon 442">
                  <a:extLst>
                    <a:ext uri="{FF2B5EF4-FFF2-40B4-BE49-F238E27FC236}">
                      <a16:creationId xmlns:a16="http://schemas.microsoft.com/office/drawing/2014/main" id="{6DC2BFF8-8EC4-45B6-95DD-6C8FF74E1E7A}"/>
                    </a:ext>
                  </a:extLst>
                </p:cNvPr>
                <p:cNvSpPr/>
                <p:nvPr/>
              </p:nvSpPr>
              <p:spPr>
                <a:xfrm>
                  <a:off x="8336225" y="2542355"/>
                  <a:ext cx="137160" cy="91440"/>
                </a:xfrm>
                <a:prstGeom prst="homePlat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Arrow: Pentagon 443">
                  <a:extLst>
                    <a:ext uri="{FF2B5EF4-FFF2-40B4-BE49-F238E27FC236}">
                      <a16:creationId xmlns:a16="http://schemas.microsoft.com/office/drawing/2014/main" id="{86560761-E99C-44F0-952B-B4149B67C9F2}"/>
                    </a:ext>
                  </a:extLst>
                </p:cNvPr>
                <p:cNvSpPr/>
                <p:nvPr/>
              </p:nvSpPr>
              <p:spPr>
                <a:xfrm>
                  <a:off x="8488625" y="2542355"/>
                  <a:ext cx="137160" cy="91440"/>
                </a:xfrm>
                <a:prstGeom prst="homePlate">
                  <a:avLst/>
                </a:prstGeom>
                <a:solidFill>
                  <a:schemeClr val="bg2">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Arrow: Pentagon 444">
                  <a:extLst>
                    <a:ext uri="{FF2B5EF4-FFF2-40B4-BE49-F238E27FC236}">
                      <a16:creationId xmlns:a16="http://schemas.microsoft.com/office/drawing/2014/main" id="{B4D148A1-6203-4BCB-864E-7B2CF1FE5473}"/>
                    </a:ext>
                  </a:extLst>
                </p:cNvPr>
                <p:cNvSpPr/>
                <p:nvPr/>
              </p:nvSpPr>
              <p:spPr>
                <a:xfrm>
                  <a:off x="8907733" y="2542355"/>
                  <a:ext cx="137160" cy="91440"/>
                </a:xfrm>
                <a:prstGeom prst="homePlate">
                  <a:avLst/>
                </a:prstGeom>
                <a:solidFill>
                  <a:schemeClr val="bg2">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Arrow: Pentagon 445">
                  <a:extLst>
                    <a:ext uri="{FF2B5EF4-FFF2-40B4-BE49-F238E27FC236}">
                      <a16:creationId xmlns:a16="http://schemas.microsoft.com/office/drawing/2014/main" id="{FAD2E62F-27A0-4DAA-A917-5BDB2B373798}"/>
                    </a:ext>
                  </a:extLst>
                </p:cNvPr>
                <p:cNvSpPr/>
                <p:nvPr/>
              </p:nvSpPr>
              <p:spPr>
                <a:xfrm>
                  <a:off x="9060133" y="2542355"/>
                  <a:ext cx="137160" cy="9144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Arrow: Pentagon 446">
                  <a:extLst>
                    <a:ext uri="{FF2B5EF4-FFF2-40B4-BE49-F238E27FC236}">
                      <a16:creationId xmlns:a16="http://schemas.microsoft.com/office/drawing/2014/main" id="{68A39F89-D0A2-4B09-A16A-7A05AC57891D}"/>
                    </a:ext>
                  </a:extLst>
                </p:cNvPr>
                <p:cNvSpPr/>
                <p:nvPr/>
              </p:nvSpPr>
              <p:spPr>
                <a:xfrm>
                  <a:off x="9212533" y="2542355"/>
                  <a:ext cx="137160" cy="91440"/>
                </a:xfrm>
                <a:prstGeom prst="homePlat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Arrow: Pentagon 447">
                  <a:extLst>
                    <a:ext uri="{FF2B5EF4-FFF2-40B4-BE49-F238E27FC236}">
                      <a16:creationId xmlns:a16="http://schemas.microsoft.com/office/drawing/2014/main" id="{A913E126-A857-476B-993A-97B5652D504B}"/>
                    </a:ext>
                  </a:extLst>
                </p:cNvPr>
                <p:cNvSpPr/>
                <p:nvPr/>
              </p:nvSpPr>
              <p:spPr>
                <a:xfrm>
                  <a:off x="8188893" y="2542355"/>
                  <a:ext cx="137160" cy="91440"/>
                </a:xfrm>
                <a:prstGeom prst="homePlat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Arrow: Pentagon 448">
                  <a:extLst>
                    <a:ext uri="{FF2B5EF4-FFF2-40B4-BE49-F238E27FC236}">
                      <a16:creationId xmlns:a16="http://schemas.microsoft.com/office/drawing/2014/main" id="{A21EA7BA-48F9-4DBE-96C1-B674A9CD6C5E}"/>
                    </a:ext>
                  </a:extLst>
                </p:cNvPr>
                <p:cNvSpPr/>
                <p:nvPr/>
              </p:nvSpPr>
              <p:spPr>
                <a:xfrm>
                  <a:off x="8769158" y="2542355"/>
                  <a:ext cx="137160" cy="9144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Arrow: Pentagon 449">
                  <a:extLst>
                    <a:ext uri="{FF2B5EF4-FFF2-40B4-BE49-F238E27FC236}">
                      <a16:creationId xmlns:a16="http://schemas.microsoft.com/office/drawing/2014/main" id="{8F16E60B-9FEB-41F4-AC50-55F334D7F371}"/>
                    </a:ext>
                  </a:extLst>
                </p:cNvPr>
                <p:cNvSpPr/>
                <p:nvPr/>
              </p:nvSpPr>
              <p:spPr>
                <a:xfrm flipH="1">
                  <a:off x="8629637" y="2542355"/>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3" name="Straight Connector 412">
                <a:extLst>
                  <a:ext uri="{FF2B5EF4-FFF2-40B4-BE49-F238E27FC236}">
                    <a16:creationId xmlns:a16="http://schemas.microsoft.com/office/drawing/2014/main" id="{F34285FD-C02E-43A8-88D5-817E968E47C3}"/>
                  </a:ext>
                </a:extLst>
              </p:cNvPr>
              <p:cNvCxnSpPr/>
              <p:nvPr/>
            </p:nvCxnSpPr>
            <p:spPr>
              <a:xfrm>
                <a:off x="8334108" y="2730290"/>
                <a:ext cx="1836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E90A01C-CADF-4DCE-8DA8-C819D63B009C}"/>
                  </a:ext>
                </a:extLst>
              </p:cNvPr>
              <p:cNvCxnSpPr/>
              <p:nvPr/>
            </p:nvCxnSpPr>
            <p:spPr>
              <a:xfrm>
                <a:off x="8418363" y="2752494"/>
                <a:ext cx="1836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F1B089E2-FFE0-445C-95AA-50A3029FEC68}"/>
                  </a:ext>
                </a:extLst>
              </p:cNvPr>
              <p:cNvCxnSpPr>
                <a:cxnSpLocks/>
              </p:cNvCxnSpPr>
              <p:nvPr/>
            </p:nvCxnSpPr>
            <p:spPr>
              <a:xfrm>
                <a:off x="8502618" y="2774400"/>
                <a:ext cx="1836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D4F626AD-C435-4AF2-B67E-A7A881B44484}"/>
                  </a:ext>
                </a:extLst>
              </p:cNvPr>
              <p:cNvCxnSpPr/>
              <p:nvPr/>
            </p:nvCxnSpPr>
            <p:spPr>
              <a:xfrm>
                <a:off x="8586873" y="2796146"/>
                <a:ext cx="183615"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6980BBDB-F3A5-42D6-87EB-B92E67B1BA22}"/>
                  </a:ext>
                </a:extLst>
              </p:cNvPr>
              <p:cNvCxnSpPr>
                <a:cxnSpLocks/>
              </p:cNvCxnSpPr>
              <p:nvPr/>
            </p:nvCxnSpPr>
            <p:spPr>
              <a:xfrm>
                <a:off x="8607391" y="2774400"/>
                <a:ext cx="9144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804357A7-14EE-498C-86E0-698D94F7A186}"/>
                  </a:ext>
                </a:extLst>
              </p:cNvPr>
              <p:cNvCxnSpPr/>
              <p:nvPr/>
            </p:nvCxnSpPr>
            <p:spPr>
              <a:xfrm>
                <a:off x="8648048" y="2730334"/>
                <a:ext cx="183615"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0E0DBC58-A2FC-4B1A-886A-966699610D40}"/>
                  </a:ext>
                </a:extLst>
              </p:cNvPr>
              <p:cNvCxnSpPr/>
              <p:nvPr/>
            </p:nvCxnSpPr>
            <p:spPr>
              <a:xfrm>
                <a:off x="8732303" y="2752538"/>
                <a:ext cx="183615"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F5F7364-4177-4AF0-BD58-2ACE1FFCA40D}"/>
                  </a:ext>
                </a:extLst>
              </p:cNvPr>
              <p:cNvCxnSpPr>
                <a:cxnSpLocks/>
              </p:cNvCxnSpPr>
              <p:nvPr/>
            </p:nvCxnSpPr>
            <p:spPr>
              <a:xfrm>
                <a:off x="8822908" y="2774444"/>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4D6F9481-787C-4906-9282-182F1B728685}"/>
                  </a:ext>
                </a:extLst>
              </p:cNvPr>
              <p:cNvCxnSpPr/>
              <p:nvPr/>
            </p:nvCxnSpPr>
            <p:spPr>
              <a:xfrm>
                <a:off x="8907166" y="2796190"/>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107801E-1AC7-4CBC-9698-756C2CE319CA}"/>
                  </a:ext>
                </a:extLst>
              </p:cNvPr>
              <p:cNvCxnSpPr/>
              <p:nvPr/>
            </p:nvCxnSpPr>
            <p:spPr>
              <a:xfrm>
                <a:off x="8948097" y="2727159"/>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4FF4F14C-18B0-41AC-B217-1B271B37F0E6}"/>
                  </a:ext>
                </a:extLst>
              </p:cNvPr>
              <p:cNvCxnSpPr/>
              <p:nvPr/>
            </p:nvCxnSpPr>
            <p:spPr>
              <a:xfrm>
                <a:off x="9032352" y="2749363"/>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452584C-53F0-45FC-8887-3509D42CB7F9}"/>
                  </a:ext>
                </a:extLst>
              </p:cNvPr>
              <p:cNvCxnSpPr/>
              <p:nvPr/>
            </p:nvCxnSpPr>
            <p:spPr>
              <a:xfrm>
                <a:off x="9100732" y="2774444"/>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EC65A89F-E713-4A51-923D-C637639F082B}"/>
                  </a:ext>
                </a:extLst>
              </p:cNvPr>
              <p:cNvCxnSpPr>
                <a:cxnSpLocks/>
              </p:cNvCxnSpPr>
              <p:nvPr/>
            </p:nvCxnSpPr>
            <p:spPr>
              <a:xfrm>
                <a:off x="8822908" y="2774444"/>
                <a:ext cx="9144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D33D24E2-8FC5-43B4-9EA8-32CEC19817E1}"/>
                  </a:ext>
                </a:extLst>
              </p:cNvPr>
              <p:cNvCxnSpPr/>
              <p:nvPr/>
            </p:nvCxnSpPr>
            <p:spPr>
              <a:xfrm>
                <a:off x="8222740" y="3028744"/>
                <a:ext cx="1836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A0D759FA-F31D-4C86-975F-7BA3C489999D}"/>
                  </a:ext>
                </a:extLst>
              </p:cNvPr>
              <p:cNvCxnSpPr/>
              <p:nvPr/>
            </p:nvCxnSpPr>
            <p:spPr>
              <a:xfrm>
                <a:off x="8287945" y="3009673"/>
                <a:ext cx="1836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1810A14-B40B-46A7-8904-FC36E7371970}"/>
                  </a:ext>
                </a:extLst>
              </p:cNvPr>
              <p:cNvCxnSpPr>
                <a:cxnSpLocks/>
              </p:cNvCxnSpPr>
              <p:nvPr/>
            </p:nvCxnSpPr>
            <p:spPr>
              <a:xfrm>
                <a:off x="8429908" y="3036049"/>
                <a:ext cx="18361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E007E9E5-0060-4C04-B0CE-565AFCD20C33}"/>
                  </a:ext>
                </a:extLst>
              </p:cNvPr>
              <p:cNvCxnSpPr/>
              <p:nvPr/>
            </p:nvCxnSpPr>
            <p:spPr>
              <a:xfrm>
                <a:off x="8514163" y="3010170"/>
                <a:ext cx="183615"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D40E6D1D-5005-451C-B28D-26F99B943EF6}"/>
                  </a:ext>
                </a:extLst>
              </p:cNvPr>
              <p:cNvCxnSpPr>
                <a:cxnSpLocks/>
              </p:cNvCxnSpPr>
              <p:nvPr/>
            </p:nvCxnSpPr>
            <p:spPr>
              <a:xfrm>
                <a:off x="8534681" y="3036049"/>
                <a:ext cx="9144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9E811BFC-A26C-4FAE-9802-6471FFE4EE1E}"/>
                  </a:ext>
                </a:extLst>
              </p:cNvPr>
              <p:cNvCxnSpPr>
                <a:cxnSpLocks/>
              </p:cNvCxnSpPr>
              <p:nvPr/>
            </p:nvCxnSpPr>
            <p:spPr>
              <a:xfrm>
                <a:off x="8608594" y="2950446"/>
                <a:ext cx="86417"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918BEC6B-C003-4B80-BE96-0ADE15247F73}"/>
                  </a:ext>
                </a:extLst>
              </p:cNvPr>
              <p:cNvCxnSpPr>
                <a:cxnSpLocks/>
              </p:cNvCxnSpPr>
              <p:nvPr/>
            </p:nvCxnSpPr>
            <p:spPr>
              <a:xfrm>
                <a:off x="8937250" y="2950446"/>
                <a:ext cx="86417" cy="0"/>
              </a:xfrm>
              <a:prstGeom prst="line">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33" name="Right Bracket 432">
                <a:extLst>
                  <a:ext uri="{FF2B5EF4-FFF2-40B4-BE49-F238E27FC236}">
                    <a16:creationId xmlns:a16="http://schemas.microsoft.com/office/drawing/2014/main" id="{33BF9D9E-FDDB-4C76-B0D0-072A06D0D92F}"/>
                  </a:ext>
                </a:extLst>
              </p:cNvPr>
              <p:cNvSpPr/>
              <p:nvPr/>
            </p:nvSpPr>
            <p:spPr>
              <a:xfrm rot="16200000">
                <a:off x="8788352" y="2803932"/>
                <a:ext cx="55282" cy="237744"/>
              </a:xfrm>
              <a:prstGeom prst="rightBracket">
                <a:avLst>
                  <a:gd name="adj" fmla="val 99874"/>
                </a:avLst>
              </a:prstGeom>
              <a:ln>
                <a:solidFill>
                  <a:srgbClr val="C00000">
                    <a:alpha val="30000"/>
                  </a:srgb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34" name="Straight Connector 433">
                <a:extLst>
                  <a:ext uri="{FF2B5EF4-FFF2-40B4-BE49-F238E27FC236}">
                    <a16:creationId xmlns:a16="http://schemas.microsoft.com/office/drawing/2014/main" id="{AEA5D665-8458-4A37-A3BF-4055F529F963}"/>
                  </a:ext>
                </a:extLst>
              </p:cNvPr>
              <p:cNvCxnSpPr>
                <a:cxnSpLocks/>
              </p:cNvCxnSpPr>
              <p:nvPr/>
            </p:nvCxnSpPr>
            <p:spPr>
              <a:xfrm>
                <a:off x="8937250" y="2994774"/>
                <a:ext cx="133291"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605DF34E-E2C1-4EC2-BF6B-934AEE2A47A8}"/>
                  </a:ext>
                </a:extLst>
              </p:cNvPr>
              <p:cNvCxnSpPr>
                <a:cxnSpLocks/>
              </p:cNvCxnSpPr>
              <p:nvPr/>
            </p:nvCxnSpPr>
            <p:spPr>
              <a:xfrm>
                <a:off x="8975308" y="3034794"/>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0319E33-0B94-487F-85AB-0D95D4039D08}"/>
                  </a:ext>
                </a:extLst>
              </p:cNvPr>
              <p:cNvCxnSpPr/>
              <p:nvPr/>
            </p:nvCxnSpPr>
            <p:spPr>
              <a:xfrm>
                <a:off x="9143048" y="3008688"/>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1C84CCEA-D54F-4A53-9ED7-87A0C618197F}"/>
                  </a:ext>
                </a:extLst>
              </p:cNvPr>
              <p:cNvCxnSpPr/>
              <p:nvPr/>
            </p:nvCxnSpPr>
            <p:spPr>
              <a:xfrm>
                <a:off x="9217773" y="3030707"/>
                <a:ext cx="183615"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118314F6-8BAE-4753-A5C7-37E706F5702E}"/>
                  </a:ext>
                </a:extLst>
              </p:cNvPr>
              <p:cNvCxnSpPr>
                <a:cxnSpLocks/>
              </p:cNvCxnSpPr>
              <p:nvPr/>
            </p:nvCxnSpPr>
            <p:spPr>
              <a:xfrm>
                <a:off x="8975308" y="3034794"/>
                <a:ext cx="91440"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39" name="Right Bracket 438">
                <a:extLst>
                  <a:ext uri="{FF2B5EF4-FFF2-40B4-BE49-F238E27FC236}">
                    <a16:creationId xmlns:a16="http://schemas.microsoft.com/office/drawing/2014/main" id="{6F15F4A1-9D94-486B-8030-F20EA43FDB57}"/>
                  </a:ext>
                </a:extLst>
              </p:cNvPr>
              <p:cNvSpPr/>
              <p:nvPr/>
            </p:nvSpPr>
            <p:spPr>
              <a:xfrm rot="16200000">
                <a:off x="8788352" y="2848260"/>
                <a:ext cx="55282" cy="237744"/>
              </a:xfrm>
              <a:prstGeom prst="rightBracket">
                <a:avLst>
                  <a:gd name="adj" fmla="val 99874"/>
                </a:avLst>
              </a:prstGeom>
              <a:ln>
                <a:solidFill>
                  <a:srgbClr val="C00000">
                    <a:alpha val="30000"/>
                  </a:srgb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40" name="Straight Connector 439">
                <a:extLst>
                  <a:ext uri="{FF2B5EF4-FFF2-40B4-BE49-F238E27FC236}">
                    <a16:creationId xmlns:a16="http://schemas.microsoft.com/office/drawing/2014/main" id="{40051688-2203-4360-8CD6-0AABF280BB85}"/>
                  </a:ext>
                </a:extLst>
              </p:cNvPr>
              <p:cNvCxnSpPr>
                <a:cxnSpLocks/>
              </p:cNvCxnSpPr>
              <p:nvPr/>
            </p:nvCxnSpPr>
            <p:spPr>
              <a:xfrm>
                <a:off x="8655049" y="2994774"/>
                <a:ext cx="39962"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41" name="Arrow: Pentagon 440">
                <a:extLst>
                  <a:ext uri="{FF2B5EF4-FFF2-40B4-BE49-F238E27FC236}">
                    <a16:creationId xmlns:a16="http://schemas.microsoft.com/office/drawing/2014/main" id="{6A990EAC-8250-4091-85A7-9E9B5E51E73A}"/>
                  </a:ext>
                </a:extLst>
              </p:cNvPr>
              <p:cNvSpPr/>
              <p:nvPr/>
            </p:nvSpPr>
            <p:spPr>
              <a:xfrm flipH="1">
                <a:off x="8669861" y="1974321"/>
                <a:ext cx="137160" cy="91440"/>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8" name="TextBox 457">
              <a:extLst>
                <a:ext uri="{FF2B5EF4-FFF2-40B4-BE49-F238E27FC236}">
                  <a16:creationId xmlns:a16="http://schemas.microsoft.com/office/drawing/2014/main" id="{7E9E43B4-FD15-4C4E-9121-B2AC58658F1D}"/>
                </a:ext>
              </a:extLst>
            </p:cNvPr>
            <p:cNvSpPr txBox="1"/>
            <p:nvPr/>
          </p:nvSpPr>
          <p:spPr>
            <a:xfrm>
              <a:off x="2043038" y="4381049"/>
              <a:ext cx="1853008" cy="200055"/>
            </a:xfrm>
            <a:prstGeom prst="rect">
              <a:avLst/>
            </a:prstGeom>
            <a:noFill/>
          </p:spPr>
          <p:txBody>
            <a:bodyPr wrap="square" rtlCol="0">
              <a:spAutoFit/>
            </a:bodyPr>
            <a:lstStyle/>
            <a:p>
              <a:pPr algn="ctr"/>
              <a:r>
                <a:rPr lang="en-US" sz="700" b="1"/>
                <a:t>Population genomic pattern</a:t>
              </a:r>
            </a:p>
          </p:txBody>
        </p:sp>
        <p:grpSp>
          <p:nvGrpSpPr>
            <p:cNvPr id="459" name="Group 458">
              <a:extLst>
                <a:ext uri="{FF2B5EF4-FFF2-40B4-BE49-F238E27FC236}">
                  <a16:creationId xmlns:a16="http://schemas.microsoft.com/office/drawing/2014/main" id="{EF187C82-6ACA-4A8C-9911-2FFCF9E4B3C6}"/>
                </a:ext>
              </a:extLst>
            </p:cNvPr>
            <p:cNvGrpSpPr/>
            <p:nvPr/>
          </p:nvGrpSpPr>
          <p:grpSpPr>
            <a:xfrm>
              <a:off x="2051194" y="5001019"/>
              <a:ext cx="1586443" cy="1713078"/>
              <a:chOff x="2296998" y="1632130"/>
              <a:chExt cx="1586443" cy="1713078"/>
            </a:xfrm>
          </p:grpSpPr>
          <p:pic>
            <p:nvPicPr>
              <p:cNvPr id="460" name="Picture 459">
                <a:extLst>
                  <a:ext uri="{FF2B5EF4-FFF2-40B4-BE49-F238E27FC236}">
                    <a16:creationId xmlns:a16="http://schemas.microsoft.com/office/drawing/2014/main" id="{A9F2DB11-FD21-4202-AB00-C0B704482FBE}"/>
                  </a:ext>
                </a:extLst>
              </p:cNvPr>
              <p:cNvPicPr>
                <a:picLocks noChangeAspect="1"/>
              </p:cNvPicPr>
              <p:nvPr/>
            </p:nvPicPr>
            <p:blipFill>
              <a:blip r:embed="rId8"/>
              <a:stretch>
                <a:fillRect/>
              </a:stretch>
            </p:blipFill>
            <p:spPr>
              <a:xfrm rot="228787" flipH="1">
                <a:off x="2442105" y="2209634"/>
                <a:ext cx="1342042" cy="1135574"/>
              </a:xfrm>
              <a:prstGeom prst="rect">
                <a:avLst/>
              </a:prstGeom>
            </p:spPr>
          </p:pic>
          <p:sp>
            <p:nvSpPr>
              <p:cNvPr id="461" name="Arrow: Pentagon 460">
                <a:extLst>
                  <a:ext uri="{FF2B5EF4-FFF2-40B4-BE49-F238E27FC236}">
                    <a16:creationId xmlns:a16="http://schemas.microsoft.com/office/drawing/2014/main" id="{5B490DF9-F62D-4FD1-ABFB-0AACD7BCB650}"/>
                  </a:ext>
                </a:extLst>
              </p:cNvPr>
              <p:cNvSpPr/>
              <p:nvPr/>
            </p:nvSpPr>
            <p:spPr>
              <a:xfrm>
                <a:off x="2625931" y="2788588"/>
                <a:ext cx="109728" cy="7315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Arrow: Pentagon 461">
                <a:extLst>
                  <a:ext uri="{FF2B5EF4-FFF2-40B4-BE49-F238E27FC236}">
                    <a16:creationId xmlns:a16="http://schemas.microsoft.com/office/drawing/2014/main" id="{410535B9-9806-462A-988B-2551F5F7E69A}"/>
                  </a:ext>
                </a:extLst>
              </p:cNvPr>
              <p:cNvSpPr/>
              <p:nvPr/>
            </p:nvSpPr>
            <p:spPr>
              <a:xfrm rot="1200249">
                <a:off x="2730567" y="2810571"/>
                <a:ext cx="109728" cy="7315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Arrow: Pentagon 462">
                <a:extLst>
                  <a:ext uri="{FF2B5EF4-FFF2-40B4-BE49-F238E27FC236}">
                    <a16:creationId xmlns:a16="http://schemas.microsoft.com/office/drawing/2014/main" id="{2161DE1F-7497-4A95-86F0-157ACD8BCEB7}"/>
                  </a:ext>
                </a:extLst>
              </p:cNvPr>
              <p:cNvSpPr/>
              <p:nvPr/>
            </p:nvSpPr>
            <p:spPr>
              <a:xfrm rot="1825491">
                <a:off x="2822198" y="2848644"/>
                <a:ext cx="101105" cy="7315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Arrow: Pentagon 463">
                <a:extLst>
                  <a:ext uri="{FF2B5EF4-FFF2-40B4-BE49-F238E27FC236}">
                    <a16:creationId xmlns:a16="http://schemas.microsoft.com/office/drawing/2014/main" id="{B7E39E89-DCDD-4EB0-A6B4-A6F0174F9237}"/>
                  </a:ext>
                </a:extLst>
              </p:cNvPr>
              <p:cNvSpPr/>
              <p:nvPr/>
            </p:nvSpPr>
            <p:spPr>
              <a:xfrm rot="3867219">
                <a:off x="3020391" y="3069573"/>
                <a:ext cx="109728" cy="7315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Arrow: Pentagon 464">
                <a:extLst>
                  <a:ext uri="{FF2B5EF4-FFF2-40B4-BE49-F238E27FC236}">
                    <a16:creationId xmlns:a16="http://schemas.microsoft.com/office/drawing/2014/main" id="{4881112B-04C6-4FBB-8736-EF88E5D775E7}"/>
                  </a:ext>
                </a:extLst>
              </p:cNvPr>
              <p:cNvSpPr/>
              <p:nvPr/>
            </p:nvSpPr>
            <p:spPr>
              <a:xfrm rot="4875063">
                <a:off x="3047968" y="3167876"/>
                <a:ext cx="109728" cy="7315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Arrow: Pentagon 465">
                <a:extLst>
                  <a:ext uri="{FF2B5EF4-FFF2-40B4-BE49-F238E27FC236}">
                    <a16:creationId xmlns:a16="http://schemas.microsoft.com/office/drawing/2014/main" id="{97F1447E-E0C3-4E20-BD0C-FF7BB01CDF1F}"/>
                  </a:ext>
                </a:extLst>
              </p:cNvPr>
              <p:cNvSpPr/>
              <p:nvPr/>
            </p:nvSpPr>
            <p:spPr>
              <a:xfrm rot="2609355" flipH="1">
                <a:off x="2895129" y="2906076"/>
                <a:ext cx="109728" cy="73152"/>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Arrow: Pentagon 466">
                <a:extLst>
                  <a:ext uri="{FF2B5EF4-FFF2-40B4-BE49-F238E27FC236}">
                    <a16:creationId xmlns:a16="http://schemas.microsoft.com/office/drawing/2014/main" id="{7AF1128A-A3C8-479C-87D3-7AD6FC2273DE}"/>
                  </a:ext>
                </a:extLst>
              </p:cNvPr>
              <p:cNvSpPr/>
              <p:nvPr/>
            </p:nvSpPr>
            <p:spPr>
              <a:xfrm rot="3302802">
                <a:off x="2966855" y="2978920"/>
                <a:ext cx="99937" cy="7315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TextBox 467">
                <a:extLst>
                  <a:ext uri="{FF2B5EF4-FFF2-40B4-BE49-F238E27FC236}">
                    <a16:creationId xmlns:a16="http://schemas.microsoft.com/office/drawing/2014/main" id="{258B51C5-0822-4127-BEE9-740760B20A73}"/>
                  </a:ext>
                </a:extLst>
              </p:cNvPr>
              <p:cNvSpPr txBox="1"/>
              <p:nvPr/>
            </p:nvSpPr>
            <p:spPr>
              <a:xfrm>
                <a:off x="2296998" y="2998520"/>
                <a:ext cx="625465" cy="307777"/>
              </a:xfrm>
              <a:prstGeom prst="rect">
                <a:avLst/>
              </a:prstGeom>
              <a:noFill/>
            </p:spPr>
            <p:txBody>
              <a:bodyPr wrap="square" rtlCol="0">
                <a:spAutoFit/>
              </a:bodyPr>
              <a:lstStyle/>
              <a:p>
                <a:pPr algn="ctr"/>
                <a:r>
                  <a:rPr lang="en-US" sz="700">
                    <a:solidFill>
                      <a:srgbClr val="C00000"/>
                    </a:solidFill>
                  </a:rPr>
                  <a:t>Acquired AR gene</a:t>
                </a:r>
              </a:p>
            </p:txBody>
          </p:sp>
          <p:cxnSp>
            <p:nvCxnSpPr>
              <p:cNvPr id="469" name="Straight Connector 468">
                <a:extLst>
                  <a:ext uri="{FF2B5EF4-FFF2-40B4-BE49-F238E27FC236}">
                    <a16:creationId xmlns:a16="http://schemas.microsoft.com/office/drawing/2014/main" id="{A40E516B-59D8-4563-BEF4-1194D6AD752C}"/>
                  </a:ext>
                </a:extLst>
              </p:cNvPr>
              <p:cNvCxnSpPr>
                <a:cxnSpLocks/>
              </p:cNvCxnSpPr>
              <p:nvPr/>
            </p:nvCxnSpPr>
            <p:spPr>
              <a:xfrm flipV="1">
                <a:off x="2797677" y="2250650"/>
                <a:ext cx="597719" cy="83233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1E9A0D6A-5797-4518-9F3C-B8DF8A869C6C}"/>
                  </a:ext>
                </a:extLst>
              </p:cNvPr>
              <p:cNvCxnSpPr>
                <a:cxnSpLocks/>
              </p:cNvCxnSpPr>
              <p:nvPr/>
            </p:nvCxnSpPr>
            <p:spPr>
              <a:xfrm flipV="1">
                <a:off x="2872936" y="2697373"/>
                <a:ext cx="911988" cy="44690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71" name="TextBox 470">
                <a:extLst>
                  <a:ext uri="{FF2B5EF4-FFF2-40B4-BE49-F238E27FC236}">
                    <a16:creationId xmlns:a16="http://schemas.microsoft.com/office/drawing/2014/main" id="{9935F75B-43A0-4496-AE39-1DD8D3656B05}"/>
                  </a:ext>
                </a:extLst>
              </p:cNvPr>
              <p:cNvSpPr txBox="1"/>
              <p:nvPr/>
            </p:nvSpPr>
            <p:spPr>
              <a:xfrm rot="16200000">
                <a:off x="2276310" y="2422400"/>
                <a:ext cx="505950" cy="200055"/>
              </a:xfrm>
              <a:prstGeom prst="rect">
                <a:avLst/>
              </a:prstGeom>
              <a:noFill/>
            </p:spPr>
            <p:txBody>
              <a:bodyPr wrap="square" rtlCol="0">
                <a:spAutoFit/>
              </a:bodyPr>
              <a:lstStyle/>
              <a:p>
                <a:pPr algn="ctr"/>
                <a:r>
                  <a:rPr lang="en-US" sz="700"/>
                  <a:t>Strains</a:t>
                </a:r>
              </a:p>
            </p:txBody>
          </p:sp>
          <p:grpSp>
            <p:nvGrpSpPr>
              <p:cNvPr id="472" name="Group 471">
                <a:extLst>
                  <a:ext uri="{FF2B5EF4-FFF2-40B4-BE49-F238E27FC236}">
                    <a16:creationId xmlns:a16="http://schemas.microsoft.com/office/drawing/2014/main" id="{AF33E5EC-679E-4C62-A2EF-0B203E178FBA}"/>
                  </a:ext>
                </a:extLst>
              </p:cNvPr>
              <p:cNvGrpSpPr/>
              <p:nvPr/>
            </p:nvGrpSpPr>
            <p:grpSpPr>
              <a:xfrm>
                <a:off x="3289422" y="1653050"/>
                <a:ext cx="594019" cy="550760"/>
                <a:chOff x="3289422" y="1653050"/>
                <a:chExt cx="594019" cy="550760"/>
              </a:xfrm>
            </p:grpSpPr>
            <p:sp>
              <p:nvSpPr>
                <p:cNvPr id="477" name="Oval 476">
                  <a:extLst>
                    <a:ext uri="{FF2B5EF4-FFF2-40B4-BE49-F238E27FC236}">
                      <a16:creationId xmlns:a16="http://schemas.microsoft.com/office/drawing/2014/main" id="{D49E1552-688B-474E-982D-3FA272228B94}"/>
                    </a:ext>
                  </a:extLst>
                </p:cNvPr>
                <p:cNvSpPr/>
                <p:nvPr/>
              </p:nvSpPr>
              <p:spPr>
                <a:xfrm>
                  <a:off x="3401534" y="1653050"/>
                  <a:ext cx="369795" cy="369795"/>
                </a:xfrm>
                <a:prstGeom prst="ellipse">
                  <a:avLst/>
                </a:prstGeom>
                <a:solidFill>
                  <a:srgbClr val="F2F2F2">
                    <a:alpha val="40000"/>
                  </a:srgb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8" name="Oval 477">
                  <a:extLst>
                    <a:ext uri="{FF2B5EF4-FFF2-40B4-BE49-F238E27FC236}">
                      <a16:creationId xmlns:a16="http://schemas.microsoft.com/office/drawing/2014/main" id="{43992F10-B3F7-44E1-B0E3-385D3BD32681}"/>
                    </a:ext>
                  </a:extLst>
                </p:cNvPr>
                <p:cNvSpPr/>
                <p:nvPr/>
              </p:nvSpPr>
              <p:spPr>
                <a:xfrm>
                  <a:off x="3289422" y="1834015"/>
                  <a:ext cx="369795" cy="369795"/>
                </a:xfrm>
                <a:prstGeom prst="ellipse">
                  <a:avLst/>
                </a:prstGeom>
                <a:solidFill>
                  <a:srgbClr val="F2F2F2">
                    <a:alpha val="40000"/>
                  </a:srgb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9" name="Oval 478">
                  <a:extLst>
                    <a:ext uri="{FF2B5EF4-FFF2-40B4-BE49-F238E27FC236}">
                      <a16:creationId xmlns:a16="http://schemas.microsoft.com/office/drawing/2014/main" id="{40D99C97-AB6B-48FD-8E0F-759B878E1A50}"/>
                    </a:ext>
                  </a:extLst>
                </p:cNvPr>
                <p:cNvSpPr/>
                <p:nvPr/>
              </p:nvSpPr>
              <p:spPr>
                <a:xfrm>
                  <a:off x="3513646" y="1834015"/>
                  <a:ext cx="369795" cy="369795"/>
                </a:xfrm>
                <a:prstGeom prst="ellipse">
                  <a:avLst/>
                </a:prstGeom>
                <a:solidFill>
                  <a:srgbClr val="F2F2F2">
                    <a:alpha val="40000"/>
                  </a:srgb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0" name="Arrow: Pentagon 479">
                  <a:extLst>
                    <a:ext uri="{FF2B5EF4-FFF2-40B4-BE49-F238E27FC236}">
                      <a16:creationId xmlns:a16="http://schemas.microsoft.com/office/drawing/2014/main" id="{94A23387-F996-40C4-9BF4-A10689BB1DAC}"/>
                    </a:ext>
                  </a:extLst>
                </p:cNvPr>
                <p:cNvSpPr/>
                <p:nvPr/>
              </p:nvSpPr>
              <p:spPr>
                <a:xfrm>
                  <a:off x="3412587" y="2074231"/>
                  <a:ext cx="99937" cy="7315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Arrow: Pentagon 480">
                  <a:extLst>
                    <a:ext uri="{FF2B5EF4-FFF2-40B4-BE49-F238E27FC236}">
                      <a16:creationId xmlns:a16="http://schemas.microsoft.com/office/drawing/2014/main" id="{42747CAC-7037-4459-9936-AB76048FFC98}"/>
                    </a:ext>
                  </a:extLst>
                </p:cNvPr>
                <p:cNvSpPr/>
                <p:nvPr/>
              </p:nvSpPr>
              <p:spPr>
                <a:xfrm rot="10800000" flipH="1">
                  <a:off x="3340861" y="2001387"/>
                  <a:ext cx="109728" cy="73152"/>
                </a:xfrm>
                <a:prstGeom prst="homePlate">
                  <a:avLst/>
                </a:prstGeom>
                <a:solidFill>
                  <a:srgbClr val="48C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3" name="TextBox 472">
                <a:extLst>
                  <a:ext uri="{FF2B5EF4-FFF2-40B4-BE49-F238E27FC236}">
                    <a16:creationId xmlns:a16="http://schemas.microsoft.com/office/drawing/2014/main" id="{2AD76EF3-09D3-4D76-ADF6-0B9880C6A0BD}"/>
                  </a:ext>
                </a:extLst>
              </p:cNvPr>
              <p:cNvSpPr txBox="1"/>
              <p:nvPr/>
            </p:nvSpPr>
            <p:spPr>
              <a:xfrm>
                <a:off x="2543226" y="1632130"/>
                <a:ext cx="625465" cy="200055"/>
              </a:xfrm>
              <a:prstGeom prst="rect">
                <a:avLst/>
              </a:prstGeom>
              <a:noFill/>
            </p:spPr>
            <p:txBody>
              <a:bodyPr wrap="square" rtlCol="0">
                <a:spAutoFit/>
              </a:bodyPr>
              <a:lstStyle/>
              <a:p>
                <a:pPr algn="ctr"/>
                <a:r>
                  <a:rPr lang="en-US" sz="700"/>
                  <a:t>Core genes</a:t>
                </a:r>
              </a:p>
            </p:txBody>
          </p:sp>
          <p:sp>
            <p:nvSpPr>
              <p:cNvPr id="474" name="TextBox 473">
                <a:extLst>
                  <a:ext uri="{FF2B5EF4-FFF2-40B4-BE49-F238E27FC236}">
                    <a16:creationId xmlns:a16="http://schemas.microsoft.com/office/drawing/2014/main" id="{E49DF724-8628-4885-B4F5-F80E7AF049FE}"/>
                  </a:ext>
                </a:extLst>
              </p:cNvPr>
              <p:cNvSpPr txBox="1"/>
              <p:nvPr/>
            </p:nvSpPr>
            <p:spPr>
              <a:xfrm>
                <a:off x="2347925" y="1770581"/>
                <a:ext cx="809171" cy="200055"/>
              </a:xfrm>
              <a:prstGeom prst="rect">
                <a:avLst/>
              </a:prstGeom>
              <a:noFill/>
            </p:spPr>
            <p:txBody>
              <a:bodyPr wrap="square" rtlCol="0">
                <a:spAutoFit/>
              </a:bodyPr>
              <a:lstStyle/>
              <a:p>
                <a:pPr algn="ctr"/>
                <a:r>
                  <a:rPr lang="en-US" sz="700"/>
                  <a:t>Accessory genes</a:t>
                </a:r>
              </a:p>
            </p:txBody>
          </p:sp>
          <p:cxnSp>
            <p:nvCxnSpPr>
              <p:cNvPr id="475" name="Straight Connector 474">
                <a:extLst>
                  <a:ext uri="{FF2B5EF4-FFF2-40B4-BE49-F238E27FC236}">
                    <a16:creationId xmlns:a16="http://schemas.microsoft.com/office/drawing/2014/main" id="{A8899BB4-99E2-412E-88BB-0C0FE82E1F80}"/>
                  </a:ext>
                </a:extLst>
              </p:cNvPr>
              <p:cNvCxnSpPr>
                <a:cxnSpLocks/>
              </p:cNvCxnSpPr>
              <p:nvPr/>
            </p:nvCxnSpPr>
            <p:spPr>
              <a:xfrm>
                <a:off x="3079873" y="1746291"/>
                <a:ext cx="512572" cy="20424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1C5231B6-9BEB-4F8A-B6F9-A2E615B2828D}"/>
                  </a:ext>
                </a:extLst>
              </p:cNvPr>
              <p:cNvCxnSpPr>
                <a:cxnSpLocks/>
              </p:cNvCxnSpPr>
              <p:nvPr/>
            </p:nvCxnSpPr>
            <p:spPr>
              <a:xfrm>
                <a:off x="3079873" y="1874281"/>
                <a:ext cx="256286" cy="9887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82" name="TextBox 481">
            <a:extLst>
              <a:ext uri="{FF2B5EF4-FFF2-40B4-BE49-F238E27FC236}">
                <a16:creationId xmlns:a16="http://schemas.microsoft.com/office/drawing/2014/main" id="{E4A42F72-E0D8-4295-9833-E7014394216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resistance genes</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3" name="TextBox 482">
            <a:extLst>
              <a:ext uri="{FF2B5EF4-FFF2-40B4-BE49-F238E27FC236}">
                <a16:creationId xmlns:a16="http://schemas.microsoft.com/office/drawing/2014/main" id="{4544BA1A-C926-4FB4-86F5-14687BE1DB93}"/>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484" name="Rectangle: Rounded Corners 483">
            <a:extLst>
              <a:ext uri="{FF2B5EF4-FFF2-40B4-BE49-F238E27FC236}">
                <a16:creationId xmlns:a16="http://schemas.microsoft.com/office/drawing/2014/main" id="{0C9C07B2-1ADE-4F3D-9590-97A6063B787D}"/>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5" name="Rectangle: Rounded Corners 484">
            <a:extLst>
              <a:ext uri="{FF2B5EF4-FFF2-40B4-BE49-F238E27FC236}">
                <a16:creationId xmlns:a16="http://schemas.microsoft.com/office/drawing/2014/main" id="{D43A108C-0092-4C69-8E13-2D1E6C2B5CAD}"/>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6" name="Rectangle: Rounded Corners 485">
            <a:extLst>
              <a:ext uri="{FF2B5EF4-FFF2-40B4-BE49-F238E27FC236}">
                <a16:creationId xmlns:a16="http://schemas.microsoft.com/office/drawing/2014/main" id="{AD412632-2796-4BAE-8186-C3D2A711E96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7" name="Rectangle: Rounded Corners 486">
            <a:extLst>
              <a:ext uri="{FF2B5EF4-FFF2-40B4-BE49-F238E27FC236}">
                <a16:creationId xmlns:a16="http://schemas.microsoft.com/office/drawing/2014/main" id="{40038E65-B1DB-4CD4-A9DF-B13395CA2DAC}"/>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488" name="Rectangle: Rounded Corners 487">
            <a:extLst>
              <a:ext uri="{FF2B5EF4-FFF2-40B4-BE49-F238E27FC236}">
                <a16:creationId xmlns:a16="http://schemas.microsoft.com/office/drawing/2014/main" id="{10C331DF-5B40-4943-B328-76F0FB8642C3}"/>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489" name="Rectangle: Rounded Corners 488">
            <a:extLst>
              <a:ext uri="{FF2B5EF4-FFF2-40B4-BE49-F238E27FC236}">
                <a16:creationId xmlns:a16="http://schemas.microsoft.com/office/drawing/2014/main" id="{D549CE81-1576-46A1-AD46-04ED9B5F169F}"/>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490" name="Rectangle: Rounded Corners 489">
            <a:extLst>
              <a:ext uri="{FF2B5EF4-FFF2-40B4-BE49-F238E27FC236}">
                <a16:creationId xmlns:a16="http://schemas.microsoft.com/office/drawing/2014/main" id="{1214E37B-A0FE-4B86-B1E1-7C86C75D4648}"/>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Tree>
    <p:extLst>
      <p:ext uri="{BB962C8B-B14F-4D97-AF65-F5344CB8AC3E}">
        <p14:creationId xmlns:p14="http://schemas.microsoft.com/office/powerpoint/2010/main" val="142927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교부받은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후 문제 없음 확인</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CD67D0FB-3C1A-4556-B436-37DDFDAD228A}"/>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CFA259C9-8EC7-4FCB-A1AF-A3277172B948}"/>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54E4DA13-7ADE-43AF-809B-AC126EBFD161}"/>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40D79FAC-8E6C-4964-ADD5-632E265CDDB4}"/>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5156FFBB-BA8C-4216-ABA2-BA8BB8EAE04C}"/>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2" name="Rectangle: Rounded Corners 11">
            <a:extLst>
              <a:ext uri="{FF2B5EF4-FFF2-40B4-BE49-F238E27FC236}">
                <a16:creationId xmlns:a16="http://schemas.microsoft.com/office/drawing/2014/main" id="{76CA844D-04EF-4D74-A333-20F09D2EA576}"/>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3" name="Rectangle: Rounded Corners 12">
            <a:extLst>
              <a:ext uri="{FF2B5EF4-FFF2-40B4-BE49-F238E27FC236}">
                <a16:creationId xmlns:a16="http://schemas.microsoft.com/office/drawing/2014/main" id="{0BFE6CC9-89B2-4B1D-96A5-DD30276A2C8F}"/>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4" name="Rectangle: Rounded Corners 13">
            <a:extLst>
              <a:ext uri="{FF2B5EF4-FFF2-40B4-BE49-F238E27FC236}">
                <a16:creationId xmlns:a16="http://schemas.microsoft.com/office/drawing/2014/main" id="{8552315F-1DB2-4BFA-888B-23DE4105D757}"/>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5" name="TextBox 14">
            <a:extLst>
              <a:ext uri="{FF2B5EF4-FFF2-40B4-BE49-F238E27FC236}">
                <a16:creationId xmlns:a16="http://schemas.microsoft.com/office/drawing/2014/main" id="{F3553CA6-FB0A-4159-9F45-90139D69499B}"/>
              </a:ext>
            </a:extLst>
          </p:cNvPr>
          <p:cNvSpPr txBox="1"/>
          <p:nvPr/>
        </p:nvSpPr>
        <p:spPr>
          <a:xfrm>
            <a:off x="867266" y="1150070"/>
            <a:ext cx="9539926"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 </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set up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끝났음을 가정</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285750" indent="-285750">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Launch the VM</a:t>
            </a:r>
          </a:p>
          <a:p>
            <a:pPr marL="285750" indent="-285750">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“Open terminal”</a:t>
            </a:r>
          </a:p>
          <a:p>
            <a:pPr marL="285750" indent="-285750">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Disk</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여유 공간 확인</a:t>
            </a: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df –h</a:t>
            </a:r>
          </a:p>
          <a:p>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다음</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 주소 열기 </a:t>
            </a:r>
            <a:r>
              <a:rPr lang="en-US" altLang="ko-KR"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연결 여부만 확인</a:t>
            </a:r>
            <a:r>
              <a:rPr lang="en-US" altLang="ko-KR"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en-US" dirty="0">
                <a:highlight>
                  <a:srgbClr val="FF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https://github.com/kihyunee/genomics_tutorial_repo/blob/main/0_installations.md</a:t>
            </a: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212798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필요한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63F33101-6C66-4B85-8BB7-C05D32AB2EF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C59A8FD9-2DB9-48C7-A8E5-7C8F892934B4}"/>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Rectangle: Rounded Corners 7">
            <a:extLst>
              <a:ext uri="{FF2B5EF4-FFF2-40B4-BE49-F238E27FC236}">
                <a16:creationId xmlns:a16="http://schemas.microsoft.com/office/drawing/2014/main" id="{71CCFCF6-B9B3-4CB6-AC7E-2E7AA120380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6C952CC7-43CF-46FA-B5B5-FC303B9FCC8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B4F0CAD4-2532-4A37-8FAA-560E7852A7AA}"/>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1" name="Rectangle: Rounded Corners 10">
            <a:extLst>
              <a:ext uri="{FF2B5EF4-FFF2-40B4-BE49-F238E27FC236}">
                <a16:creationId xmlns:a16="http://schemas.microsoft.com/office/drawing/2014/main" id="{D975F3F7-C9BF-4DED-BB7D-13F7B8355ABA}"/>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2" name="Rectangle: Rounded Corners 11">
            <a:extLst>
              <a:ext uri="{FF2B5EF4-FFF2-40B4-BE49-F238E27FC236}">
                <a16:creationId xmlns:a16="http://schemas.microsoft.com/office/drawing/2014/main" id="{A3EFB070-C18F-4B58-8DE6-20E59D8480B8}"/>
              </a:ext>
            </a:extLst>
          </p:cNvPr>
          <p:cNvSpPr/>
          <p:nvPr/>
        </p:nvSpPr>
        <p:spPr>
          <a:xfrm>
            <a:off x="6850641" y="6485"/>
            <a:ext cx="106544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3" name="Rectangle: Rounded Corners 12">
            <a:extLst>
              <a:ext uri="{FF2B5EF4-FFF2-40B4-BE49-F238E27FC236}">
                <a16:creationId xmlns:a16="http://schemas.microsoft.com/office/drawing/2014/main" id="{6834B4C4-DD08-4ECA-A4F7-574BB82F5902}"/>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4" name="TextBox 13">
            <a:extLst>
              <a:ext uri="{FF2B5EF4-FFF2-40B4-BE49-F238E27FC236}">
                <a16:creationId xmlns:a16="http://schemas.microsoft.com/office/drawing/2014/main" id="{31BA0F12-6E6B-43C5-9539-AB55E7B84BF3}"/>
              </a:ext>
            </a:extLst>
          </p:cNvPr>
          <p:cNvSpPr txBox="1"/>
          <p:nvPr/>
        </p:nvSpPr>
        <p:spPr>
          <a:xfrm>
            <a:off x="612742" y="1150070"/>
            <a:ext cx="11227324" cy="4801314"/>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실습에서 다수의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NGS/Genomics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관련 소프트웨어를 사용함</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각 소프트웨어 별 설치는 이미 마친 상태로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이미지를 교부함</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en-US" altLang="ko-KR" dirty="0">
                <a:highlight>
                  <a:srgbClr val="FF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https://github.com/kihyunee/genomics_tutorial_repo/blob/main/0_installations.md</a:t>
            </a:r>
            <a:endParaRPr lang="en-US" altLang="ko-KR" dirty="0">
              <a:highlight>
                <a:srgbClr val="FF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위 페이지에서 각 소프트웨어 별 설치 과정에 사용한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확인 가능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추후 별도의 서버 환경에서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set up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시에 참고 </a:t>
            </a:r>
            <a:r>
              <a:rPr lang="en-US" altLang="ko-KR"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지금 열어볼 필요는 없음</a:t>
            </a:r>
            <a:r>
              <a:rPr lang="en-US" altLang="ko-KR"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많은 소프트웨어가 특정한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전용</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environment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내에 설치됨</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 별 </a:t>
            </a:r>
            <a:r>
              <a:rPr lang="en-US" altLang="ko-KR"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environment name</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은 위의 링크된 페이지 또는 슬라이드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43-44</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확인 가능</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전용 </a:t>
            </a:r>
            <a:r>
              <a:rPr lang="en-US" altLang="ko-KR"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environment</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설치된 소프트웨어를 실행할 때에는 먼저 해당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environment</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activate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해야함</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1200150" lvl="2"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예시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err="1">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dirty="0">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dirty="0" err="1">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endParaRPr lang="en-US" dirty="0">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742950" lvl="1"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 </a:t>
            </a:r>
            <a:r>
              <a:rPr lang="en-US" altLang="ko-KR"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environment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사용이 끝나면 </a:t>
            </a:r>
            <a:r>
              <a:rPr lang="en-US" altLang="ko-KR" dirty="0" err="1">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altLang="ko-KR" dirty="0">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커맨드를 통해 빠져나옴 </a:t>
            </a: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i="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잠시 후 설치된 소프트웨어 별 작동 여부를 확인하며 </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help </a:t>
            </a:r>
            <a:r>
              <a:rPr lang="ko-KR" alt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메세지를 살펴봄</a:t>
            </a: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229255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Connector: Elbow 83">
            <a:extLst>
              <a:ext uri="{FF2B5EF4-FFF2-40B4-BE49-F238E27FC236}">
                <a16:creationId xmlns:a16="http://schemas.microsoft.com/office/drawing/2014/main" id="{3416B1E6-334C-40E5-9944-F10D5A9AA452}"/>
              </a:ext>
            </a:extLst>
          </p:cNvPr>
          <p:cNvCxnSpPr>
            <a:cxnSpLocks/>
            <a:stCxn id="26" idx="3"/>
            <a:endCxn id="34" idx="2"/>
          </p:cNvCxnSpPr>
          <p:nvPr/>
        </p:nvCxnSpPr>
        <p:spPr>
          <a:xfrm>
            <a:off x="4449513" y="4094038"/>
            <a:ext cx="667900" cy="1528889"/>
          </a:xfrm>
          <a:prstGeom prst="bentConnector4">
            <a:avLst>
              <a:gd name="adj1" fmla="val 19813"/>
              <a:gd name="adj2" fmla="val 114952"/>
            </a:avLst>
          </a:prstGeom>
          <a:ln w="15875">
            <a:solidFill>
              <a:srgbClr val="D121D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필요한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63F33101-6C66-4B85-8BB7-C05D32AB2EF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C59A8FD9-2DB9-48C7-A8E5-7C8F892934B4}"/>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Rectangle: Rounded Corners 7">
            <a:extLst>
              <a:ext uri="{FF2B5EF4-FFF2-40B4-BE49-F238E27FC236}">
                <a16:creationId xmlns:a16="http://schemas.microsoft.com/office/drawing/2014/main" id="{71CCFCF6-B9B3-4CB6-AC7E-2E7AA120380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6C952CC7-43CF-46FA-B5B5-FC303B9FCC8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B4F0CAD4-2532-4A37-8FAA-560E7852A7AA}"/>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1" name="Rectangle: Rounded Corners 10">
            <a:extLst>
              <a:ext uri="{FF2B5EF4-FFF2-40B4-BE49-F238E27FC236}">
                <a16:creationId xmlns:a16="http://schemas.microsoft.com/office/drawing/2014/main" id="{D975F3F7-C9BF-4DED-BB7D-13F7B8355ABA}"/>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2" name="Rectangle: Rounded Corners 11">
            <a:extLst>
              <a:ext uri="{FF2B5EF4-FFF2-40B4-BE49-F238E27FC236}">
                <a16:creationId xmlns:a16="http://schemas.microsoft.com/office/drawing/2014/main" id="{A3EFB070-C18F-4B58-8DE6-20E59D8480B8}"/>
              </a:ext>
            </a:extLst>
          </p:cNvPr>
          <p:cNvSpPr/>
          <p:nvPr/>
        </p:nvSpPr>
        <p:spPr>
          <a:xfrm>
            <a:off x="6850641" y="6485"/>
            <a:ext cx="106544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3" name="Rectangle: Rounded Corners 12">
            <a:extLst>
              <a:ext uri="{FF2B5EF4-FFF2-40B4-BE49-F238E27FC236}">
                <a16:creationId xmlns:a16="http://schemas.microsoft.com/office/drawing/2014/main" id="{6834B4C4-DD08-4ECA-A4F7-574BB82F5902}"/>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5" name="Rectangle: Rounded Corners 14">
            <a:extLst>
              <a:ext uri="{FF2B5EF4-FFF2-40B4-BE49-F238E27FC236}">
                <a16:creationId xmlns:a16="http://schemas.microsoft.com/office/drawing/2014/main" id="{0CDA39FF-571D-4CE0-92D9-10DADA14180E}"/>
              </a:ext>
            </a:extLst>
          </p:cNvPr>
          <p:cNvSpPr/>
          <p:nvPr/>
        </p:nvSpPr>
        <p:spPr>
          <a:xfrm>
            <a:off x="589237" y="1299205"/>
            <a:ext cx="6815579" cy="83826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t">
            <a:no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INSDC (NCBI, EBI, …)</a:t>
            </a:r>
          </a:p>
        </p:txBody>
      </p:sp>
      <p:sp>
        <p:nvSpPr>
          <p:cNvPr id="16" name="Rectangle: Rounded Corners 15">
            <a:extLst>
              <a:ext uri="{FF2B5EF4-FFF2-40B4-BE49-F238E27FC236}">
                <a16:creationId xmlns:a16="http://schemas.microsoft.com/office/drawing/2014/main" id="{74EB236D-8D60-4E62-82B1-822518ED84F6}"/>
              </a:ext>
            </a:extLst>
          </p:cNvPr>
          <p:cNvSpPr/>
          <p:nvPr/>
        </p:nvSpPr>
        <p:spPr>
          <a:xfrm>
            <a:off x="232954" y="880220"/>
            <a:ext cx="3122987"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사용할 소프트웨어 별 용도에 관한 개념도 </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5F71E541-CFDA-4438-82A3-6CC8EE71FCE6}"/>
              </a:ext>
            </a:extLst>
          </p:cNvPr>
          <p:cNvSpPr/>
          <p:nvPr/>
        </p:nvSpPr>
        <p:spPr>
          <a:xfrm>
            <a:off x="804862" y="1775399"/>
            <a:ext cx="3672932" cy="245174"/>
          </a:xfrm>
          <a:prstGeom prst="roundRect">
            <a:avLst/>
          </a:prstGeom>
          <a:solidFill>
            <a:srgbClr val="41D0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raw reads in SRA</a:t>
            </a:r>
          </a:p>
        </p:txBody>
      </p:sp>
      <p:sp>
        <p:nvSpPr>
          <p:cNvPr id="18" name="Rectangle: Rounded Corners 17">
            <a:extLst>
              <a:ext uri="{FF2B5EF4-FFF2-40B4-BE49-F238E27FC236}">
                <a16:creationId xmlns:a16="http://schemas.microsoft.com/office/drawing/2014/main" id="{041ACCE0-C7CA-4CF3-99B9-60A411DF0AD5}"/>
              </a:ext>
            </a:extLst>
          </p:cNvPr>
          <p:cNvSpPr/>
          <p:nvPr/>
        </p:nvSpPr>
        <p:spPr>
          <a:xfrm>
            <a:off x="5609470" y="1578974"/>
            <a:ext cx="1470121" cy="449485"/>
          </a:xfrm>
          <a:prstGeom prst="roundRect">
            <a:avLst/>
          </a:prstGeom>
          <a:solidFill>
            <a:srgbClr val="41D0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assemblies in GenBank/</a:t>
            </a:r>
            <a:r>
              <a:rPr 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RefSeq</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Rectangle: Rounded Corners 18">
            <a:extLst>
              <a:ext uri="{FF2B5EF4-FFF2-40B4-BE49-F238E27FC236}">
                <a16:creationId xmlns:a16="http://schemas.microsoft.com/office/drawing/2014/main" id="{056AE596-0F7D-4C23-A23E-532E75A26EF1}"/>
              </a:ext>
            </a:extLst>
          </p:cNvPr>
          <p:cNvSpPr/>
          <p:nvPr/>
        </p:nvSpPr>
        <p:spPr>
          <a:xfrm>
            <a:off x="1533493" y="2291370"/>
            <a:ext cx="2180333"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a:t>
            </a:r>
          </a:p>
        </p:txBody>
      </p:sp>
      <p:sp>
        <p:nvSpPr>
          <p:cNvPr id="20" name="Rectangle: Rounded Corners 19">
            <a:extLst>
              <a:ext uri="{FF2B5EF4-FFF2-40B4-BE49-F238E27FC236}">
                <a16:creationId xmlns:a16="http://schemas.microsoft.com/office/drawing/2014/main" id="{FBA001A2-D768-43E4-BAB4-E26A139A6CB7}"/>
              </a:ext>
            </a:extLst>
          </p:cNvPr>
          <p:cNvSpPr/>
          <p:nvPr/>
        </p:nvSpPr>
        <p:spPr>
          <a:xfrm>
            <a:off x="6362764" y="2292587"/>
            <a:ext cx="118511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NCBI’s</a:t>
            </a: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datasets</a:t>
            </a:r>
          </a:p>
        </p:txBody>
      </p:sp>
      <p:sp>
        <p:nvSpPr>
          <p:cNvPr id="21" name="Rectangle: Rounded Corners 20">
            <a:extLst>
              <a:ext uri="{FF2B5EF4-FFF2-40B4-BE49-F238E27FC236}">
                <a16:creationId xmlns:a16="http://schemas.microsoft.com/office/drawing/2014/main" id="{FA7626E6-B38B-4732-8587-E2C782B02864}"/>
              </a:ext>
            </a:extLst>
          </p:cNvPr>
          <p:cNvSpPr/>
          <p:nvPr/>
        </p:nvSpPr>
        <p:spPr>
          <a:xfrm>
            <a:off x="1542227" y="3174476"/>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fastp</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Rectangle: Rounded Corners 21">
            <a:extLst>
              <a:ext uri="{FF2B5EF4-FFF2-40B4-BE49-F238E27FC236}">
                <a16:creationId xmlns:a16="http://schemas.microsoft.com/office/drawing/2014/main" id="{D602DA1D-CAB6-4B43-8442-3F1EB9F397C5}"/>
              </a:ext>
            </a:extLst>
          </p:cNvPr>
          <p:cNvSpPr/>
          <p:nvPr/>
        </p:nvSpPr>
        <p:spPr>
          <a:xfrm>
            <a:off x="804862" y="2819692"/>
            <a:ext cx="147012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 reads </a:t>
            </a:r>
            <a:r>
              <a:rPr 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fastq</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3" name="Rectangle: Rounded Corners 22">
            <a:extLst>
              <a:ext uri="{FF2B5EF4-FFF2-40B4-BE49-F238E27FC236}">
                <a16:creationId xmlns:a16="http://schemas.microsoft.com/office/drawing/2014/main" id="{D6B44143-D526-48F4-A5C7-563CED1753F3}"/>
              </a:ext>
            </a:extLst>
          </p:cNvPr>
          <p:cNvSpPr/>
          <p:nvPr/>
        </p:nvSpPr>
        <p:spPr>
          <a:xfrm>
            <a:off x="3007673" y="2819692"/>
            <a:ext cx="147012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reads fasta</a:t>
            </a:r>
          </a:p>
        </p:txBody>
      </p:sp>
      <p:sp>
        <p:nvSpPr>
          <p:cNvPr id="24" name="Rectangle: Rounded Corners 23">
            <a:extLst>
              <a:ext uri="{FF2B5EF4-FFF2-40B4-BE49-F238E27FC236}">
                <a16:creationId xmlns:a16="http://schemas.microsoft.com/office/drawing/2014/main" id="{D94F94C1-0580-4046-A1EC-005047D595AF}"/>
              </a:ext>
            </a:extLst>
          </p:cNvPr>
          <p:cNvSpPr/>
          <p:nvPr/>
        </p:nvSpPr>
        <p:spPr>
          <a:xfrm>
            <a:off x="3713832" y="3174476"/>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filtlong</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5" name="Rectangle: Rounded Corners 24">
            <a:extLst>
              <a:ext uri="{FF2B5EF4-FFF2-40B4-BE49-F238E27FC236}">
                <a16:creationId xmlns:a16="http://schemas.microsoft.com/office/drawing/2014/main" id="{6E815D97-FF19-4F6E-AA32-FEC6B0D44605}"/>
              </a:ext>
            </a:extLst>
          </p:cNvPr>
          <p:cNvSpPr/>
          <p:nvPr/>
        </p:nvSpPr>
        <p:spPr>
          <a:xfrm>
            <a:off x="804862" y="3869295"/>
            <a:ext cx="1470121" cy="449485"/>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QC/preprocessed</a:t>
            </a:r>
          </a:p>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 reads </a:t>
            </a:r>
            <a:r>
              <a:rPr 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fastq</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6" name="Rectangle: Rounded Corners 25">
            <a:extLst>
              <a:ext uri="{FF2B5EF4-FFF2-40B4-BE49-F238E27FC236}">
                <a16:creationId xmlns:a16="http://schemas.microsoft.com/office/drawing/2014/main" id="{E862F82C-BE33-477B-9F12-599CB6A2DEFD}"/>
              </a:ext>
            </a:extLst>
          </p:cNvPr>
          <p:cNvSpPr/>
          <p:nvPr/>
        </p:nvSpPr>
        <p:spPr>
          <a:xfrm>
            <a:off x="2979392" y="3869295"/>
            <a:ext cx="1470121" cy="449485"/>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QC/preprocessed</a:t>
            </a:r>
          </a:p>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reads fasta</a:t>
            </a:r>
          </a:p>
        </p:txBody>
      </p:sp>
      <p:sp>
        <p:nvSpPr>
          <p:cNvPr id="27" name="Rectangle: Rounded Corners 26">
            <a:extLst>
              <a:ext uri="{FF2B5EF4-FFF2-40B4-BE49-F238E27FC236}">
                <a16:creationId xmlns:a16="http://schemas.microsoft.com/office/drawing/2014/main" id="{F6618934-2047-47D9-ABD6-754A69DBE141}"/>
              </a:ext>
            </a:extLst>
          </p:cNvPr>
          <p:cNvSpPr/>
          <p:nvPr/>
        </p:nvSpPr>
        <p:spPr>
          <a:xfrm>
            <a:off x="2127385" y="2494135"/>
            <a:ext cx="1005546"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download</a:t>
            </a:r>
          </a:p>
        </p:txBody>
      </p:sp>
      <p:sp>
        <p:nvSpPr>
          <p:cNvPr id="28" name="Rectangle: Rounded Corners 27">
            <a:extLst>
              <a:ext uri="{FF2B5EF4-FFF2-40B4-BE49-F238E27FC236}">
                <a16:creationId xmlns:a16="http://schemas.microsoft.com/office/drawing/2014/main" id="{08D59206-54FD-4A92-9C0C-9C76A18C0F6A}"/>
              </a:ext>
            </a:extLst>
          </p:cNvPr>
          <p:cNvSpPr/>
          <p:nvPr/>
        </p:nvSpPr>
        <p:spPr>
          <a:xfrm>
            <a:off x="6315629" y="2495352"/>
            <a:ext cx="1185114"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download</a:t>
            </a:r>
          </a:p>
        </p:txBody>
      </p:sp>
      <p:sp>
        <p:nvSpPr>
          <p:cNvPr id="29" name="Rectangle: Rounded Corners 28">
            <a:extLst>
              <a:ext uri="{FF2B5EF4-FFF2-40B4-BE49-F238E27FC236}">
                <a16:creationId xmlns:a16="http://schemas.microsoft.com/office/drawing/2014/main" id="{BA46C884-956E-46E7-827F-97CF99AB9DE9}"/>
              </a:ext>
            </a:extLst>
          </p:cNvPr>
          <p:cNvSpPr/>
          <p:nvPr/>
        </p:nvSpPr>
        <p:spPr>
          <a:xfrm>
            <a:off x="1495783" y="3412720"/>
            <a:ext cx="1005546"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QC filter/trim</a:t>
            </a:r>
          </a:p>
        </p:txBody>
      </p:sp>
      <p:sp>
        <p:nvSpPr>
          <p:cNvPr id="30" name="Rectangle: Rounded Corners 29">
            <a:extLst>
              <a:ext uri="{FF2B5EF4-FFF2-40B4-BE49-F238E27FC236}">
                <a16:creationId xmlns:a16="http://schemas.microsoft.com/office/drawing/2014/main" id="{ECF7E423-871A-495C-AB6C-ED2BDFD5AA44}"/>
              </a:ext>
            </a:extLst>
          </p:cNvPr>
          <p:cNvSpPr/>
          <p:nvPr/>
        </p:nvSpPr>
        <p:spPr>
          <a:xfrm>
            <a:off x="3638416" y="3413937"/>
            <a:ext cx="1185114"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QC filter/trim</a:t>
            </a:r>
          </a:p>
        </p:txBody>
      </p:sp>
      <p:sp>
        <p:nvSpPr>
          <p:cNvPr id="31" name="Rectangle: Rounded Corners 30">
            <a:extLst>
              <a:ext uri="{FF2B5EF4-FFF2-40B4-BE49-F238E27FC236}">
                <a16:creationId xmlns:a16="http://schemas.microsoft.com/office/drawing/2014/main" id="{17A1AFB7-8F43-495D-A5A1-C152A8C175D8}"/>
              </a:ext>
            </a:extLst>
          </p:cNvPr>
          <p:cNvSpPr/>
          <p:nvPr/>
        </p:nvSpPr>
        <p:spPr>
          <a:xfrm>
            <a:off x="1852894" y="5857689"/>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a:t>
            </a:r>
          </a:p>
        </p:txBody>
      </p:sp>
      <p:sp>
        <p:nvSpPr>
          <p:cNvPr id="32" name="Rectangle: Rounded Corners 31">
            <a:extLst>
              <a:ext uri="{FF2B5EF4-FFF2-40B4-BE49-F238E27FC236}">
                <a16:creationId xmlns:a16="http://schemas.microsoft.com/office/drawing/2014/main" id="{08C3E4FB-9744-4B88-AA68-23417D460334}"/>
              </a:ext>
            </a:extLst>
          </p:cNvPr>
          <p:cNvSpPr/>
          <p:nvPr/>
        </p:nvSpPr>
        <p:spPr>
          <a:xfrm>
            <a:off x="1852893" y="6115323"/>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3" name="Rectangle: Rounded Corners 32">
            <a:extLst>
              <a:ext uri="{FF2B5EF4-FFF2-40B4-BE49-F238E27FC236}">
                <a16:creationId xmlns:a16="http://schemas.microsoft.com/office/drawing/2014/main" id="{D2B9D015-1E67-4A13-BC38-4C09D0FDCAAD}"/>
              </a:ext>
            </a:extLst>
          </p:cNvPr>
          <p:cNvSpPr/>
          <p:nvPr/>
        </p:nvSpPr>
        <p:spPr>
          <a:xfrm>
            <a:off x="4919509" y="4425551"/>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4" name="Rectangle: Rounded Corners 33">
            <a:extLst>
              <a:ext uri="{FF2B5EF4-FFF2-40B4-BE49-F238E27FC236}">
                <a16:creationId xmlns:a16="http://schemas.microsoft.com/office/drawing/2014/main" id="{AE00AECA-E237-43CF-93DE-10526F04F372}"/>
              </a:ext>
            </a:extLst>
          </p:cNvPr>
          <p:cNvSpPr/>
          <p:nvPr/>
        </p:nvSpPr>
        <p:spPr>
          <a:xfrm>
            <a:off x="4714177" y="5377753"/>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7CB7A53F-9586-43C6-BADA-B76AA7D9BA0C}"/>
              </a:ext>
            </a:extLst>
          </p:cNvPr>
          <p:cNvSpPr/>
          <p:nvPr/>
        </p:nvSpPr>
        <p:spPr>
          <a:xfrm>
            <a:off x="7445875" y="4868042"/>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6" name="Rectangle: Rounded Corners 35">
            <a:extLst>
              <a:ext uri="{FF2B5EF4-FFF2-40B4-BE49-F238E27FC236}">
                <a16:creationId xmlns:a16="http://schemas.microsoft.com/office/drawing/2014/main" id="{F8CD82C5-6869-4B7D-B682-BF1A2580B3B8}"/>
              </a:ext>
            </a:extLst>
          </p:cNvPr>
          <p:cNvSpPr/>
          <p:nvPr/>
        </p:nvSpPr>
        <p:spPr>
          <a:xfrm>
            <a:off x="1834348" y="6367167"/>
            <a:ext cx="1934275"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 read assembly</a:t>
            </a:r>
          </a:p>
        </p:txBody>
      </p:sp>
      <p:sp>
        <p:nvSpPr>
          <p:cNvPr id="37" name="Rectangle: Rounded Corners 36">
            <a:extLst>
              <a:ext uri="{FF2B5EF4-FFF2-40B4-BE49-F238E27FC236}">
                <a16:creationId xmlns:a16="http://schemas.microsoft.com/office/drawing/2014/main" id="{F725D76B-CA48-429A-8034-AE3F60DB6382}"/>
              </a:ext>
            </a:extLst>
          </p:cNvPr>
          <p:cNvSpPr/>
          <p:nvPr/>
        </p:nvSpPr>
        <p:spPr>
          <a:xfrm>
            <a:off x="5991570" y="5320130"/>
            <a:ext cx="1328893"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rgbClr val="D121D5"/>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p>
        </p:txBody>
      </p:sp>
      <p:sp>
        <p:nvSpPr>
          <p:cNvPr id="38" name="Rectangle: Rounded Corners 37">
            <a:extLst>
              <a:ext uri="{FF2B5EF4-FFF2-40B4-BE49-F238E27FC236}">
                <a16:creationId xmlns:a16="http://schemas.microsoft.com/office/drawing/2014/main" id="{899A4FA5-D030-4541-AE02-202D75869C6B}"/>
              </a:ext>
            </a:extLst>
          </p:cNvPr>
          <p:cNvSpPr/>
          <p:nvPr/>
        </p:nvSpPr>
        <p:spPr>
          <a:xfrm>
            <a:off x="6361792" y="4418769"/>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medaka</a:t>
            </a:r>
          </a:p>
        </p:txBody>
      </p:sp>
      <p:sp>
        <p:nvSpPr>
          <p:cNvPr id="39" name="Rectangle: Rounded Corners 38">
            <a:extLst>
              <a:ext uri="{FF2B5EF4-FFF2-40B4-BE49-F238E27FC236}">
                <a16:creationId xmlns:a16="http://schemas.microsoft.com/office/drawing/2014/main" id="{61C84A7E-632F-42D8-AEE8-160DC578BFDC}"/>
              </a:ext>
            </a:extLst>
          </p:cNvPr>
          <p:cNvSpPr/>
          <p:nvPr/>
        </p:nvSpPr>
        <p:spPr>
          <a:xfrm>
            <a:off x="4921575" y="4147210"/>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1" name="Rectangle: Rounded Corners 40">
            <a:extLst>
              <a:ext uri="{FF2B5EF4-FFF2-40B4-BE49-F238E27FC236}">
                <a16:creationId xmlns:a16="http://schemas.microsoft.com/office/drawing/2014/main" id="{7A8CE91F-9D9E-4313-914C-C7BB7F2F69C6}"/>
              </a:ext>
            </a:extLst>
          </p:cNvPr>
          <p:cNvSpPr/>
          <p:nvPr/>
        </p:nvSpPr>
        <p:spPr>
          <a:xfrm>
            <a:off x="4853461" y="3913956"/>
            <a:ext cx="1470121"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rgbClr val="0070C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 assembly</a:t>
            </a:r>
          </a:p>
        </p:txBody>
      </p:sp>
      <p:sp>
        <p:nvSpPr>
          <p:cNvPr id="42" name="Rectangle: Rounded Corners 41">
            <a:extLst>
              <a:ext uri="{FF2B5EF4-FFF2-40B4-BE49-F238E27FC236}">
                <a16:creationId xmlns:a16="http://schemas.microsoft.com/office/drawing/2014/main" id="{8A512F4A-020F-4525-BA8B-2767E3A35C18}"/>
              </a:ext>
            </a:extLst>
          </p:cNvPr>
          <p:cNvSpPr/>
          <p:nvPr/>
        </p:nvSpPr>
        <p:spPr>
          <a:xfrm>
            <a:off x="8076563" y="4548625"/>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contigs fasta</a:t>
            </a:r>
          </a:p>
        </p:txBody>
      </p:sp>
      <p:sp>
        <p:nvSpPr>
          <p:cNvPr id="43" name="Rectangle: Rounded Corners 42">
            <a:extLst>
              <a:ext uri="{FF2B5EF4-FFF2-40B4-BE49-F238E27FC236}">
                <a16:creationId xmlns:a16="http://schemas.microsoft.com/office/drawing/2014/main" id="{51473E2E-D912-4746-A904-2AD99ED31207}"/>
              </a:ext>
            </a:extLst>
          </p:cNvPr>
          <p:cNvSpPr/>
          <p:nvPr/>
        </p:nvSpPr>
        <p:spPr>
          <a:xfrm>
            <a:off x="8076563" y="5504010"/>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contigs fasta</a:t>
            </a:r>
          </a:p>
        </p:txBody>
      </p:sp>
      <p:sp>
        <p:nvSpPr>
          <p:cNvPr id="44" name="Rectangle: Rounded Corners 43">
            <a:extLst>
              <a:ext uri="{FF2B5EF4-FFF2-40B4-BE49-F238E27FC236}">
                <a16:creationId xmlns:a16="http://schemas.microsoft.com/office/drawing/2014/main" id="{6FFB9FCE-29FB-4866-B6FC-880F4DA6CB57}"/>
              </a:ext>
            </a:extLst>
          </p:cNvPr>
          <p:cNvSpPr/>
          <p:nvPr/>
        </p:nvSpPr>
        <p:spPr>
          <a:xfrm>
            <a:off x="8076563" y="6241692"/>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contigs fasta</a:t>
            </a:r>
          </a:p>
        </p:txBody>
      </p:sp>
      <p:cxnSp>
        <p:nvCxnSpPr>
          <p:cNvPr id="4" name="Straight Arrow Connector 3">
            <a:extLst>
              <a:ext uri="{FF2B5EF4-FFF2-40B4-BE49-F238E27FC236}">
                <a16:creationId xmlns:a16="http://schemas.microsoft.com/office/drawing/2014/main" id="{18125CB1-D599-4C1A-B3A5-58AFF493C754}"/>
              </a:ext>
            </a:extLst>
          </p:cNvPr>
          <p:cNvCxnSpPr>
            <a:cxnSpLocks/>
          </p:cNvCxnSpPr>
          <p:nvPr/>
        </p:nvCxnSpPr>
        <p:spPr>
          <a:xfrm>
            <a:off x="1533494" y="2020573"/>
            <a:ext cx="0" cy="79911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78A3DA-8D57-4FF8-AFE3-B65D0F2F10C3}"/>
              </a:ext>
            </a:extLst>
          </p:cNvPr>
          <p:cNvCxnSpPr>
            <a:cxnSpLocks/>
          </p:cNvCxnSpPr>
          <p:nvPr/>
        </p:nvCxnSpPr>
        <p:spPr>
          <a:xfrm>
            <a:off x="3713832" y="2014397"/>
            <a:ext cx="0" cy="79911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920BD57-2EFC-40AB-8853-47E544B5EAC2}"/>
              </a:ext>
            </a:extLst>
          </p:cNvPr>
          <p:cNvCxnSpPr>
            <a:cxnSpLocks/>
          </p:cNvCxnSpPr>
          <p:nvPr/>
        </p:nvCxnSpPr>
        <p:spPr>
          <a:xfrm>
            <a:off x="1533493" y="3055439"/>
            <a:ext cx="0" cy="79911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92399A-6D2F-448B-9C37-19CE93C438AA}"/>
              </a:ext>
            </a:extLst>
          </p:cNvPr>
          <p:cNvCxnSpPr>
            <a:cxnSpLocks/>
          </p:cNvCxnSpPr>
          <p:nvPr/>
        </p:nvCxnSpPr>
        <p:spPr>
          <a:xfrm>
            <a:off x="3713831" y="3049263"/>
            <a:ext cx="0" cy="79911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8E71DDC1-0B25-4A7E-B14C-ED18C87FB7A4}"/>
              </a:ext>
            </a:extLst>
          </p:cNvPr>
          <p:cNvCxnSpPr>
            <a:cxnSpLocks/>
            <a:stCxn id="26" idx="2"/>
            <a:endCxn id="42" idx="1"/>
          </p:cNvCxnSpPr>
          <p:nvPr/>
        </p:nvCxnSpPr>
        <p:spPr>
          <a:xfrm rot="16200000" flipH="1">
            <a:off x="5719292" y="2313941"/>
            <a:ext cx="352432" cy="4362110"/>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325A195-F268-49EE-98B6-2D267035AB2C}"/>
              </a:ext>
            </a:extLst>
          </p:cNvPr>
          <p:cNvCxnSpPr>
            <a:cxnSpLocks/>
            <a:stCxn id="25" idx="2"/>
            <a:endCxn id="35" idx="1"/>
          </p:cNvCxnSpPr>
          <p:nvPr/>
        </p:nvCxnSpPr>
        <p:spPr>
          <a:xfrm rot="16200000" flipH="1">
            <a:off x="4156975" y="1701728"/>
            <a:ext cx="671849" cy="5905952"/>
          </a:xfrm>
          <a:prstGeom prst="bentConnector2">
            <a:avLst/>
          </a:prstGeom>
          <a:ln w="19050">
            <a:solidFill>
              <a:srgbClr val="D121D5"/>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3E73F2A7-368D-4D4E-99CD-0CF3DE3CA6DD}"/>
              </a:ext>
            </a:extLst>
          </p:cNvPr>
          <p:cNvSpPr/>
          <p:nvPr/>
        </p:nvSpPr>
        <p:spPr>
          <a:xfrm>
            <a:off x="7435853" y="5140325"/>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pilon</a:t>
            </a:r>
          </a:p>
        </p:txBody>
      </p:sp>
      <p:cxnSp>
        <p:nvCxnSpPr>
          <p:cNvPr id="58" name="Straight Arrow Connector 57">
            <a:extLst>
              <a:ext uri="{FF2B5EF4-FFF2-40B4-BE49-F238E27FC236}">
                <a16:creationId xmlns:a16="http://schemas.microsoft.com/office/drawing/2014/main" id="{2991E0EF-96F7-4283-BD65-C0F6F99288EE}"/>
              </a:ext>
            </a:extLst>
          </p:cNvPr>
          <p:cNvCxnSpPr>
            <a:cxnSpLocks/>
          </p:cNvCxnSpPr>
          <p:nvPr/>
        </p:nvCxnSpPr>
        <p:spPr>
          <a:xfrm>
            <a:off x="8261491" y="4793799"/>
            <a:ext cx="0" cy="722956"/>
          </a:xfrm>
          <a:prstGeom prst="straightConnector1">
            <a:avLst/>
          </a:prstGeom>
          <a:ln w="19050">
            <a:solidFill>
              <a:srgbClr val="D121D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316CE9A-B00E-476E-9AEA-86721A43D3F1}"/>
              </a:ext>
            </a:extLst>
          </p:cNvPr>
          <p:cNvCxnSpPr>
            <a:cxnSpLocks/>
          </p:cNvCxnSpPr>
          <p:nvPr/>
        </p:nvCxnSpPr>
        <p:spPr>
          <a:xfrm rot="16200000" flipH="1">
            <a:off x="3732183" y="2003969"/>
            <a:ext cx="2045499" cy="6675120"/>
          </a:xfrm>
          <a:prstGeom prst="bentConnector2">
            <a:avLst/>
          </a:prstGeom>
          <a:ln>
            <a:solidFill>
              <a:srgbClr val="CC33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03E2324-DC9E-40F2-9163-CBC73EDBCFE7}"/>
              </a:ext>
            </a:extLst>
          </p:cNvPr>
          <p:cNvSpPr/>
          <p:nvPr/>
        </p:nvSpPr>
        <p:spPr>
          <a:xfrm>
            <a:off x="6330267" y="4187411"/>
            <a:ext cx="1470121"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rgbClr val="0070C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 polish)</a:t>
            </a:r>
          </a:p>
        </p:txBody>
      </p:sp>
      <p:sp>
        <p:nvSpPr>
          <p:cNvPr id="76" name="Rectangle: Rounded Corners 75">
            <a:extLst>
              <a:ext uri="{FF2B5EF4-FFF2-40B4-BE49-F238E27FC236}">
                <a16:creationId xmlns:a16="http://schemas.microsoft.com/office/drawing/2014/main" id="{83293382-4B90-4F9A-B3BD-0FF50E3653DF}"/>
              </a:ext>
            </a:extLst>
          </p:cNvPr>
          <p:cNvSpPr/>
          <p:nvPr/>
        </p:nvSpPr>
        <p:spPr>
          <a:xfrm>
            <a:off x="6143978" y="4992551"/>
            <a:ext cx="1328893"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rgbClr val="D121D5"/>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 read polish)</a:t>
            </a:r>
          </a:p>
        </p:txBody>
      </p:sp>
      <p:cxnSp>
        <p:nvCxnSpPr>
          <p:cNvPr id="79" name="Straight Arrow Connector 78">
            <a:extLst>
              <a:ext uri="{FF2B5EF4-FFF2-40B4-BE49-F238E27FC236}">
                <a16:creationId xmlns:a16="http://schemas.microsoft.com/office/drawing/2014/main" id="{EBE87E9D-A6DF-41D5-A971-11796A9A787D}"/>
              </a:ext>
            </a:extLst>
          </p:cNvPr>
          <p:cNvCxnSpPr>
            <a:cxnSpLocks/>
          </p:cNvCxnSpPr>
          <p:nvPr/>
        </p:nvCxnSpPr>
        <p:spPr>
          <a:xfrm>
            <a:off x="3506771" y="5626597"/>
            <a:ext cx="4569792" cy="0"/>
          </a:xfrm>
          <a:prstGeom prst="straightConnector1">
            <a:avLst/>
          </a:prstGeom>
          <a:ln w="15875">
            <a:solidFill>
              <a:srgbClr val="D121D5"/>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FEE4E1E-87AF-43F6-B056-A3451DE7EEB8}"/>
              </a:ext>
            </a:extLst>
          </p:cNvPr>
          <p:cNvCxnSpPr>
            <a:cxnSpLocks/>
          </p:cNvCxnSpPr>
          <p:nvPr/>
        </p:nvCxnSpPr>
        <p:spPr>
          <a:xfrm flipH="1" flipV="1">
            <a:off x="1659208" y="4309998"/>
            <a:ext cx="1866417" cy="1312930"/>
          </a:xfrm>
          <a:prstGeom prst="line">
            <a:avLst/>
          </a:prstGeom>
          <a:ln w="15875">
            <a:solidFill>
              <a:srgbClr val="D121D5"/>
            </a:solidFill>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76CC081E-DAFD-429E-9803-EE283589382B}"/>
              </a:ext>
            </a:extLst>
          </p:cNvPr>
          <p:cNvSpPr/>
          <p:nvPr/>
        </p:nvSpPr>
        <p:spPr>
          <a:xfrm>
            <a:off x="8076562" y="2819655"/>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contigs fasta</a:t>
            </a:r>
          </a:p>
        </p:txBody>
      </p:sp>
      <p:cxnSp>
        <p:nvCxnSpPr>
          <p:cNvPr id="91" name="Connector: Elbow 90">
            <a:extLst>
              <a:ext uri="{FF2B5EF4-FFF2-40B4-BE49-F238E27FC236}">
                <a16:creationId xmlns:a16="http://schemas.microsoft.com/office/drawing/2014/main" id="{93A57852-C2FF-4D42-91FB-DBC36E838171}"/>
              </a:ext>
            </a:extLst>
          </p:cNvPr>
          <p:cNvCxnSpPr>
            <a:cxnSpLocks/>
            <a:stCxn id="18" idx="2"/>
            <a:endCxn id="90" idx="1"/>
          </p:cNvCxnSpPr>
          <p:nvPr/>
        </p:nvCxnSpPr>
        <p:spPr>
          <a:xfrm rot="16200000" flipH="1">
            <a:off x="6753655" y="1619334"/>
            <a:ext cx="913783" cy="1732031"/>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5" name="Graphic 104" descr="Eyes with solid fill">
            <a:extLst>
              <a:ext uri="{FF2B5EF4-FFF2-40B4-BE49-F238E27FC236}">
                <a16:creationId xmlns:a16="http://schemas.microsoft.com/office/drawing/2014/main" id="{06B61C81-7B8F-41D4-9638-E6CD1D1B5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56368" y="4414325"/>
            <a:ext cx="740446" cy="740446"/>
          </a:xfrm>
          <a:prstGeom prst="rect">
            <a:avLst/>
          </a:prstGeom>
        </p:spPr>
      </p:pic>
      <p:sp>
        <p:nvSpPr>
          <p:cNvPr id="106" name="Rectangle: Rounded Corners 105">
            <a:extLst>
              <a:ext uri="{FF2B5EF4-FFF2-40B4-BE49-F238E27FC236}">
                <a16:creationId xmlns:a16="http://schemas.microsoft.com/office/drawing/2014/main" id="{744D05F4-FD92-454A-93A3-36446B2AAC3B}"/>
              </a:ext>
            </a:extLst>
          </p:cNvPr>
          <p:cNvSpPr/>
          <p:nvPr/>
        </p:nvSpPr>
        <p:spPr>
          <a:xfrm>
            <a:off x="10518311" y="5197543"/>
            <a:ext cx="794619"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bandage</a:t>
            </a:r>
          </a:p>
        </p:txBody>
      </p:sp>
      <p:sp>
        <p:nvSpPr>
          <p:cNvPr id="107" name="Rectangle: Rounded Corners 106">
            <a:extLst>
              <a:ext uri="{FF2B5EF4-FFF2-40B4-BE49-F238E27FC236}">
                <a16:creationId xmlns:a16="http://schemas.microsoft.com/office/drawing/2014/main" id="{F30F5D1E-F81A-4CDC-9F87-5C284D7E9B69}"/>
              </a:ext>
            </a:extLst>
          </p:cNvPr>
          <p:cNvSpPr/>
          <p:nvPr/>
        </p:nvSpPr>
        <p:spPr>
          <a:xfrm>
            <a:off x="10592981" y="5377753"/>
            <a:ext cx="1341249" cy="4494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Visualize assembly graph</a:t>
            </a:r>
          </a:p>
        </p:txBody>
      </p:sp>
      <p:cxnSp>
        <p:nvCxnSpPr>
          <p:cNvPr id="109" name="Connector: Elbow 108">
            <a:extLst>
              <a:ext uri="{FF2B5EF4-FFF2-40B4-BE49-F238E27FC236}">
                <a16:creationId xmlns:a16="http://schemas.microsoft.com/office/drawing/2014/main" id="{545523DD-BE9C-4B3B-8397-FD0573F06254}"/>
              </a:ext>
            </a:extLst>
          </p:cNvPr>
          <p:cNvCxnSpPr>
            <a:stCxn id="44" idx="3"/>
            <a:endCxn id="105" idx="1"/>
          </p:cNvCxnSpPr>
          <p:nvPr/>
        </p:nvCxnSpPr>
        <p:spPr>
          <a:xfrm flipV="1">
            <a:off x="9766168" y="4784548"/>
            <a:ext cx="1490200" cy="157973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6CE6EDA8-C1BD-4FD7-8B77-85BF063208EF}"/>
              </a:ext>
            </a:extLst>
          </p:cNvPr>
          <p:cNvCxnSpPr>
            <a:stCxn id="42" idx="3"/>
            <a:endCxn id="106" idx="1"/>
          </p:cNvCxnSpPr>
          <p:nvPr/>
        </p:nvCxnSpPr>
        <p:spPr>
          <a:xfrm>
            <a:off x="9766168" y="4671212"/>
            <a:ext cx="752143" cy="648918"/>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816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Flowchart: Decision 169">
            <a:extLst>
              <a:ext uri="{FF2B5EF4-FFF2-40B4-BE49-F238E27FC236}">
                <a16:creationId xmlns:a16="http://schemas.microsoft.com/office/drawing/2014/main" id="{415A4F6B-EF9C-48FC-82EF-47B9BAAFC054}"/>
              </a:ext>
            </a:extLst>
          </p:cNvPr>
          <p:cNvSpPr/>
          <p:nvPr/>
        </p:nvSpPr>
        <p:spPr>
          <a:xfrm>
            <a:off x="6768422" y="3079687"/>
            <a:ext cx="249234" cy="200387"/>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Rounded Corners 140">
            <a:extLst>
              <a:ext uri="{FF2B5EF4-FFF2-40B4-BE49-F238E27FC236}">
                <a16:creationId xmlns:a16="http://schemas.microsoft.com/office/drawing/2014/main" id="{2B483D58-4F68-4857-990F-D2A550709457}"/>
              </a:ext>
            </a:extLst>
          </p:cNvPr>
          <p:cNvSpPr/>
          <p:nvPr/>
        </p:nvSpPr>
        <p:spPr>
          <a:xfrm>
            <a:off x="8146121" y="3192171"/>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ISEscan</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5" name="Rectangle: Rounded Corners 144">
            <a:extLst>
              <a:ext uri="{FF2B5EF4-FFF2-40B4-BE49-F238E27FC236}">
                <a16:creationId xmlns:a16="http://schemas.microsoft.com/office/drawing/2014/main" id="{A61592B1-DC8B-4034-B201-9A498D30149F}"/>
              </a:ext>
            </a:extLst>
          </p:cNvPr>
          <p:cNvSpPr/>
          <p:nvPr/>
        </p:nvSpPr>
        <p:spPr>
          <a:xfrm>
            <a:off x="9087239" y="3192172"/>
            <a:ext cx="867265" cy="245174"/>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ISFinder</a:t>
            </a: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DB</a:t>
            </a:r>
          </a:p>
        </p:txBody>
      </p:sp>
      <p:sp>
        <p:nvSpPr>
          <p:cNvPr id="146" name="Rectangle: Rounded Corners 145">
            <a:extLst>
              <a:ext uri="{FF2B5EF4-FFF2-40B4-BE49-F238E27FC236}">
                <a16:creationId xmlns:a16="http://schemas.microsoft.com/office/drawing/2014/main" id="{49C1F38B-4993-4AA1-9779-7FDA03F7FE08}"/>
              </a:ext>
            </a:extLst>
          </p:cNvPr>
          <p:cNvSpPr/>
          <p:nvPr/>
        </p:nvSpPr>
        <p:spPr>
          <a:xfrm>
            <a:off x="8146121" y="3616917"/>
            <a:ext cx="117632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a:t>
            </a: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Finder</a:t>
            </a:r>
          </a:p>
        </p:txBody>
      </p:sp>
      <p:sp>
        <p:nvSpPr>
          <p:cNvPr id="147" name="Rectangle: Rounded Corners 146">
            <a:extLst>
              <a:ext uri="{FF2B5EF4-FFF2-40B4-BE49-F238E27FC236}">
                <a16:creationId xmlns:a16="http://schemas.microsoft.com/office/drawing/2014/main" id="{3D15098F-31EA-442E-8DF7-E64A3B7D3DA0}"/>
              </a:ext>
            </a:extLst>
          </p:cNvPr>
          <p:cNvSpPr/>
          <p:nvPr/>
        </p:nvSpPr>
        <p:spPr>
          <a:xfrm>
            <a:off x="9393130" y="3616918"/>
            <a:ext cx="56137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HattCI</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8" name="Rectangle: Rounded Corners 147">
            <a:extLst>
              <a:ext uri="{FF2B5EF4-FFF2-40B4-BE49-F238E27FC236}">
                <a16:creationId xmlns:a16="http://schemas.microsoft.com/office/drawing/2014/main" id="{F4162CA0-F21A-4AA7-8984-F6658F65359A}"/>
              </a:ext>
            </a:extLst>
          </p:cNvPr>
          <p:cNvSpPr/>
          <p:nvPr/>
        </p:nvSpPr>
        <p:spPr>
          <a:xfrm>
            <a:off x="8146121" y="4041663"/>
            <a:ext cx="117632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PlasmidFinder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9" name="Rectangle: Rounded Corners 148">
            <a:extLst>
              <a:ext uri="{FF2B5EF4-FFF2-40B4-BE49-F238E27FC236}">
                <a16:creationId xmlns:a16="http://schemas.microsoft.com/office/drawing/2014/main" id="{45E7A620-3924-47FF-8546-53A26165610A}"/>
              </a:ext>
            </a:extLst>
          </p:cNvPr>
          <p:cNvSpPr/>
          <p:nvPr/>
        </p:nvSpPr>
        <p:spPr>
          <a:xfrm>
            <a:off x="9393130" y="4041664"/>
            <a:ext cx="56137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0" name="Rectangle: Rounded Corners 149">
            <a:extLst>
              <a:ext uri="{FF2B5EF4-FFF2-40B4-BE49-F238E27FC236}">
                <a16:creationId xmlns:a16="http://schemas.microsoft.com/office/drawing/2014/main" id="{5B74BB8E-A519-4BB7-8E6F-B7ED777FFFB7}"/>
              </a:ext>
            </a:extLst>
          </p:cNvPr>
          <p:cNvSpPr/>
          <p:nvPr/>
        </p:nvSpPr>
        <p:spPr>
          <a:xfrm>
            <a:off x="8146121" y="4466410"/>
            <a:ext cx="1030347"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VirSorter2</a:t>
            </a:r>
          </a:p>
        </p:txBody>
      </p:sp>
      <p:sp>
        <p:nvSpPr>
          <p:cNvPr id="161" name="Right Bracket 160">
            <a:extLst>
              <a:ext uri="{FF2B5EF4-FFF2-40B4-BE49-F238E27FC236}">
                <a16:creationId xmlns:a16="http://schemas.microsoft.com/office/drawing/2014/main" id="{C9ED6668-BD70-4622-8BB7-1FDE0DE76198}"/>
              </a:ext>
            </a:extLst>
          </p:cNvPr>
          <p:cNvSpPr/>
          <p:nvPr/>
        </p:nvSpPr>
        <p:spPr>
          <a:xfrm>
            <a:off x="6389965" y="1460500"/>
            <a:ext cx="619462" cy="1968499"/>
          </a:xfrm>
          <a:prstGeom prst="rightBracket">
            <a:avLst>
              <a:gd name="adj" fmla="val 1157"/>
            </a:avLst>
          </a:prstGeom>
          <a:ln>
            <a:solidFill>
              <a:srgbClr val="41D0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2" name="Connector: Elbow 101">
            <a:extLst>
              <a:ext uri="{FF2B5EF4-FFF2-40B4-BE49-F238E27FC236}">
                <a16:creationId xmlns:a16="http://schemas.microsoft.com/office/drawing/2014/main" id="{C24D3C37-5330-4345-AF30-2E6D3CCA6471}"/>
              </a:ext>
            </a:extLst>
          </p:cNvPr>
          <p:cNvCxnSpPr>
            <a:stCxn id="83" idx="2"/>
            <a:endCxn id="87" idx="0"/>
          </p:cNvCxnSpPr>
          <p:nvPr/>
        </p:nvCxnSpPr>
        <p:spPr>
          <a:xfrm rot="5400000" flipH="1" flipV="1">
            <a:off x="1772504" y="2033237"/>
            <a:ext cx="4598085" cy="3120819"/>
          </a:xfrm>
          <a:prstGeom prst="bentConnector5">
            <a:avLst>
              <a:gd name="adj1" fmla="val -4972"/>
              <a:gd name="adj2" fmla="val 50000"/>
              <a:gd name="adj3" fmla="val 10497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필요한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63F33101-6C66-4B85-8BB7-C05D32AB2EF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C59A8FD9-2DB9-48C7-A8E5-7C8F892934B4}"/>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Rectangle: Rounded Corners 7">
            <a:extLst>
              <a:ext uri="{FF2B5EF4-FFF2-40B4-BE49-F238E27FC236}">
                <a16:creationId xmlns:a16="http://schemas.microsoft.com/office/drawing/2014/main" id="{71CCFCF6-B9B3-4CB6-AC7E-2E7AA120380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6C952CC7-43CF-46FA-B5B5-FC303B9FCC8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B4F0CAD4-2532-4A37-8FAA-560E7852A7AA}"/>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1" name="Rectangle: Rounded Corners 10">
            <a:extLst>
              <a:ext uri="{FF2B5EF4-FFF2-40B4-BE49-F238E27FC236}">
                <a16:creationId xmlns:a16="http://schemas.microsoft.com/office/drawing/2014/main" id="{D975F3F7-C9BF-4DED-BB7D-13F7B8355ABA}"/>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2" name="Rectangle: Rounded Corners 11">
            <a:extLst>
              <a:ext uri="{FF2B5EF4-FFF2-40B4-BE49-F238E27FC236}">
                <a16:creationId xmlns:a16="http://schemas.microsoft.com/office/drawing/2014/main" id="{A3EFB070-C18F-4B58-8DE6-20E59D8480B8}"/>
              </a:ext>
            </a:extLst>
          </p:cNvPr>
          <p:cNvSpPr/>
          <p:nvPr/>
        </p:nvSpPr>
        <p:spPr>
          <a:xfrm>
            <a:off x="6850641" y="6485"/>
            <a:ext cx="106544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3" name="Rectangle: Rounded Corners 12">
            <a:extLst>
              <a:ext uri="{FF2B5EF4-FFF2-40B4-BE49-F238E27FC236}">
                <a16:creationId xmlns:a16="http://schemas.microsoft.com/office/drawing/2014/main" id="{6834B4C4-DD08-4ECA-A4F7-574BB82F5902}"/>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6" name="Rectangle: Rounded Corners 15">
            <a:extLst>
              <a:ext uri="{FF2B5EF4-FFF2-40B4-BE49-F238E27FC236}">
                <a16:creationId xmlns:a16="http://schemas.microsoft.com/office/drawing/2014/main" id="{74EB236D-8D60-4E62-82B1-822518ED84F6}"/>
              </a:ext>
            </a:extLst>
          </p:cNvPr>
          <p:cNvSpPr/>
          <p:nvPr/>
        </p:nvSpPr>
        <p:spPr>
          <a:xfrm>
            <a:off x="232954" y="880220"/>
            <a:ext cx="3122987"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사용할 소프트웨어 별 용도에 관한 개념도 </a:t>
            </a:r>
            <a:r>
              <a:rPr lang="en-US" altLang="ko-KR"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(2)</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6" name="Rectangle: Rounded Corners 55">
            <a:extLst>
              <a:ext uri="{FF2B5EF4-FFF2-40B4-BE49-F238E27FC236}">
                <a16:creationId xmlns:a16="http://schemas.microsoft.com/office/drawing/2014/main" id="{595C5060-F6F2-46F8-8BE9-776AD425BF2A}"/>
              </a:ext>
            </a:extLst>
          </p:cNvPr>
          <p:cNvSpPr/>
          <p:nvPr/>
        </p:nvSpPr>
        <p:spPr>
          <a:xfrm>
            <a:off x="354658" y="1370308"/>
            <a:ext cx="1470121" cy="449485"/>
          </a:xfrm>
          <a:prstGeom prst="roundRect">
            <a:avLst/>
          </a:prstGeom>
          <a:solidFill>
            <a:srgbClr val="41D0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assemblies in GenBank/</a:t>
            </a:r>
            <a:r>
              <a:rPr 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RefSeq</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7" name="Rectangle: Rounded Corners 56">
            <a:extLst>
              <a:ext uri="{FF2B5EF4-FFF2-40B4-BE49-F238E27FC236}">
                <a16:creationId xmlns:a16="http://schemas.microsoft.com/office/drawing/2014/main" id="{4B75833D-4852-48C6-A6E4-248D22F24978}"/>
              </a:ext>
            </a:extLst>
          </p:cNvPr>
          <p:cNvSpPr/>
          <p:nvPr/>
        </p:nvSpPr>
        <p:spPr>
          <a:xfrm>
            <a:off x="1885820" y="1370308"/>
            <a:ext cx="1470121" cy="449485"/>
          </a:xfrm>
          <a:prstGeom prst="roundRect">
            <a:avLst/>
          </a:prstGeom>
          <a:solidFill>
            <a:srgbClr val="41D0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Your isolates genome </a:t>
            </a: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assemblies</a:t>
            </a:r>
          </a:p>
        </p:txBody>
      </p:sp>
      <p:cxnSp>
        <p:nvCxnSpPr>
          <p:cNvPr id="3" name="Connector: Elbow 2">
            <a:extLst>
              <a:ext uri="{FF2B5EF4-FFF2-40B4-BE49-F238E27FC236}">
                <a16:creationId xmlns:a16="http://schemas.microsoft.com/office/drawing/2014/main" id="{9E931763-83BC-4F1A-9C44-BEC11A9ED1A3}"/>
              </a:ext>
            </a:extLst>
          </p:cNvPr>
          <p:cNvCxnSpPr>
            <a:stCxn id="56" idx="2"/>
            <a:endCxn id="90" idx="0"/>
          </p:cNvCxnSpPr>
          <p:nvPr/>
        </p:nvCxnSpPr>
        <p:spPr>
          <a:xfrm rot="16200000" flipH="1">
            <a:off x="1459285" y="1450227"/>
            <a:ext cx="682289" cy="1421420"/>
          </a:xfrm>
          <a:prstGeom prst="bentConnector3">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62C720B-4E73-4BAC-96F4-7FFC1A380E26}"/>
              </a:ext>
            </a:extLst>
          </p:cNvPr>
          <p:cNvCxnSpPr>
            <a:stCxn id="57" idx="2"/>
            <a:endCxn id="90" idx="0"/>
          </p:cNvCxnSpPr>
          <p:nvPr/>
        </p:nvCxnSpPr>
        <p:spPr>
          <a:xfrm rot="5400000">
            <a:off x="2224866" y="2106066"/>
            <a:ext cx="682289" cy="109742"/>
          </a:xfrm>
          <a:prstGeom prst="bentConnector3">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Flowchart: Decision 44">
            <a:extLst>
              <a:ext uri="{FF2B5EF4-FFF2-40B4-BE49-F238E27FC236}">
                <a16:creationId xmlns:a16="http://schemas.microsoft.com/office/drawing/2014/main" id="{08C3E79B-6940-40D0-8419-EA1A1A74267E}"/>
              </a:ext>
            </a:extLst>
          </p:cNvPr>
          <p:cNvSpPr/>
          <p:nvPr/>
        </p:nvSpPr>
        <p:spPr>
          <a:xfrm>
            <a:off x="2215671" y="3478491"/>
            <a:ext cx="590934" cy="395926"/>
          </a:xfrm>
          <a:prstGeom prst="flowChartDecision">
            <a:avLst/>
          </a:prstGeom>
          <a:solidFill>
            <a:srgbClr val="E5E8EB"/>
          </a:solidFill>
          <a:ln>
            <a:solidFill>
              <a:srgbClr val="E5E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3A68F2C-6399-4539-96BE-302D3E60C421}"/>
              </a:ext>
            </a:extLst>
          </p:cNvPr>
          <p:cNvSpPr/>
          <p:nvPr/>
        </p:nvSpPr>
        <p:spPr>
          <a:xfrm>
            <a:off x="2517843" y="2846740"/>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4" name="Rectangle: Rounded Corners 63">
            <a:extLst>
              <a:ext uri="{FF2B5EF4-FFF2-40B4-BE49-F238E27FC236}">
                <a16:creationId xmlns:a16="http://schemas.microsoft.com/office/drawing/2014/main" id="{715B331E-0338-470C-B4FB-316BA513C828}"/>
              </a:ext>
            </a:extLst>
          </p:cNvPr>
          <p:cNvSpPr/>
          <p:nvPr/>
        </p:nvSpPr>
        <p:spPr>
          <a:xfrm>
            <a:off x="2394510" y="3091914"/>
            <a:ext cx="1185114"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Quality check</a:t>
            </a:r>
          </a:p>
        </p:txBody>
      </p:sp>
      <p:cxnSp>
        <p:nvCxnSpPr>
          <p:cNvPr id="51" name="Straight Arrow Connector 50">
            <a:extLst>
              <a:ext uri="{FF2B5EF4-FFF2-40B4-BE49-F238E27FC236}">
                <a16:creationId xmlns:a16="http://schemas.microsoft.com/office/drawing/2014/main" id="{13951F8C-5CA3-4B6A-96DA-528C2E3EB1CE}"/>
              </a:ext>
            </a:extLst>
          </p:cNvPr>
          <p:cNvCxnSpPr>
            <a:stCxn id="90" idx="2"/>
            <a:endCxn id="45" idx="0"/>
          </p:cNvCxnSpPr>
          <p:nvPr/>
        </p:nvCxnSpPr>
        <p:spPr>
          <a:xfrm flipH="1">
            <a:off x="2511138" y="2747256"/>
            <a:ext cx="1" cy="7312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A65E42AF-4B77-4E7B-9C90-EF29A54975B2}"/>
              </a:ext>
            </a:extLst>
          </p:cNvPr>
          <p:cNvSpPr/>
          <p:nvPr/>
        </p:nvSpPr>
        <p:spPr>
          <a:xfrm>
            <a:off x="151285" y="3349558"/>
            <a:ext cx="1185114" cy="6537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Discard data,</a:t>
            </a:r>
          </a:p>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prep again, or</a:t>
            </a:r>
          </a:p>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again</a:t>
            </a:r>
          </a:p>
        </p:txBody>
      </p:sp>
      <p:cxnSp>
        <p:nvCxnSpPr>
          <p:cNvPr id="53" name="Straight Arrow Connector 52">
            <a:extLst>
              <a:ext uri="{FF2B5EF4-FFF2-40B4-BE49-F238E27FC236}">
                <a16:creationId xmlns:a16="http://schemas.microsoft.com/office/drawing/2014/main" id="{4E6B3862-F32B-4101-A7F9-1515660E7418}"/>
              </a:ext>
            </a:extLst>
          </p:cNvPr>
          <p:cNvCxnSpPr>
            <a:stCxn id="45" idx="1"/>
          </p:cNvCxnSpPr>
          <p:nvPr/>
        </p:nvCxnSpPr>
        <p:spPr>
          <a:xfrm flipH="1">
            <a:off x="1336399" y="3676454"/>
            <a:ext cx="879272"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6A2AD8D5-8497-4F60-884D-AE9A85D673B8}"/>
              </a:ext>
            </a:extLst>
          </p:cNvPr>
          <p:cNvSpPr/>
          <p:nvPr/>
        </p:nvSpPr>
        <p:spPr>
          <a:xfrm>
            <a:off x="2517843" y="4269652"/>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pyani</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71" name="Rectangle: Rounded Corners 70">
            <a:extLst>
              <a:ext uri="{FF2B5EF4-FFF2-40B4-BE49-F238E27FC236}">
                <a16:creationId xmlns:a16="http://schemas.microsoft.com/office/drawing/2014/main" id="{578F0400-9185-46DE-8BB3-B0923385C820}"/>
              </a:ext>
            </a:extLst>
          </p:cNvPr>
          <p:cNvSpPr/>
          <p:nvPr/>
        </p:nvSpPr>
        <p:spPr>
          <a:xfrm>
            <a:off x="2413364" y="4486545"/>
            <a:ext cx="1185114"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Identity check</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72" name="Rectangle: Rounded Corners 71">
            <a:extLst>
              <a:ext uri="{FF2B5EF4-FFF2-40B4-BE49-F238E27FC236}">
                <a16:creationId xmlns:a16="http://schemas.microsoft.com/office/drawing/2014/main" id="{F62A13AA-4934-4B5F-A558-01B70D6C0761}"/>
              </a:ext>
            </a:extLst>
          </p:cNvPr>
          <p:cNvSpPr/>
          <p:nvPr/>
        </p:nvSpPr>
        <p:spPr>
          <a:xfrm>
            <a:off x="2865120" y="3698045"/>
            <a:ext cx="958923" cy="449485"/>
          </a:xfrm>
          <a:prstGeom prst="roundRect">
            <a:avLst/>
          </a:prstGeom>
          <a:solidFill>
            <a:srgbClr val="41D0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Type strain genomes</a:t>
            </a:r>
          </a:p>
        </p:txBody>
      </p:sp>
      <p:cxnSp>
        <p:nvCxnSpPr>
          <p:cNvPr id="74" name="Straight Arrow Connector 73">
            <a:extLst>
              <a:ext uri="{FF2B5EF4-FFF2-40B4-BE49-F238E27FC236}">
                <a16:creationId xmlns:a16="http://schemas.microsoft.com/office/drawing/2014/main" id="{AD96E651-47C2-433B-AB2D-141608E0483A}"/>
              </a:ext>
            </a:extLst>
          </p:cNvPr>
          <p:cNvCxnSpPr>
            <a:cxnSpLocks/>
            <a:stCxn id="45" idx="2"/>
          </p:cNvCxnSpPr>
          <p:nvPr/>
        </p:nvCxnSpPr>
        <p:spPr>
          <a:xfrm>
            <a:off x="2511138" y="3874417"/>
            <a:ext cx="0" cy="9709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70EECAB-15AE-4BA7-A296-1C7E52D62694}"/>
              </a:ext>
            </a:extLst>
          </p:cNvPr>
          <p:cNvCxnSpPr>
            <a:cxnSpLocks/>
            <a:stCxn id="72" idx="1"/>
          </p:cNvCxnSpPr>
          <p:nvPr/>
        </p:nvCxnSpPr>
        <p:spPr>
          <a:xfrm flipH="1">
            <a:off x="2686415" y="3922788"/>
            <a:ext cx="178705" cy="3468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8" name="Flowchart: Decision 77">
            <a:extLst>
              <a:ext uri="{FF2B5EF4-FFF2-40B4-BE49-F238E27FC236}">
                <a16:creationId xmlns:a16="http://schemas.microsoft.com/office/drawing/2014/main" id="{2657219C-F227-47F6-8A6C-BB95D412F3EA}"/>
              </a:ext>
            </a:extLst>
          </p:cNvPr>
          <p:cNvSpPr/>
          <p:nvPr/>
        </p:nvSpPr>
        <p:spPr>
          <a:xfrm>
            <a:off x="2215671" y="4842949"/>
            <a:ext cx="590934" cy="395926"/>
          </a:xfrm>
          <a:prstGeom prst="flowChartDecision">
            <a:avLst/>
          </a:prstGeom>
          <a:solidFill>
            <a:srgbClr val="E5E8EB"/>
          </a:solidFill>
          <a:ln>
            <a:solidFill>
              <a:srgbClr val="E5E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8BF1E29A-08C2-49C2-8982-538C85AB0D5D}"/>
              </a:ext>
            </a:extLst>
          </p:cNvPr>
          <p:cNvSpPr/>
          <p:nvPr/>
        </p:nvSpPr>
        <p:spPr>
          <a:xfrm>
            <a:off x="151285" y="4593008"/>
            <a:ext cx="1185114" cy="858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Further investigate the identity of your WGS strains</a:t>
            </a:r>
          </a:p>
        </p:txBody>
      </p:sp>
      <p:cxnSp>
        <p:nvCxnSpPr>
          <p:cNvPr id="81" name="Straight Arrow Connector 80">
            <a:extLst>
              <a:ext uri="{FF2B5EF4-FFF2-40B4-BE49-F238E27FC236}">
                <a16:creationId xmlns:a16="http://schemas.microsoft.com/office/drawing/2014/main" id="{F8A18064-7AB1-496F-AB6C-2652F72EA903}"/>
              </a:ext>
            </a:extLst>
          </p:cNvPr>
          <p:cNvCxnSpPr>
            <a:stCxn id="78" idx="1"/>
          </p:cNvCxnSpPr>
          <p:nvPr/>
        </p:nvCxnSpPr>
        <p:spPr>
          <a:xfrm flipH="1">
            <a:off x="1336399" y="5040912"/>
            <a:ext cx="879272"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AB089A7E-44C1-4B79-8784-94F91EEE4426}"/>
              </a:ext>
            </a:extLst>
          </p:cNvPr>
          <p:cNvSpPr/>
          <p:nvPr/>
        </p:nvSpPr>
        <p:spPr>
          <a:xfrm>
            <a:off x="1666335" y="5647515"/>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QC-passed genomes</a:t>
            </a:r>
          </a:p>
        </p:txBody>
      </p:sp>
      <p:cxnSp>
        <p:nvCxnSpPr>
          <p:cNvPr id="85" name="Straight Arrow Connector 84">
            <a:extLst>
              <a:ext uri="{FF2B5EF4-FFF2-40B4-BE49-F238E27FC236}">
                <a16:creationId xmlns:a16="http://schemas.microsoft.com/office/drawing/2014/main" id="{B0F55627-7C96-4535-A423-67404D8BC254}"/>
              </a:ext>
            </a:extLst>
          </p:cNvPr>
          <p:cNvCxnSpPr>
            <a:cxnSpLocks/>
            <a:endCxn id="83" idx="0"/>
          </p:cNvCxnSpPr>
          <p:nvPr/>
        </p:nvCxnSpPr>
        <p:spPr>
          <a:xfrm>
            <a:off x="2508827" y="5237042"/>
            <a:ext cx="2311" cy="4104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76CC081E-DAFD-429E-9803-EE283589382B}"/>
              </a:ext>
            </a:extLst>
          </p:cNvPr>
          <p:cNvSpPr/>
          <p:nvPr/>
        </p:nvSpPr>
        <p:spPr>
          <a:xfrm>
            <a:off x="1666336" y="2502082"/>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contigs fasta</a:t>
            </a:r>
          </a:p>
        </p:txBody>
      </p:sp>
      <p:sp>
        <p:nvSpPr>
          <p:cNvPr id="87" name="Rectangle: Rounded Corners 86">
            <a:extLst>
              <a:ext uri="{FF2B5EF4-FFF2-40B4-BE49-F238E27FC236}">
                <a16:creationId xmlns:a16="http://schemas.microsoft.com/office/drawing/2014/main" id="{8DF7FD83-8F40-445A-9C04-9B2D7C22A924}"/>
              </a:ext>
            </a:extLst>
          </p:cNvPr>
          <p:cNvSpPr/>
          <p:nvPr/>
        </p:nvSpPr>
        <p:spPr>
          <a:xfrm>
            <a:off x="4787154" y="1294604"/>
            <a:ext cx="1689605"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QC-passed genomes</a:t>
            </a:r>
          </a:p>
        </p:txBody>
      </p:sp>
      <p:sp>
        <p:nvSpPr>
          <p:cNvPr id="88" name="Rectangle: Rounded Corners 87">
            <a:extLst>
              <a:ext uri="{FF2B5EF4-FFF2-40B4-BE49-F238E27FC236}">
                <a16:creationId xmlns:a16="http://schemas.microsoft.com/office/drawing/2014/main" id="{F788F19B-1973-41DF-AC88-B5DC42378D40}"/>
              </a:ext>
            </a:extLst>
          </p:cNvPr>
          <p:cNvSpPr/>
          <p:nvPr/>
        </p:nvSpPr>
        <p:spPr>
          <a:xfrm>
            <a:off x="5819230" y="2361386"/>
            <a:ext cx="657529"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Proteins</a:t>
            </a:r>
          </a:p>
        </p:txBody>
      </p:sp>
      <p:sp>
        <p:nvSpPr>
          <p:cNvPr id="89" name="Rectangle: Rounded Corners 88">
            <a:extLst>
              <a:ext uri="{FF2B5EF4-FFF2-40B4-BE49-F238E27FC236}">
                <a16:creationId xmlns:a16="http://schemas.microsoft.com/office/drawing/2014/main" id="{6419D0A8-36A9-4304-AADC-87CE873DF2AC}"/>
              </a:ext>
            </a:extLst>
          </p:cNvPr>
          <p:cNvSpPr/>
          <p:nvPr/>
        </p:nvSpPr>
        <p:spPr>
          <a:xfrm>
            <a:off x="5819229" y="2659243"/>
            <a:ext cx="657529"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RNAs</a:t>
            </a:r>
          </a:p>
        </p:txBody>
      </p:sp>
      <p:sp>
        <p:nvSpPr>
          <p:cNvPr id="92" name="Rectangle: Rounded Corners 91">
            <a:extLst>
              <a:ext uri="{FF2B5EF4-FFF2-40B4-BE49-F238E27FC236}">
                <a16:creationId xmlns:a16="http://schemas.microsoft.com/office/drawing/2014/main" id="{DE3CEFB5-D4DB-49E6-B392-C50D86A3CEB9}"/>
              </a:ext>
            </a:extLst>
          </p:cNvPr>
          <p:cNvSpPr/>
          <p:nvPr/>
        </p:nvSpPr>
        <p:spPr>
          <a:xfrm>
            <a:off x="5819228" y="2957100"/>
            <a:ext cx="657529"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CRISPRs</a:t>
            </a:r>
          </a:p>
        </p:txBody>
      </p:sp>
      <p:sp>
        <p:nvSpPr>
          <p:cNvPr id="93" name="Rectangle: Rounded Corners 92">
            <a:extLst>
              <a:ext uri="{FF2B5EF4-FFF2-40B4-BE49-F238E27FC236}">
                <a16:creationId xmlns:a16="http://schemas.microsoft.com/office/drawing/2014/main" id="{CA317D73-1E00-4E5D-9299-B67E3570FE58}"/>
              </a:ext>
            </a:extLst>
          </p:cNvPr>
          <p:cNvSpPr/>
          <p:nvPr/>
        </p:nvSpPr>
        <p:spPr>
          <a:xfrm>
            <a:off x="5819228" y="2062273"/>
            <a:ext cx="657529"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CDSs</a:t>
            </a:r>
          </a:p>
        </p:txBody>
      </p:sp>
      <p:cxnSp>
        <p:nvCxnSpPr>
          <p:cNvPr id="69" name="Connector: Elbow 68">
            <a:extLst>
              <a:ext uri="{FF2B5EF4-FFF2-40B4-BE49-F238E27FC236}">
                <a16:creationId xmlns:a16="http://schemas.microsoft.com/office/drawing/2014/main" id="{B874A861-49CF-4B13-AEEC-D6D5F1F2EC8F}"/>
              </a:ext>
            </a:extLst>
          </p:cNvPr>
          <p:cNvCxnSpPr>
            <a:cxnSpLocks/>
            <a:endCxn id="92" idx="1"/>
          </p:cNvCxnSpPr>
          <p:nvPr/>
        </p:nvCxnSpPr>
        <p:spPr>
          <a:xfrm rot="16200000" flipH="1">
            <a:off x="4859293" y="2119752"/>
            <a:ext cx="1539910" cy="37996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3A5897EE-42B5-40B9-8EDF-34BBB62B8AAB}"/>
              </a:ext>
            </a:extLst>
          </p:cNvPr>
          <p:cNvCxnSpPr>
            <a:cxnSpLocks/>
            <a:endCxn id="93" idx="1"/>
          </p:cNvCxnSpPr>
          <p:nvPr/>
        </p:nvCxnSpPr>
        <p:spPr>
          <a:xfrm rot="16200000" flipH="1">
            <a:off x="5420614" y="1786246"/>
            <a:ext cx="417268" cy="37996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FD18CDA2-1C8E-447C-BB15-8387FBC2B2C0}"/>
              </a:ext>
            </a:extLst>
          </p:cNvPr>
          <p:cNvCxnSpPr>
            <a:cxnSpLocks/>
            <a:endCxn id="88" idx="1"/>
          </p:cNvCxnSpPr>
          <p:nvPr/>
        </p:nvCxnSpPr>
        <p:spPr>
          <a:xfrm rot="16200000" flipH="1">
            <a:off x="5347259" y="2012002"/>
            <a:ext cx="563980" cy="379962"/>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2AF55C68-037A-4986-8C57-1BF9F88DFC55}"/>
              </a:ext>
            </a:extLst>
          </p:cNvPr>
          <p:cNvCxnSpPr>
            <a:cxnSpLocks/>
            <a:endCxn id="89" idx="1"/>
          </p:cNvCxnSpPr>
          <p:nvPr/>
        </p:nvCxnSpPr>
        <p:spPr>
          <a:xfrm rot="16200000" flipH="1">
            <a:off x="5274530" y="2237131"/>
            <a:ext cx="709438" cy="37996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350B6E1-FB0D-456B-B077-E91F49AF7D8B}"/>
              </a:ext>
            </a:extLst>
          </p:cNvPr>
          <p:cNvSpPr/>
          <p:nvPr/>
        </p:nvSpPr>
        <p:spPr>
          <a:xfrm>
            <a:off x="5452623" y="1586817"/>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0" name="Rectangle: Rounded Corners 99">
            <a:extLst>
              <a:ext uri="{FF2B5EF4-FFF2-40B4-BE49-F238E27FC236}">
                <a16:creationId xmlns:a16="http://schemas.microsoft.com/office/drawing/2014/main" id="{6043B40B-BBA7-4C21-9D5F-CF4C2CF79AF9}"/>
              </a:ext>
            </a:extLst>
          </p:cNvPr>
          <p:cNvSpPr/>
          <p:nvPr/>
        </p:nvSpPr>
        <p:spPr>
          <a:xfrm>
            <a:off x="5432986" y="1803710"/>
            <a:ext cx="1185114"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prediction</a:t>
            </a:r>
          </a:p>
        </p:txBody>
      </p:sp>
      <p:sp>
        <p:nvSpPr>
          <p:cNvPr id="103" name="Rectangle: Rounded Corners 102">
            <a:extLst>
              <a:ext uri="{FF2B5EF4-FFF2-40B4-BE49-F238E27FC236}">
                <a16:creationId xmlns:a16="http://schemas.microsoft.com/office/drawing/2014/main" id="{58ADE3F6-26F5-4FAB-AA25-1A8FBCCE8341}"/>
              </a:ext>
            </a:extLst>
          </p:cNvPr>
          <p:cNvSpPr/>
          <p:nvPr/>
        </p:nvSpPr>
        <p:spPr>
          <a:xfrm>
            <a:off x="4154073" y="5148597"/>
            <a:ext cx="1103767"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ST assignment</a:t>
            </a:r>
          </a:p>
        </p:txBody>
      </p:sp>
      <p:sp>
        <p:nvSpPr>
          <p:cNvPr id="104" name="Rectangle: Rounded Corners 103">
            <a:extLst>
              <a:ext uri="{FF2B5EF4-FFF2-40B4-BE49-F238E27FC236}">
                <a16:creationId xmlns:a16="http://schemas.microsoft.com/office/drawing/2014/main" id="{5FD49927-494B-4FA7-A332-119B8E0EA3AA}"/>
              </a:ext>
            </a:extLst>
          </p:cNvPr>
          <p:cNvSpPr/>
          <p:nvPr/>
        </p:nvSpPr>
        <p:spPr>
          <a:xfrm>
            <a:off x="4714567" y="4121513"/>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5" name="Rectangle: Rounded Corners 104">
            <a:extLst>
              <a:ext uri="{FF2B5EF4-FFF2-40B4-BE49-F238E27FC236}">
                <a16:creationId xmlns:a16="http://schemas.microsoft.com/office/drawing/2014/main" id="{184BE42D-F7BF-4475-AACC-7ED1BE888BE9}"/>
              </a:ext>
            </a:extLst>
          </p:cNvPr>
          <p:cNvSpPr/>
          <p:nvPr/>
        </p:nvSpPr>
        <p:spPr>
          <a:xfrm>
            <a:off x="4610087" y="4330522"/>
            <a:ext cx="1345616" cy="4494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Multi-Locus </a:t>
            </a:r>
          </a:p>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Sequence Typing</a:t>
            </a:r>
          </a:p>
        </p:txBody>
      </p:sp>
      <p:cxnSp>
        <p:nvCxnSpPr>
          <p:cNvPr id="107" name="Connector: Elbow 106">
            <a:extLst>
              <a:ext uri="{FF2B5EF4-FFF2-40B4-BE49-F238E27FC236}">
                <a16:creationId xmlns:a16="http://schemas.microsoft.com/office/drawing/2014/main" id="{5990BB14-FAFB-4E00-B3EA-75AA063FD10E}"/>
              </a:ext>
            </a:extLst>
          </p:cNvPr>
          <p:cNvCxnSpPr>
            <a:cxnSpLocks/>
            <a:endCxn id="103" idx="0"/>
          </p:cNvCxnSpPr>
          <p:nvPr/>
        </p:nvCxnSpPr>
        <p:spPr>
          <a:xfrm rot="5400000">
            <a:off x="3038817" y="3206919"/>
            <a:ext cx="3608818" cy="2745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A8533F7D-F445-46ED-9323-8494313A4426}"/>
              </a:ext>
            </a:extLst>
          </p:cNvPr>
          <p:cNvSpPr/>
          <p:nvPr/>
        </p:nvSpPr>
        <p:spPr>
          <a:xfrm>
            <a:off x="5819227" y="5150100"/>
            <a:ext cx="1103767"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Core genome</a:t>
            </a:r>
          </a:p>
        </p:txBody>
      </p:sp>
      <p:sp>
        <p:nvSpPr>
          <p:cNvPr id="111" name="Rectangle: Rounded Corners 110">
            <a:extLst>
              <a:ext uri="{FF2B5EF4-FFF2-40B4-BE49-F238E27FC236}">
                <a16:creationId xmlns:a16="http://schemas.microsoft.com/office/drawing/2014/main" id="{4C81E082-4EC7-4278-A0C5-B0B5D3A333DF}"/>
              </a:ext>
            </a:extLst>
          </p:cNvPr>
          <p:cNvSpPr/>
          <p:nvPr/>
        </p:nvSpPr>
        <p:spPr>
          <a:xfrm>
            <a:off x="5819227" y="5449986"/>
            <a:ext cx="1103767"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p>
        </p:txBody>
      </p:sp>
      <p:sp>
        <p:nvSpPr>
          <p:cNvPr id="116" name="Rectangle: Rounded Corners 115">
            <a:extLst>
              <a:ext uri="{FF2B5EF4-FFF2-40B4-BE49-F238E27FC236}">
                <a16:creationId xmlns:a16="http://schemas.microsoft.com/office/drawing/2014/main" id="{F516CC0C-A822-44E3-9D7C-1C561F851159}"/>
              </a:ext>
            </a:extLst>
          </p:cNvPr>
          <p:cNvSpPr/>
          <p:nvPr/>
        </p:nvSpPr>
        <p:spPr>
          <a:xfrm>
            <a:off x="5819227" y="3260270"/>
            <a:ext cx="1103767"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GFF files</a:t>
            </a:r>
          </a:p>
        </p:txBody>
      </p:sp>
      <p:cxnSp>
        <p:nvCxnSpPr>
          <p:cNvPr id="117" name="Connector: Elbow 116">
            <a:extLst>
              <a:ext uri="{FF2B5EF4-FFF2-40B4-BE49-F238E27FC236}">
                <a16:creationId xmlns:a16="http://schemas.microsoft.com/office/drawing/2014/main" id="{B0475243-BC79-4500-B7EE-D58D203C9BB8}"/>
              </a:ext>
            </a:extLst>
          </p:cNvPr>
          <p:cNvCxnSpPr>
            <a:cxnSpLocks/>
            <a:endCxn id="116" idx="1"/>
          </p:cNvCxnSpPr>
          <p:nvPr/>
        </p:nvCxnSpPr>
        <p:spPr>
          <a:xfrm rot="16200000" flipH="1">
            <a:off x="4859292" y="2422922"/>
            <a:ext cx="1539910" cy="37996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C9A6589-2CF4-4DBD-A47E-C84AA45B0446}"/>
              </a:ext>
            </a:extLst>
          </p:cNvPr>
          <p:cNvCxnSpPr>
            <a:stCxn id="116" idx="2"/>
            <a:endCxn id="110" idx="0"/>
          </p:cNvCxnSpPr>
          <p:nvPr/>
        </p:nvCxnSpPr>
        <p:spPr>
          <a:xfrm>
            <a:off x="6371111" y="3505444"/>
            <a:ext cx="0" cy="164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70DBBFBC-DE9B-4C5F-8EF6-C24D9513D0A5}"/>
              </a:ext>
            </a:extLst>
          </p:cNvPr>
          <p:cNvSpPr/>
          <p:nvPr/>
        </p:nvSpPr>
        <p:spPr>
          <a:xfrm>
            <a:off x="6389965" y="3707581"/>
            <a:ext cx="1103765"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CoreCruncher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7" name="Rectangle: Rounded Corners 126">
            <a:extLst>
              <a:ext uri="{FF2B5EF4-FFF2-40B4-BE49-F238E27FC236}">
                <a16:creationId xmlns:a16="http://schemas.microsoft.com/office/drawing/2014/main" id="{56D6741F-DA6A-4B52-A6CA-B71FD16256C4}"/>
              </a:ext>
            </a:extLst>
          </p:cNvPr>
          <p:cNvSpPr/>
          <p:nvPr/>
        </p:nvSpPr>
        <p:spPr>
          <a:xfrm>
            <a:off x="6351473" y="3915051"/>
            <a:ext cx="1176324"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Core genome</a:t>
            </a:r>
          </a:p>
        </p:txBody>
      </p:sp>
      <p:sp>
        <p:nvSpPr>
          <p:cNvPr id="128" name="Rectangle: Rounded Corners 127">
            <a:extLst>
              <a:ext uri="{FF2B5EF4-FFF2-40B4-BE49-F238E27FC236}">
                <a16:creationId xmlns:a16="http://schemas.microsoft.com/office/drawing/2014/main" id="{864E2EBB-452E-4791-8FB2-0E3AD7C93807}"/>
              </a:ext>
            </a:extLst>
          </p:cNvPr>
          <p:cNvSpPr/>
          <p:nvPr/>
        </p:nvSpPr>
        <p:spPr>
          <a:xfrm>
            <a:off x="6380931" y="4362362"/>
            <a:ext cx="1103765"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Panaroo</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9" name="Rectangle: Rounded Corners 128">
            <a:extLst>
              <a:ext uri="{FF2B5EF4-FFF2-40B4-BE49-F238E27FC236}">
                <a16:creationId xmlns:a16="http://schemas.microsoft.com/office/drawing/2014/main" id="{599191F6-6B31-452F-B6A3-74D19713BFB3}"/>
              </a:ext>
            </a:extLst>
          </p:cNvPr>
          <p:cNvSpPr/>
          <p:nvPr/>
        </p:nvSpPr>
        <p:spPr>
          <a:xfrm>
            <a:off x="6276449" y="4569835"/>
            <a:ext cx="1345617"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p>
        </p:txBody>
      </p:sp>
      <p:sp>
        <p:nvSpPr>
          <p:cNvPr id="130" name="Rectangle: Rounded Corners 129">
            <a:extLst>
              <a:ext uri="{FF2B5EF4-FFF2-40B4-BE49-F238E27FC236}">
                <a16:creationId xmlns:a16="http://schemas.microsoft.com/office/drawing/2014/main" id="{AFB5BFA9-54C7-4860-8CFA-DB8C2BEC9E8E}"/>
              </a:ext>
            </a:extLst>
          </p:cNvPr>
          <p:cNvSpPr/>
          <p:nvPr/>
        </p:nvSpPr>
        <p:spPr>
          <a:xfrm>
            <a:off x="7799599" y="1167159"/>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1" name="Rectangle: Rounded Corners 130">
            <a:extLst>
              <a:ext uri="{FF2B5EF4-FFF2-40B4-BE49-F238E27FC236}">
                <a16:creationId xmlns:a16="http://schemas.microsoft.com/office/drawing/2014/main" id="{8F4DEA1E-B102-4903-A598-7AB07F22E7BC}"/>
              </a:ext>
            </a:extLst>
          </p:cNvPr>
          <p:cNvSpPr/>
          <p:nvPr/>
        </p:nvSpPr>
        <p:spPr>
          <a:xfrm>
            <a:off x="7682379" y="1785951"/>
            <a:ext cx="1093740" cy="4494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rgbClr val="D121D5"/>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gene annotation</a:t>
            </a:r>
          </a:p>
        </p:txBody>
      </p:sp>
      <p:sp>
        <p:nvSpPr>
          <p:cNvPr id="132" name="Rectangle: Rounded Corners 131">
            <a:extLst>
              <a:ext uri="{FF2B5EF4-FFF2-40B4-BE49-F238E27FC236}">
                <a16:creationId xmlns:a16="http://schemas.microsoft.com/office/drawing/2014/main" id="{E2CD1108-AE4C-4049-B954-709F8548F620}"/>
              </a:ext>
            </a:extLst>
          </p:cNvPr>
          <p:cNvSpPr/>
          <p:nvPr/>
        </p:nvSpPr>
        <p:spPr>
          <a:xfrm>
            <a:off x="7637885" y="2229448"/>
            <a:ext cx="80647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3" name="Rectangle: Rounded Corners 132">
            <a:extLst>
              <a:ext uri="{FF2B5EF4-FFF2-40B4-BE49-F238E27FC236}">
                <a16:creationId xmlns:a16="http://schemas.microsoft.com/office/drawing/2014/main" id="{35B184DD-9AD4-4B56-843A-E5F7229E27DD}"/>
              </a:ext>
            </a:extLst>
          </p:cNvPr>
          <p:cNvSpPr/>
          <p:nvPr/>
        </p:nvSpPr>
        <p:spPr>
          <a:xfrm>
            <a:off x="8530789" y="2229448"/>
            <a:ext cx="490661"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RGI</a:t>
            </a:r>
          </a:p>
        </p:txBody>
      </p:sp>
      <p:sp>
        <p:nvSpPr>
          <p:cNvPr id="134" name="Rectangle: Rounded Corners 133">
            <a:extLst>
              <a:ext uri="{FF2B5EF4-FFF2-40B4-BE49-F238E27FC236}">
                <a16:creationId xmlns:a16="http://schemas.microsoft.com/office/drawing/2014/main" id="{DCBC18E0-8318-4B37-AA63-A44830775057}"/>
              </a:ext>
            </a:extLst>
          </p:cNvPr>
          <p:cNvSpPr/>
          <p:nvPr/>
        </p:nvSpPr>
        <p:spPr>
          <a:xfrm>
            <a:off x="9521072" y="1294604"/>
            <a:ext cx="129818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Resistance genes</a:t>
            </a:r>
          </a:p>
        </p:txBody>
      </p:sp>
      <p:cxnSp>
        <p:nvCxnSpPr>
          <p:cNvPr id="136" name="Straight Arrow Connector 135">
            <a:extLst>
              <a:ext uri="{FF2B5EF4-FFF2-40B4-BE49-F238E27FC236}">
                <a16:creationId xmlns:a16="http://schemas.microsoft.com/office/drawing/2014/main" id="{CBB5C5E2-7DD7-4248-8C49-A50BB10BE251}"/>
              </a:ext>
            </a:extLst>
          </p:cNvPr>
          <p:cNvCxnSpPr>
            <a:cxnSpLocks/>
            <a:stCxn id="87" idx="3"/>
            <a:endCxn id="134" idx="1"/>
          </p:cNvCxnSpPr>
          <p:nvPr/>
        </p:nvCxnSpPr>
        <p:spPr>
          <a:xfrm>
            <a:off x="6476759" y="1417191"/>
            <a:ext cx="3044313" cy="0"/>
          </a:xfrm>
          <a:prstGeom prst="straightConnector1">
            <a:avLst/>
          </a:prstGeom>
          <a:ln>
            <a:solidFill>
              <a:srgbClr val="D121D5"/>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A1974507-1239-40C8-9B99-72BB0AE38377}"/>
              </a:ext>
            </a:extLst>
          </p:cNvPr>
          <p:cNvCxnSpPr>
            <a:stCxn id="88" idx="3"/>
            <a:endCxn id="134" idx="1"/>
          </p:cNvCxnSpPr>
          <p:nvPr/>
        </p:nvCxnSpPr>
        <p:spPr>
          <a:xfrm flipV="1">
            <a:off x="6476759" y="1417191"/>
            <a:ext cx="3044313" cy="1066782"/>
          </a:xfrm>
          <a:prstGeom prst="bentConnector3">
            <a:avLst>
              <a:gd name="adj1" fmla="val 90565"/>
            </a:avLst>
          </a:prstGeom>
          <a:ln>
            <a:solidFill>
              <a:srgbClr val="D121D5"/>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60F433FC-8FC4-4FAD-8FAC-E607FC858D2E}"/>
              </a:ext>
            </a:extLst>
          </p:cNvPr>
          <p:cNvCxnSpPr>
            <a:cxnSpLocks/>
            <a:stCxn id="170" idx="3"/>
            <a:endCxn id="175" idx="1"/>
          </p:cNvCxnSpPr>
          <p:nvPr/>
        </p:nvCxnSpPr>
        <p:spPr>
          <a:xfrm flipV="1">
            <a:off x="7017656" y="3179880"/>
            <a:ext cx="3220883" cy="1"/>
          </a:xfrm>
          <a:prstGeom prst="straightConnector1">
            <a:avLst/>
          </a:prstGeom>
          <a:ln w="6350">
            <a:solidFill>
              <a:srgbClr val="41D0FD"/>
            </a:solidFill>
            <a:tailEnd type="triangle"/>
          </a:ln>
        </p:spPr>
        <p:style>
          <a:lnRef idx="1">
            <a:schemeClr val="accent1"/>
          </a:lnRef>
          <a:fillRef idx="0">
            <a:schemeClr val="accent1"/>
          </a:fillRef>
          <a:effectRef idx="0">
            <a:schemeClr val="accent1"/>
          </a:effectRef>
          <a:fontRef idx="minor">
            <a:schemeClr val="tx1"/>
          </a:fontRef>
        </p:style>
      </p:cxnSp>
      <p:sp>
        <p:nvSpPr>
          <p:cNvPr id="157" name="Rectangle: Rounded Corners 156">
            <a:extLst>
              <a:ext uri="{FF2B5EF4-FFF2-40B4-BE49-F238E27FC236}">
                <a16:creationId xmlns:a16="http://schemas.microsoft.com/office/drawing/2014/main" id="{D17A7791-89CF-46BA-82E5-8E364A84B61C}"/>
              </a:ext>
            </a:extLst>
          </p:cNvPr>
          <p:cNvSpPr/>
          <p:nvPr/>
        </p:nvSpPr>
        <p:spPr>
          <a:xfrm>
            <a:off x="8202834" y="2873918"/>
            <a:ext cx="1618129"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rgbClr val="41D0F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MGE annotation</a:t>
            </a:r>
          </a:p>
        </p:txBody>
      </p:sp>
      <p:cxnSp>
        <p:nvCxnSpPr>
          <p:cNvPr id="164" name="Connector: Elbow 163">
            <a:extLst>
              <a:ext uri="{FF2B5EF4-FFF2-40B4-BE49-F238E27FC236}">
                <a16:creationId xmlns:a16="http://schemas.microsoft.com/office/drawing/2014/main" id="{D796A1CD-296D-49F5-8F9F-F08D3BE682FD}"/>
              </a:ext>
            </a:extLst>
          </p:cNvPr>
          <p:cNvCxnSpPr>
            <a:cxnSpLocks/>
            <a:stCxn id="170" idx="3"/>
            <a:endCxn id="176" idx="1"/>
          </p:cNvCxnSpPr>
          <p:nvPr/>
        </p:nvCxnSpPr>
        <p:spPr>
          <a:xfrm>
            <a:off x="7017656" y="3179881"/>
            <a:ext cx="3220883" cy="428842"/>
          </a:xfrm>
          <a:prstGeom prst="bentConnector3">
            <a:avLst>
              <a:gd name="adj1" fmla="val 21413"/>
            </a:avLst>
          </a:prstGeom>
          <a:ln>
            <a:solidFill>
              <a:srgbClr val="41D0FD"/>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23760FC2-AE92-45AC-9D93-4D141FDBEF3B}"/>
              </a:ext>
            </a:extLst>
          </p:cNvPr>
          <p:cNvCxnSpPr>
            <a:cxnSpLocks/>
            <a:stCxn id="170" idx="3"/>
            <a:endCxn id="177" idx="1"/>
          </p:cNvCxnSpPr>
          <p:nvPr/>
        </p:nvCxnSpPr>
        <p:spPr>
          <a:xfrm>
            <a:off x="7017656" y="3179881"/>
            <a:ext cx="3220883" cy="857685"/>
          </a:xfrm>
          <a:prstGeom prst="bentConnector3">
            <a:avLst>
              <a:gd name="adj1" fmla="val 21216"/>
            </a:avLst>
          </a:prstGeom>
          <a:ln>
            <a:solidFill>
              <a:srgbClr val="41D0FD"/>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8A9E1FA1-F402-4B0E-9691-9EA232DD3BFB}"/>
              </a:ext>
            </a:extLst>
          </p:cNvPr>
          <p:cNvCxnSpPr>
            <a:cxnSpLocks/>
            <a:stCxn id="170" idx="3"/>
            <a:endCxn id="178" idx="1"/>
          </p:cNvCxnSpPr>
          <p:nvPr/>
        </p:nvCxnSpPr>
        <p:spPr>
          <a:xfrm>
            <a:off x="7017656" y="3179881"/>
            <a:ext cx="3220883" cy="1286529"/>
          </a:xfrm>
          <a:prstGeom prst="bentConnector3">
            <a:avLst>
              <a:gd name="adj1" fmla="val 21413"/>
            </a:avLst>
          </a:prstGeom>
          <a:ln>
            <a:solidFill>
              <a:srgbClr val="41D0FD"/>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Rounded Corners 174">
            <a:extLst>
              <a:ext uri="{FF2B5EF4-FFF2-40B4-BE49-F238E27FC236}">
                <a16:creationId xmlns:a16="http://schemas.microsoft.com/office/drawing/2014/main" id="{9F5A5623-B573-432F-8CD0-47A6B541A44C}"/>
              </a:ext>
            </a:extLst>
          </p:cNvPr>
          <p:cNvSpPr/>
          <p:nvPr/>
        </p:nvSpPr>
        <p:spPr>
          <a:xfrm>
            <a:off x="10238539" y="3057293"/>
            <a:ext cx="91206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 elements</a:t>
            </a:r>
          </a:p>
        </p:txBody>
      </p:sp>
      <p:sp>
        <p:nvSpPr>
          <p:cNvPr id="176" name="Rectangle: Rounded Corners 175">
            <a:extLst>
              <a:ext uri="{FF2B5EF4-FFF2-40B4-BE49-F238E27FC236}">
                <a16:creationId xmlns:a16="http://schemas.microsoft.com/office/drawing/2014/main" id="{A81A85D3-449A-4E2D-9473-279044F25D4A}"/>
              </a:ext>
            </a:extLst>
          </p:cNvPr>
          <p:cNvSpPr/>
          <p:nvPr/>
        </p:nvSpPr>
        <p:spPr>
          <a:xfrm>
            <a:off x="10238539" y="3486136"/>
            <a:ext cx="91206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Integrons</a:t>
            </a:r>
            <a:endPar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7" name="Rectangle: Rounded Corners 176">
            <a:extLst>
              <a:ext uri="{FF2B5EF4-FFF2-40B4-BE49-F238E27FC236}">
                <a16:creationId xmlns:a16="http://schemas.microsoft.com/office/drawing/2014/main" id="{4103F7C5-EA1C-457B-870D-DB9ED45FB279}"/>
              </a:ext>
            </a:extLst>
          </p:cNvPr>
          <p:cNvSpPr/>
          <p:nvPr/>
        </p:nvSpPr>
        <p:spPr>
          <a:xfrm>
            <a:off x="10238539" y="3914979"/>
            <a:ext cx="91206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Plasmids</a:t>
            </a:r>
          </a:p>
        </p:txBody>
      </p:sp>
      <p:sp>
        <p:nvSpPr>
          <p:cNvPr id="178" name="Rectangle: Rounded Corners 177">
            <a:extLst>
              <a:ext uri="{FF2B5EF4-FFF2-40B4-BE49-F238E27FC236}">
                <a16:creationId xmlns:a16="http://schemas.microsoft.com/office/drawing/2014/main" id="{1713A875-6276-4F3D-94C5-2FE0F8FA61F2}"/>
              </a:ext>
            </a:extLst>
          </p:cNvPr>
          <p:cNvSpPr/>
          <p:nvPr/>
        </p:nvSpPr>
        <p:spPr>
          <a:xfrm>
            <a:off x="10238539" y="4343823"/>
            <a:ext cx="912061" cy="245174"/>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Phages</a:t>
            </a:r>
          </a:p>
        </p:txBody>
      </p:sp>
      <p:sp>
        <p:nvSpPr>
          <p:cNvPr id="186" name="Rectangle: Rounded Corners 185">
            <a:extLst>
              <a:ext uri="{FF2B5EF4-FFF2-40B4-BE49-F238E27FC236}">
                <a16:creationId xmlns:a16="http://schemas.microsoft.com/office/drawing/2014/main" id="{14927D5D-B6C5-404E-9AB4-0A6B125A0BBC}"/>
              </a:ext>
            </a:extLst>
          </p:cNvPr>
          <p:cNvSpPr/>
          <p:nvPr/>
        </p:nvSpPr>
        <p:spPr>
          <a:xfrm>
            <a:off x="8568181" y="5431284"/>
            <a:ext cx="1618129"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rgbClr val="2A68CC"/>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 analysis</a:t>
            </a:r>
          </a:p>
        </p:txBody>
      </p:sp>
      <p:sp>
        <p:nvSpPr>
          <p:cNvPr id="187" name="Rectangle: Rounded Corners 186">
            <a:extLst>
              <a:ext uri="{FF2B5EF4-FFF2-40B4-BE49-F238E27FC236}">
                <a16:creationId xmlns:a16="http://schemas.microsoft.com/office/drawing/2014/main" id="{1CB310B6-9AA1-4B1D-8452-D430D2D0D638}"/>
              </a:ext>
            </a:extLst>
          </p:cNvPr>
          <p:cNvSpPr/>
          <p:nvPr/>
        </p:nvSpPr>
        <p:spPr>
          <a:xfrm>
            <a:off x="103429" y="2987759"/>
            <a:ext cx="1279243"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rgbClr val="FFC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QC</a:t>
            </a:r>
          </a:p>
        </p:txBody>
      </p:sp>
      <p:sp>
        <p:nvSpPr>
          <p:cNvPr id="188" name="Rectangle: Rounded Corners 187">
            <a:extLst>
              <a:ext uri="{FF2B5EF4-FFF2-40B4-BE49-F238E27FC236}">
                <a16:creationId xmlns:a16="http://schemas.microsoft.com/office/drawing/2014/main" id="{A6197741-9BBC-41DA-8581-6B3F2EBCA26F}"/>
              </a:ext>
            </a:extLst>
          </p:cNvPr>
          <p:cNvSpPr/>
          <p:nvPr/>
        </p:nvSpPr>
        <p:spPr>
          <a:xfrm>
            <a:off x="7615066" y="5392816"/>
            <a:ext cx="71159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muscle</a:t>
            </a:r>
          </a:p>
        </p:txBody>
      </p:sp>
      <p:sp>
        <p:nvSpPr>
          <p:cNvPr id="189" name="Rectangle: Rounded Corners 188">
            <a:extLst>
              <a:ext uri="{FF2B5EF4-FFF2-40B4-BE49-F238E27FC236}">
                <a16:creationId xmlns:a16="http://schemas.microsoft.com/office/drawing/2014/main" id="{AC10EB59-8EA7-4ECB-B437-78E304703BA9}"/>
              </a:ext>
            </a:extLst>
          </p:cNvPr>
          <p:cNvSpPr/>
          <p:nvPr/>
        </p:nvSpPr>
        <p:spPr>
          <a:xfrm>
            <a:off x="7615066" y="5741415"/>
            <a:ext cx="71159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IQ-Tree</a:t>
            </a:r>
          </a:p>
        </p:txBody>
      </p:sp>
      <p:sp>
        <p:nvSpPr>
          <p:cNvPr id="190" name="Rectangle: Rounded Corners 189">
            <a:extLst>
              <a:ext uri="{FF2B5EF4-FFF2-40B4-BE49-F238E27FC236}">
                <a16:creationId xmlns:a16="http://schemas.microsoft.com/office/drawing/2014/main" id="{43FFD494-75E9-4BFB-977B-3A2EF2BC5154}"/>
              </a:ext>
            </a:extLst>
          </p:cNvPr>
          <p:cNvSpPr/>
          <p:nvPr/>
        </p:nvSpPr>
        <p:spPr>
          <a:xfrm>
            <a:off x="8353074" y="5741415"/>
            <a:ext cx="711594"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FastTree</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1" name="Rectangle: Rounded Corners 190">
            <a:extLst>
              <a:ext uri="{FF2B5EF4-FFF2-40B4-BE49-F238E27FC236}">
                <a16:creationId xmlns:a16="http://schemas.microsoft.com/office/drawing/2014/main" id="{6521A77B-FA1F-486E-AF68-440783FB599A}"/>
              </a:ext>
            </a:extLst>
          </p:cNvPr>
          <p:cNvSpPr/>
          <p:nvPr/>
        </p:nvSpPr>
        <p:spPr>
          <a:xfrm>
            <a:off x="7042354" y="6132692"/>
            <a:ext cx="1103767" cy="449485"/>
          </a:xfrm>
          <a:prstGeom prst="roundRect">
            <a:avLst/>
          </a:prstGeom>
          <a:solidFill>
            <a:srgbClr val="C5EE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 relationships</a:t>
            </a:r>
          </a:p>
        </p:txBody>
      </p:sp>
      <p:cxnSp>
        <p:nvCxnSpPr>
          <p:cNvPr id="193" name="Connector: Elbow 192">
            <a:extLst>
              <a:ext uri="{FF2B5EF4-FFF2-40B4-BE49-F238E27FC236}">
                <a16:creationId xmlns:a16="http://schemas.microsoft.com/office/drawing/2014/main" id="{12E0B57A-1B9D-4B70-AC68-EA7133A614F5}"/>
              </a:ext>
            </a:extLst>
          </p:cNvPr>
          <p:cNvCxnSpPr>
            <a:stCxn id="110" idx="3"/>
            <a:endCxn id="191" idx="0"/>
          </p:cNvCxnSpPr>
          <p:nvPr/>
        </p:nvCxnSpPr>
        <p:spPr>
          <a:xfrm>
            <a:off x="6922994" y="5272687"/>
            <a:ext cx="671244" cy="860005"/>
          </a:xfrm>
          <a:prstGeom prst="bentConnector2">
            <a:avLst/>
          </a:prstGeom>
          <a:ln>
            <a:solidFill>
              <a:srgbClr val="2A68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170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필요한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별 작동 여부 확인</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6B125942-9247-46E8-B253-F4604D7EF432}"/>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01BEF94B-E9C1-4ED2-9549-691214552721}"/>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Rectangle: Rounded Corners 7">
            <a:extLst>
              <a:ext uri="{FF2B5EF4-FFF2-40B4-BE49-F238E27FC236}">
                <a16:creationId xmlns:a16="http://schemas.microsoft.com/office/drawing/2014/main" id="{2D416F2E-CFFD-4420-B9AE-366B13190C24}"/>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45B2EAD6-FE2D-48A9-9196-96DCDB4CB503}"/>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25729BF6-A204-4461-B9F5-C91BE4FD1B2F}"/>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1" name="Rectangle: Rounded Corners 10">
            <a:extLst>
              <a:ext uri="{FF2B5EF4-FFF2-40B4-BE49-F238E27FC236}">
                <a16:creationId xmlns:a16="http://schemas.microsoft.com/office/drawing/2014/main" id="{C112BB6A-837A-45A2-984D-1DB4DC46776A}"/>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2" name="Rectangle: Rounded Corners 11">
            <a:extLst>
              <a:ext uri="{FF2B5EF4-FFF2-40B4-BE49-F238E27FC236}">
                <a16:creationId xmlns:a16="http://schemas.microsoft.com/office/drawing/2014/main" id="{FCA327ED-2FF7-476D-A7FC-BDB7AC8654BF}"/>
              </a:ext>
            </a:extLst>
          </p:cNvPr>
          <p:cNvSpPr/>
          <p:nvPr/>
        </p:nvSpPr>
        <p:spPr>
          <a:xfrm>
            <a:off x="6850641" y="6485"/>
            <a:ext cx="106544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3" name="Rectangle: Rounded Corners 12">
            <a:extLst>
              <a:ext uri="{FF2B5EF4-FFF2-40B4-BE49-F238E27FC236}">
                <a16:creationId xmlns:a16="http://schemas.microsoft.com/office/drawing/2014/main" id="{9804D213-5AF6-4321-81D5-3115289C7B53}"/>
              </a:ext>
            </a:extLst>
          </p:cNvPr>
          <p:cNvSpPr/>
          <p:nvPr/>
        </p:nvSpPr>
        <p:spPr>
          <a:xfrm>
            <a:off x="7998298" y="6485"/>
            <a:ext cx="1134068"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4" name="Rectangle: Rounded Corners 13">
            <a:extLst>
              <a:ext uri="{FF2B5EF4-FFF2-40B4-BE49-F238E27FC236}">
                <a16:creationId xmlns:a16="http://schemas.microsoft.com/office/drawing/2014/main" id="{FE4B1D4B-45BB-4C66-93ED-A6AC488E3B21}"/>
              </a:ext>
            </a:extLst>
          </p:cNvPr>
          <p:cNvSpPr/>
          <p:nvPr/>
        </p:nvSpPr>
        <p:spPr>
          <a:xfrm>
            <a:off x="418069" y="1291245"/>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a:t>
            </a:r>
          </a:p>
        </p:txBody>
      </p:sp>
      <p:sp>
        <p:nvSpPr>
          <p:cNvPr id="15" name="Rectangle: Rounded Corners 14">
            <a:extLst>
              <a:ext uri="{FF2B5EF4-FFF2-40B4-BE49-F238E27FC236}">
                <a16:creationId xmlns:a16="http://schemas.microsoft.com/office/drawing/2014/main" id="{32A0D6CC-CA5F-46BC-9FB4-8E5088441E45}"/>
              </a:ext>
            </a:extLst>
          </p:cNvPr>
          <p:cNvSpPr/>
          <p:nvPr/>
        </p:nvSpPr>
        <p:spPr>
          <a:xfrm>
            <a:off x="418069" y="1732658"/>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NCBI’s</a:t>
            </a:r>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datasets</a:t>
            </a:r>
          </a:p>
        </p:txBody>
      </p:sp>
      <p:sp>
        <p:nvSpPr>
          <p:cNvPr id="16" name="Rectangle: Rounded Corners 15">
            <a:extLst>
              <a:ext uri="{FF2B5EF4-FFF2-40B4-BE49-F238E27FC236}">
                <a16:creationId xmlns:a16="http://schemas.microsoft.com/office/drawing/2014/main" id="{6589BE5A-FCB0-4CA8-AD7D-00205F0E9B32}"/>
              </a:ext>
            </a:extLst>
          </p:cNvPr>
          <p:cNvSpPr/>
          <p:nvPr/>
        </p:nvSpPr>
        <p:spPr>
          <a:xfrm>
            <a:off x="418070" y="2174071"/>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fastp</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C855FB7D-D164-4E31-B956-387E4BFB774C}"/>
              </a:ext>
            </a:extLst>
          </p:cNvPr>
          <p:cNvSpPr/>
          <p:nvPr/>
        </p:nvSpPr>
        <p:spPr>
          <a:xfrm>
            <a:off x="418070" y="2615484"/>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filtlong</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9C438289-103D-4D78-B45D-45C607BE0EB7}"/>
              </a:ext>
            </a:extLst>
          </p:cNvPr>
          <p:cNvSpPr/>
          <p:nvPr/>
        </p:nvSpPr>
        <p:spPr>
          <a:xfrm>
            <a:off x="418070" y="3056897"/>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a:t>
            </a:r>
          </a:p>
        </p:txBody>
      </p:sp>
      <p:sp>
        <p:nvSpPr>
          <p:cNvPr id="19" name="Rectangle: Rounded Corners 18">
            <a:extLst>
              <a:ext uri="{FF2B5EF4-FFF2-40B4-BE49-F238E27FC236}">
                <a16:creationId xmlns:a16="http://schemas.microsoft.com/office/drawing/2014/main" id="{993E6922-851B-4137-974F-4C1262451F97}"/>
              </a:ext>
            </a:extLst>
          </p:cNvPr>
          <p:cNvSpPr/>
          <p:nvPr/>
        </p:nvSpPr>
        <p:spPr>
          <a:xfrm>
            <a:off x="418070" y="3498310"/>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Rectangle: Rounded Corners 19">
            <a:extLst>
              <a:ext uri="{FF2B5EF4-FFF2-40B4-BE49-F238E27FC236}">
                <a16:creationId xmlns:a16="http://schemas.microsoft.com/office/drawing/2014/main" id="{4BF64900-CB0B-46E9-A902-213282CBCF88}"/>
              </a:ext>
            </a:extLst>
          </p:cNvPr>
          <p:cNvSpPr/>
          <p:nvPr/>
        </p:nvSpPr>
        <p:spPr>
          <a:xfrm>
            <a:off x="418070" y="4381136"/>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Rectangle: Rounded Corners 20">
            <a:extLst>
              <a:ext uri="{FF2B5EF4-FFF2-40B4-BE49-F238E27FC236}">
                <a16:creationId xmlns:a16="http://schemas.microsoft.com/office/drawing/2014/main" id="{D9BCE792-A4F4-487A-9A23-81691465F4F7}"/>
              </a:ext>
            </a:extLst>
          </p:cNvPr>
          <p:cNvSpPr/>
          <p:nvPr/>
        </p:nvSpPr>
        <p:spPr>
          <a:xfrm>
            <a:off x="418070" y="5263962"/>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Rectangle: Rounded Corners 21">
            <a:extLst>
              <a:ext uri="{FF2B5EF4-FFF2-40B4-BE49-F238E27FC236}">
                <a16:creationId xmlns:a16="http://schemas.microsoft.com/office/drawing/2014/main" id="{9CB9BD01-083E-45E8-ABBB-A7F4CCE4F950}"/>
              </a:ext>
            </a:extLst>
          </p:cNvPr>
          <p:cNvSpPr/>
          <p:nvPr/>
        </p:nvSpPr>
        <p:spPr>
          <a:xfrm>
            <a:off x="418070" y="4822549"/>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medaka</a:t>
            </a:r>
          </a:p>
        </p:txBody>
      </p:sp>
      <p:sp>
        <p:nvSpPr>
          <p:cNvPr id="23" name="Rectangle: Rounded Corners 22">
            <a:extLst>
              <a:ext uri="{FF2B5EF4-FFF2-40B4-BE49-F238E27FC236}">
                <a16:creationId xmlns:a16="http://schemas.microsoft.com/office/drawing/2014/main" id="{1A5F0E81-814C-4C15-97D1-32847795C51A}"/>
              </a:ext>
            </a:extLst>
          </p:cNvPr>
          <p:cNvSpPr/>
          <p:nvPr/>
        </p:nvSpPr>
        <p:spPr>
          <a:xfrm>
            <a:off x="418070" y="3939723"/>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4" name="Rectangle: Rounded Corners 23">
            <a:extLst>
              <a:ext uri="{FF2B5EF4-FFF2-40B4-BE49-F238E27FC236}">
                <a16:creationId xmlns:a16="http://schemas.microsoft.com/office/drawing/2014/main" id="{7E797994-A5D3-43AC-A530-5177583F70BF}"/>
              </a:ext>
            </a:extLst>
          </p:cNvPr>
          <p:cNvSpPr/>
          <p:nvPr/>
        </p:nvSpPr>
        <p:spPr>
          <a:xfrm>
            <a:off x="418070" y="5705375"/>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pilon</a:t>
            </a:r>
          </a:p>
        </p:txBody>
      </p:sp>
      <p:sp>
        <p:nvSpPr>
          <p:cNvPr id="25" name="Rectangle: Rounded Corners 24">
            <a:extLst>
              <a:ext uri="{FF2B5EF4-FFF2-40B4-BE49-F238E27FC236}">
                <a16:creationId xmlns:a16="http://schemas.microsoft.com/office/drawing/2014/main" id="{FBBE1D88-5A42-47EB-A0E4-CFA185CB89E5}"/>
              </a:ext>
            </a:extLst>
          </p:cNvPr>
          <p:cNvSpPr/>
          <p:nvPr/>
        </p:nvSpPr>
        <p:spPr>
          <a:xfrm>
            <a:off x="418070" y="6146791"/>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bandage</a:t>
            </a:r>
          </a:p>
        </p:txBody>
      </p:sp>
      <p:sp>
        <p:nvSpPr>
          <p:cNvPr id="26" name="Rectangle: Rounded Corners 25">
            <a:extLst>
              <a:ext uri="{FF2B5EF4-FFF2-40B4-BE49-F238E27FC236}">
                <a16:creationId xmlns:a16="http://schemas.microsoft.com/office/drawing/2014/main" id="{9B54670B-B497-4089-A145-3BE4A4D2631E}"/>
              </a:ext>
            </a:extLst>
          </p:cNvPr>
          <p:cNvSpPr/>
          <p:nvPr/>
        </p:nvSpPr>
        <p:spPr>
          <a:xfrm>
            <a:off x="2018269" y="1291245"/>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a:t>
            </a:r>
          </a:p>
        </p:txBody>
      </p:sp>
      <p:sp>
        <p:nvSpPr>
          <p:cNvPr id="27" name="Rectangle: Rounded Corners 26">
            <a:extLst>
              <a:ext uri="{FF2B5EF4-FFF2-40B4-BE49-F238E27FC236}">
                <a16:creationId xmlns:a16="http://schemas.microsoft.com/office/drawing/2014/main" id="{D400166E-4B47-4C2D-96CB-90971A5B5B54}"/>
              </a:ext>
            </a:extLst>
          </p:cNvPr>
          <p:cNvSpPr/>
          <p:nvPr/>
        </p:nvSpPr>
        <p:spPr>
          <a:xfrm>
            <a:off x="4037568" y="1290917"/>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kingfisher</a:t>
            </a:r>
          </a:p>
        </p:txBody>
      </p:sp>
      <p:sp>
        <p:nvSpPr>
          <p:cNvPr id="28" name="Rectangle: Rounded Corners 27">
            <a:extLst>
              <a:ext uri="{FF2B5EF4-FFF2-40B4-BE49-F238E27FC236}">
                <a16:creationId xmlns:a16="http://schemas.microsoft.com/office/drawing/2014/main" id="{F4277B70-5DFA-48C9-BC3E-A0A59ACF85A2}"/>
              </a:ext>
            </a:extLst>
          </p:cNvPr>
          <p:cNvSpPr/>
          <p:nvPr/>
        </p:nvSpPr>
        <p:spPr>
          <a:xfrm>
            <a:off x="6495018" y="1290917"/>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 -h</a:t>
            </a:r>
          </a:p>
        </p:txBody>
      </p:sp>
      <p:sp>
        <p:nvSpPr>
          <p:cNvPr id="29" name="Rectangle: Rounded Corners 28">
            <a:extLst>
              <a:ext uri="{FF2B5EF4-FFF2-40B4-BE49-F238E27FC236}">
                <a16:creationId xmlns:a16="http://schemas.microsoft.com/office/drawing/2014/main" id="{8C42DBA0-111F-4604-B884-A50959218AE7}"/>
              </a:ext>
            </a:extLst>
          </p:cNvPr>
          <p:cNvSpPr/>
          <p:nvPr/>
        </p:nvSpPr>
        <p:spPr>
          <a:xfrm>
            <a:off x="8657193" y="1290917"/>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30" name="Rectangle: Rounded Corners 29">
            <a:extLst>
              <a:ext uri="{FF2B5EF4-FFF2-40B4-BE49-F238E27FC236}">
                <a16:creationId xmlns:a16="http://schemas.microsoft.com/office/drawing/2014/main" id="{CD1374DB-C65A-4F0C-8264-8FB822093B5D}"/>
              </a:ext>
            </a:extLst>
          </p:cNvPr>
          <p:cNvSpPr/>
          <p:nvPr/>
        </p:nvSpPr>
        <p:spPr>
          <a:xfrm>
            <a:off x="2018269" y="1732658"/>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(system-wide)</a:t>
            </a:r>
          </a:p>
        </p:txBody>
      </p:sp>
      <p:sp>
        <p:nvSpPr>
          <p:cNvPr id="31" name="Rectangle: Rounded Corners 30">
            <a:extLst>
              <a:ext uri="{FF2B5EF4-FFF2-40B4-BE49-F238E27FC236}">
                <a16:creationId xmlns:a16="http://schemas.microsoft.com/office/drawing/2014/main" id="{9B4D1368-EFCC-450A-9C4E-B436558D5760}"/>
              </a:ext>
            </a:extLst>
          </p:cNvPr>
          <p:cNvSpPr/>
          <p:nvPr/>
        </p:nvSpPr>
        <p:spPr>
          <a:xfrm>
            <a:off x="4037568" y="1732330"/>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-h</a:t>
            </a:r>
          </a:p>
        </p:txBody>
      </p:sp>
      <p:sp>
        <p:nvSpPr>
          <p:cNvPr id="34" name="Rectangle: Rounded Corners 33">
            <a:extLst>
              <a:ext uri="{FF2B5EF4-FFF2-40B4-BE49-F238E27FC236}">
                <a16:creationId xmlns:a16="http://schemas.microsoft.com/office/drawing/2014/main" id="{38C96043-F135-4257-9491-E0AEDFB8CCB7}"/>
              </a:ext>
            </a:extLst>
          </p:cNvPr>
          <p:cNvSpPr/>
          <p:nvPr/>
        </p:nvSpPr>
        <p:spPr>
          <a:xfrm>
            <a:off x="2018269" y="2173743"/>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base</a:t>
            </a:r>
          </a:p>
        </p:txBody>
      </p:sp>
      <p:sp>
        <p:nvSpPr>
          <p:cNvPr id="35" name="Rectangle: Rounded Corners 34">
            <a:extLst>
              <a:ext uri="{FF2B5EF4-FFF2-40B4-BE49-F238E27FC236}">
                <a16:creationId xmlns:a16="http://schemas.microsoft.com/office/drawing/2014/main" id="{7C383F86-4044-45C7-9D62-0D5FF5069D74}"/>
              </a:ext>
            </a:extLst>
          </p:cNvPr>
          <p:cNvSpPr/>
          <p:nvPr/>
        </p:nvSpPr>
        <p:spPr>
          <a:xfrm>
            <a:off x="4037568" y="2173415"/>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base</a:t>
            </a:r>
          </a:p>
        </p:txBody>
      </p:sp>
      <p:sp>
        <p:nvSpPr>
          <p:cNvPr id="36" name="Rectangle: Rounded Corners 35">
            <a:extLst>
              <a:ext uri="{FF2B5EF4-FFF2-40B4-BE49-F238E27FC236}">
                <a16:creationId xmlns:a16="http://schemas.microsoft.com/office/drawing/2014/main" id="{EA3CEFB9-556D-429F-A69C-BE477E10CF0C}"/>
              </a:ext>
            </a:extLst>
          </p:cNvPr>
          <p:cNvSpPr/>
          <p:nvPr/>
        </p:nvSpPr>
        <p:spPr>
          <a:xfrm>
            <a:off x="6495018" y="2173415"/>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fastp</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37" name="Rectangle: Rounded Corners 36">
            <a:extLst>
              <a:ext uri="{FF2B5EF4-FFF2-40B4-BE49-F238E27FC236}">
                <a16:creationId xmlns:a16="http://schemas.microsoft.com/office/drawing/2014/main" id="{25F0E8C0-377A-43BC-9161-1819C4591776}"/>
              </a:ext>
            </a:extLst>
          </p:cNvPr>
          <p:cNvSpPr/>
          <p:nvPr/>
        </p:nvSpPr>
        <p:spPr>
          <a:xfrm>
            <a:off x="8657193" y="2173415"/>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38" name="Rectangle: Rounded Corners 37">
            <a:extLst>
              <a:ext uri="{FF2B5EF4-FFF2-40B4-BE49-F238E27FC236}">
                <a16:creationId xmlns:a16="http://schemas.microsoft.com/office/drawing/2014/main" id="{0D6A58D5-EB51-4EED-B55D-CF72686DF970}"/>
              </a:ext>
            </a:extLst>
          </p:cNvPr>
          <p:cNvSpPr/>
          <p:nvPr/>
        </p:nvSpPr>
        <p:spPr>
          <a:xfrm>
            <a:off x="2018269" y="2614500"/>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(system-wide)</a:t>
            </a:r>
          </a:p>
        </p:txBody>
      </p:sp>
      <p:sp>
        <p:nvSpPr>
          <p:cNvPr id="39" name="Rectangle: Rounded Corners 38">
            <a:extLst>
              <a:ext uri="{FF2B5EF4-FFF2-40B4-BE49-F238E27FC236}">
                <a16:creationId xmlns:a16="http://schemas.microsoft.com/office/drawing/2014/main" id="{8CE086E5-8933-47D0-BFE1-62FF30DE1E72}"/>
              </a:ext>
            </a:extLst>
          </p:cNvPr>
          <p:cNvSpPr/>
          <p:nvPr/>
        </p:nvSpPr>
        <p:spPr>
          <a:xfrm>
            <a:off x="4037568" y="2614172"/>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filtlong</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42" name="Rectangle: Rounded Corners 41">
            <a:extLst>
              <a:ext uri="{FF2B5EF4-FFF2-40B4-BE49-F238E27FC236}">
                <a16:creationId xmlns:a16="http://schemas.microsoft.com/office/drawing/2014/main" id="{9BD601C4-9871-4437-ACD3-83A48D674951}"/>
              </a:ext>
            </a:extLst>
          </p:cNvPr>
          <p:cNvSpPr/>
          <p:nvPr/>
        </p:nvSpPr>
        <p:spPr>
          <a:xfrm>
            <a:off x="2018269" y="3056897"/>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base</a:t>
            </a:r>
          </a:p>
        </p:txBody>
      </p:sp>
      <p:sp>
        <p:nvSpPr>
          <p:cNvPr id="43" name="Rectangle: Rounded Corners 42">
            <a:extLst>
              <a:ext uri="{FF2B5EF4-FFF2-40B4-BE49-F238E27FC236}">
                <a16:creationId xmlns:a16="http://schemas.microsoft.com/office/drawing/2014/main" id="{BFB4D414-637D-4011-A0D9-63065379BE8F}"/>
              </a:ext>
            </a:extLst>
          </p:cNvPr>
          <p:cNvSpPr/>
          <p:nvPr/>
        </p:nvSpPr>
        <p:spPr>
          <a:xfrm>
            <a:off x="4037568" y="3056569"/>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base</a:t>
            </a:r>
          </a:p>
        </p:txBody>
      </p:sp>
      <p:sp>
        <p:nvSpPr>
          <p:cNvPr id="44" name="Rectangle: Rounded Corners 43">
            <a:extLst>
              <a:ext uri="{FF2B5EF4-FFF2-40B4-BE49-F238E27FC236}">
                <a16:creationId xmlns:a16="http://schemas.microsoft.com/office/drawing/2014/main" id="{323D6D1C-488D-42DA-8EA0-95EB490B737B}"/>
              </a:ext>
            </a:extLst>
          </p:cNvPr>
          <p:cNvSpPr/>
          <p:nvPr/>
        </p:nvSpPr>
        <p:spPr>
          <a:xfrm>
            <a:off x="6495018" y="3056569"/>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spades.py -h</a:t>
            </a:r>
          </a:p>
        </p:txBody>
      </p:sp>
      <p:sp>
        <p:nvSpPr>
          <p:cNvPr id="45" name="Rectangle: Rounded Corners 44">
            <a:extLst>
              <a:ext uri="{FF2B5EF4-FFF2-40B4-BE49-F238E27FC236}">
                <a16:creationId xmlns:a16="http://schemas.microsoft.com/office/drawing/2014/main" id="{D50CE143-BFCE-4F42-9904-BC9EBDDF807C}"/>
              </a:ext>
            </a:extLst>
          </p:cNvPr>
          <p:cNvSpPr/>
          <p:nvPr/>
        </p:nvSpPr>
        <p:spPr>
          <a:xfrm>
            <a:off x="8657193" y="3056569"/>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46" name="Rectangle: Rounded Corners 45">
            <a:extLst>
              <a:ext uri="{FF2B5EF4-FFF2-40B4-BE49-F238E27FC236}">
                <a16:creationId xmlns:a16="http://schemas.microsoft.com/office/drawing/2014/main" id="{DE7DA7FF-E955-478B-8863-45C00F2AE36A}"/>
              </a:ext>
            </a:extLst>
          </p:cNvPr>
          <p:cNvSpPr/>
          <p:nvPr/>
        </p:nvSpPr>
        <p:spPr>
          <a:xfrm>
            <a:off x="2018269" y="3498310"/>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unicycler_py35</a:t>
            </a:r>
          </a:p>
        </p:txBody>
      </p:sp>
      <p:sp>
        <p:nvSpPr>
          <p:cNvPr id="47" name="Rectangle: Rounded Corners 46">
            <a:extLst>
              <a:ext uri="{FF2B5EF4-FFF2-40B4-BE49-F238E27FC236}">
                <a16:creationId xmlns:a16="http://schemas.microsoft.com/office/drawing/2014/main" id="{B34F7598-1617-47F3-9B3B-3E5E283CA5B5}"/>
              </a:ext>
            </a:extLst>
          </p:cNvPr>
          <p:cNvSpPr/>
          <p:nvPr/>
        </p:nvSpPr>
        <p:spPr>
          <a:xfrm>
            <a:off x="4037568" y="3497982"/>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unicycler_py35</a:t>
            </a:r>
          </a:p>
        </p:txBody>
      </p:sp>
      <p:sp>
        <p:nvSpPr>
          <p:cNvPr id="48" name="Rectangle: Rounded Corners 47">
            <a:extLst>
              <a:ext uri="{FF2B5EF4-FFF2-40B4-BE49-F238E27FC236}">
                <a16:creationId xmlns:a16="http://schemas.microsoft.com/office/drawing/2014/main" id="{18A43982-70F6-4F07-95A4-257DC43A768D}"/>
              </a:ext>
            </a:extLst>
          </p:cNvPr>
          <p:cNvSpPr/>
          <p:nvPr/>
        </p:nvSpPr>
        <p:spPr>
          <a:xfrm>
            <a:off x="6495018" y="3497982"/>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49" name="Rectangle: Rounded Corners 48">
            <a:extLst>
              <a:ext uri="{FF2B5EF4-FFF2-40B4-BE49-F238E27FC236}">
                <a16:creationId xmlns:a16="http://schemas.microsoft.com/office/drawing/2014/main" id="{E3539DFB-A498-4B51-AE73-A94ABB4BB11F}"/>
              </a:ext>
            </a:extLst>
          </p:cNvPr>
          <p:cNvSpPr/>
          <p:nvPr/>
        </p:nvSpPr>
        <p:spPr>
          <a:xfrm>
            <a:off x="8657193" y="3497982"/>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50" name="Rectangle: Rounded Corners 49">
            <a:extLst>
              <a:ext uri="{FF2B5EF4-FFF2-40B4-BE49-F238E27FC236}">
                <a16:creationId xmlns:a16="http://schemas.microsoft.com/office/drawing/2014/main" id="{E3A545F3-CCDF-4FD1-8215-4A13B26FAF99}"/>
              </a:ext>
            </a:extLst>
          </p:cNvPr>
          <p:cNvSpPr/>
          <p:nvPr/>
        </p:nvSpPr>
        <p:spPr>
          <a:xfrm>
            <a:off x="2018269" y="3939395"/>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1" name="Rectangle: Rounded Corners 50">
            <a:extLst>
              <a:ext uri="{FF2B5EF4-FFF2-40B4-BE49-F238E27FC236}">
                <a16:creationId xmlns:a16="http://schemas.microsoft.com/office/drawing/2014/main" id="{B6AC80AB-E1AF-4A86-824B-F706DE7D5FBF}"/>
              </a:ext>
            </a:extLst>
          </p:cNvPr>
          <p:cNvSpPr/>
          <p:nvPr/>
        </p:nvSpPr>
        <p:spPr>
          <a:xfrm>
            <a:off x="4037568" y="3939067"/>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2" name="Rectangle: Rounded Corners 51">
            <a:extLst>
              <a:ext uri="{FF2B5EF4-FFF2-40B4-BE49-F238E27FC236}">
                <a16:creationId xmlns:a16="http://schemas.microsoft.com/office/drawing/2014/main" id="{B4FDF9BF-F7BF-4A29-A5CD-65385E409369}"/>
              </a:ext>
            </a:extLst>
          </p:cNvPr>
          <p:cNvSpPr/>
          <p:nvPr/>
        </p:nvSpPr>
        <p:spPr>
          <a:xfrm>
            <a:off x="6495018" y="3939067"/>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53" name="Rectangle: Rounded Corners 52">
            <a:extLst>
              <a:ext uri="{FF2B5EF4-FFF2-40B4-BE49-F238E27FC236}">
                <a16:creationId xmlns:a16="http://schemas.microsoft.com/office/drawing/2014/main" id="{99F3192D-F493-4BBE-B8DF-A7DCE5151DE5}"/>
              </a:ext>
            </a:extLst>
          </p:cNvPr>
          <p:cNvSpPr/>
          <p:nvPr/>
        </p:nvSpPr>
        <p:spPr>
          <a:xfrm>
            <a:off x="8657193" y="3939067"/>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54" name="Rectangle: Rounded Corners 53">
            <a:extLst>
              <a:ext uri="{FF2B5EF4-FFF2-40B4-BE49-F238E27FC236}">
                <a16:creationId xmlns:a16="http://schemas.microsoft.com/office/drawing/2014/main" id="{506D700C-811C-4DFD-8231-656D9EC735C5}"/>
              </a:ext>
            </a:extLst>
          </p:cNvPr>
          <p:cNvSpPr/>
          <p:nvPr/>
        </p:nvSpPr>
        <p:spPr>
          <a:xfrm>
            <a:off x="2018269" y="4381136"/>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5" name="Rectangle: Rounded Corners 54">
            <a:extLst>
              <a:ext uri="{FF2B5EF4-FFF2-40B4-BE49-F238E27FC236}">
                <a16:creationId xmlns:a16="http://schemas.microsoft.com/office/drawing/2014/main" id="{36DC12BA-5D34-4C16-BA94-A6D7A4ADAC1E}"/>
              </a:ext>
            </a:extLst>
          </p:cNvPr>
          <p:cNvSpPr/>
          <p:nvPr/>
        </p:nvSpPr>
        <p:spPr>
          <a:xfrm>
            <a:off x="4037568" y="4380808"/>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6" name="Rectangle: Rounded Corners 55">
            <a:extLst>
              <a:ext uri="{FF2B5EF4-FFF2-40B4-BE49-F238E27FC236}">
                <a16:creationId xmlns:a16="http://schemas.microsoft.com/office/drawing/2014/main" id="{92D3CDDC-CE3F-4679-9CBE-7A89DE7C8335}"/>
              </a:ext>
            </a:extLst>
          </p:cNvPr>
          <p:cNvSpPr/>
          <p:nvPr/>
        </p:nvSpPr>
        <p:spPr>
          <a:xfrm>
            <a:off x="6495018" y="4380808"/>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57" name="Rectangle: Rounded Corners 56">
            <a:extLst>
              <a:ext uri="{FF2B5EF4-FFF2-40B4-BE49-F238E27FC236}">
                <a16:creationId xmlns:a16="http://schemas.microsoft.com/office/drawing/2014/main" id="{E6C147AA-6F7C-435C-98E9-A1B19E14A3FC}"/>
              </a:ext>
            </a:extLst>
          </p:cNvPr>
          <p:cNvSpPr/>
          <p:nvPr/>
        </p:nvSpPr>
        <p:spPr>
          <a:xfrm>
            <a:off x="8657193" y="4380808"/>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58" name="Rectangle: Rounded Corners 57">
            <a:extLst>
              <a:ext uri="{FF2B5EF4-FFF2-40B4-BE49-F238E27FC236}">
                <a16:creationId xmlns:a16="http://schemas.microsoft.com/office/drawing/2014/main" id="{ADEBF41A-6499-44E8-B4BD-59F9689B097C}"/>
              </a:ext>
            </a:extLst>
          </p:cNvPr>
          <p:cNvSpPr/>
          <p:nvPr/>
        </p:nvSpPr>
        <p:spPr>
          <a:xfrm>
            <a:off x="2018269" y="4822549"/>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medaka</a:t>
            </a:r>
          </a:p>
        </p:txBody>
      </p:sp>
      <p:sp>
        <p:nvSpPr>
          <p:cNvPr id="59" name="Rectangle: Rounded Corners 58">
            <a:extLst>
              <a:ext uri="{FF2B5EF4-FFF2-40B4-BE49-F238E27FC236}">
                <a16:creationId xmlns:a16="http://schemas.microsoft.com/office/drawing/2014/main" id="{5D59928D-9994-4F5F-9B53-FB97CD39EA97}"/>
              </a:ext>
            </a:extLst>
          </p:cNvPr>
          <p:cNvSpPr/>
          <p:nvPr/>
        </p:nvSpPr>
        <p:spPr>
          <a:xfrm>
            <a:off x="4037568" y="4822221"/>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medaka</a:t>
            </a:r>
          </a:p>
        </p:txBody>
      </p:sp>
      <p:sp>
        <p:nvSpPr>
          <p:cNvPr id="60" name="Rectangle: Rounded Corners 59">
            <a:extLst>
              <a:ext uri="{FF2B5EF4-FFF2-40B4-BE49-F238E27FC236}">
                <a16:creationId xmlns:a16="http://schemas.microsoft.com/office/drawing/2014/main" id="{4CF9EAE8-7568-48D8-9C45-B6327658F91B}"/>
              </a:ext>
            </a:extLst>
          </p:cNvPr>
          <p:cNvSpPr/>
          <p:nvPr/>
        </p:nvSpPr>
        <p:spPr>
          <a:xfrm>
            <a:off x="6495018" y="4822221"/>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medaka -h</a:t>
            </a:r>
          </a:p>
        </p:txBody>
      </p:sp>
      <p:sp>
        <p:nvSpPr>
          <p:cNvPr id="61" name="Rectangle: Rounded Corners 60">
            <a:extLst>
              <a:ext uri="{FF2B5EF4-FFF2-40B4-BE49-F238E27FC236}">
                <a16:creationId xmlns:a16="http://schemas.microsoft.com/office/drawing/2014/main" id="{77B3756C-BEF5-42CD-829D-82B2DEB05D19}"/>
              </a:ext>
            </a:extLst>
          </p:cNvPr>
          <p:cNvSpPr/>
          <p:nvPr/>
        </p:nvSpPr>
        <p:spPr>
          <a:xfrm>
            <a:off x="8657193" y="4822221"/>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62" name="Rectangle: Rounded Corners 61">
            <a:extLst>
              <a:ext uri="{FF2B5EF4-FFF2-40B4-BE49-F238E27FC236}">
                <a16:creationId xmlns:a16="http://schemas.microsoft.com/office/drawing/2014/main" id="{1ED49963-6EEF-4ABC-93FA-6E1B2F2FC703}"/>
              </a:ext>
            </a:extLst>
          </p:cNvPr>
          <p:cNvSpPr/>
          <p:nvPr/>
        </p:nvSpPr>
        <p:spPr>
          <a:xfrm>
            <a:off x="2018269" y="5263634"/>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(system-wide)</a:t>
            </a:r>
          </a:p>
        </p:txBody>
      </p:sp>
      <p:sp>
        <p:nvSpPr>
          <p:cNvPr id="63" name="Rectangle: Rounded Corners 62">
            <a:extLst>
              <a:ext uri="{FF2B5EF4-FFF2-40B4-BE49-F238E27FC236}">
                <a16:creationId xmlns:a16="http://schemas.microsoft.com/office/drawing/2014/main" id="{49B186CF-029B-4FA2-8C34-52AC52FA8F34}"/>
              </a:ext>
            </a:extLst>
          </p:cNvPr>
          <p:cNvSpPr/>
          <p:nvPr/>
        </p:nvSpPr>
        <p:spPr>
          <a:xfrm>
            <a:off x="4037568" y="5263306"/>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66" name="Rectangle: Rounded Corners 65">
            <a:extLst>
              <a:ext uri="{FF2B5EF4-FFF2-40B4-BE49-F238E27FC236}">
                <a16:creationId xmlns:a16="http://schemas.microsoft.com/office/drawing/2014/main" id="{5EF40EF4-A4BA-40C6-8F6F-175FF0A6A895}"/>
              </a:ext>
            </a:extLst>
          </p:cNvPr>
          <p:cNvSpPr/>
          <p:nvPr/>
        </p:nvSpPr>
        <p:spPr>
          <a:xfrm>
            <a:off x="2018269" y="5704391"/>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unicycler_py35</a:t>
            </a:r>
          </a:p>
        </p:txBody>
      </p:sp>
      <p:sp>
        <p:nvSpPr>
          <p:cNvPr id="67" name="Rectangle: Rounded Corners 66">
            <a:extLst>
              <a:ext uri="{FF2B5EF4-FFF2-40B4-BE49-F238E27FC236}">
                <a16:creationId xmlns:a16="http://schemas.microsoft.com/office/drawing/2014/main" id="{59035AC9-4ED1-4323-B866-79735CF55484}"/>
              </a:ext>
            </a:extLst>
          </p:cNvPr>
          <p:cNvSpPr/>
          <p:nvPr/>
        </p:nvSpPr>
        <p:spPr>
          <a:xfrm>
            <a:off x="4037568" y="5704063"/>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unicycler_py35</a:t>
            </a:r>
          </a:p>
        </p:txBody>
      </p:sp>
      <p:sp>
        <p:nvSpPr>
          <p:cNvPr id="68" name="Rectangle: Rounded Corners 67">
            <a:extLst>
              <a:ext uri="{FF2B5EF4-FFF2-40B4-BE49-F238E27FC236}">
                <a16:creationId xmlns:a16="http://schemas.microsoft.com/office/drawing/2014/main" id="{9B680E0B-1232-4FF4-A01B-E4E0771C68F2}"/>
              </a:ext>
            </a:extLst>
          </p:cNvPr>
          <p:cNvSpPr/>
          <p:nvPr/>
        </p:nvSpPr>
        <p:spPr>
          <a:xfrm>
            <a:off x="6495018" y="5704063"/>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pilon --help</a:t>
            </a:r>
          </a:p>
        </p:txBody>
      </p:sp>
      <p:sp>
        <p:nvSpPr>
          <p:cNvPr id="69" name="Rectangle: Rounded Corners 68">
            <a:extLst>
              <a:ext uri="{FF2B5EF4-FFF2-40B4-BE49-F238E27FC236}">
                <a16:creationId xmlns:a16="http://schemas.microsoft.com/office/drawing/2014/main" id="{B463EE93-557C-4AAD-AE91-D415AF398F68}"/>
              </a:ext>
            </a:extLst>
          </p:cNvPr>
          <p:cNvSpPr/>
          <p:nvPr/>
        </p:nvSpPr>
        <p:spPr>
          <a:xfrm>
            <a:off x="8657193" y="5704063"/>
            <a:ext cx="1867931"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70" name="Rectangle: Rounded Corners 69">
            <a:extLst>
              <a:ext uri="{FF2B5EF4-FFF2-40B4-BE49-F238E27FC236}">
                <a16:creationId xmlns:a16="http://schemas.microsoft.com/office/drawing/2014/main" id="{B6F9157B-DD93-4C49-AF72-22B6307C8566}"/>
              </a:ext>
            </a:extLst>
          </p:cNvPr>
          <p:cNvSpPr/>
          <p:nvPr/>
        </p:nvSpPr>
        <p:spPr>
          <a:xfrm>
            <a:off x="2018269" y="6146791"/>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(system-wide)</a:t>
            </a:r>
          </a:p>
        </p:txBody>
      </p:sp>
      <p:sp>
        <p:nvSpPr>
          <p:cNvPr id="71" name="Rectangle: Rounded Corners 70">
            <a:extLst>
              <a:ext uri="{FF2B5EF4-FFF2-40B4-BE49-F238E27FC236}">
                <a16:creationId xmlns:a16="http://schemas.microsoft.com/office/drawing/2014/main" id="{A838E47E-1009-4B87-AF15-03D41E397103}"/>
              </a:ext>
            </a:extLst>
          </p:cNvPr>
          <p:cNvSpPr/>
          <p:nvPr/>
        </p:nvSpPr>
        <p:spPr>
          <a:xfrm>
            <a:off x="4037568" y="6146463"/>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Bandage -h</a:t>
            </a:r>
          </a:p>
        </p:txBody>
      </p:sp>
      <p:sp>
        <p:nvSpPr>
          <p:cNvPr id="74" name="Rectangle: Rounded Corners 73">
            <a:extLst>
              <a:ext uri="{FF2B5EF4-FFF2-40B4-BE49-F238E27FC236}">
                <a16:creationId xmlns:a16="http://schemas.microsoft.com/office/drawing/2014/main" id="{EC3C96A9-7E27-4088-A404-1EC8EF65911D}"/>
              </a:ext>
            </a:extLst>
          </p:cNvPr>
          <p:cNvSpPr/>
          <p:nvPr/>
        </p:nvSpPr>
        <p:spPr>
          <a:xfrm>
            <a:off x="418069" y="951833"/>
            <a:ext cx="1371600"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a:t>
            </a:r>
          </a:p>
        </p:txBody>
      </p:sp>
      <p:sp>
        <p:nvSpPr>
          <p:cNvPr id="75" name="Rectangle: Rounded Corners 74">
            <a:extLst>
              <a:ext uri="{FF2B5EF4-FFF2-40B4-BE49-F238E27FC236}">
                <a16:creationId xmlns:a16="http://schemas.microsoft.com/office/drawing/2014/main" id="{3BB3A2CD-CB26-4C2D-A5C5-EB47B8D2C0DB}"/>
              </a:ext>
            </a:extLst>
          </p:cNvPr>
          <p:cNvSpPr/>
          <p:nvPr/>
        </p:nvSpPr>
        <p:spPr>
          <a:xfrm>
            <a:off x="2018269" y="951833"/>
            <a:ext cx="1371600"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Installed in</a:t>
            </a:r>
          </a:p>
        </p:txBody>
      </p:sp>
      <p:sp>
        <p:nvSpPr>
          <p:cNvPr id="76" name="Rectangle: Rounded Corners 75">
            <a:extLst>
              <a:ext uri="{FF2B5EF4-FFF2-40B4-BE49-F238E27FC236}">
                <a16:creationId xmlns:a16="http://schemas.microsoft.com/office/drawing/2014/main" id="{ACBB49A4-E5BC-490D-BA35-F1899F0D01CB}"/>
              </a:ext>
            </a:extLst>
          </p:cNvPr>
          <p:cNvSpPr/>
          <p:nvPr/>
        </p:nvSpPr>
        <p:spPr>
          <a:xfrm>
            <a:off x="4018517" y="951834"/>
            <a:ext cx="3601483"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Installation check &amp; Invoke command line guide </a:t>
            </a:r>
          </a:p>
        </p:txBody>
      </p:sp>
      <p:cxnSp>
        <p:nvCxnSpPr>
          <p:cNvPr id="3" name="Straight Connector 2">
            <a:extLst>
              <a:ext uri="{FF2B5EF4-FFF2-40B4-BE49-F238E27FC236}">
                <a16:creationId xmlns:a16="http://schemas.microsoft.com/office/drawing/2014/main" id="{CD8B6CDF-41D8-4942-80AE-7D18A345577D}"/>
              </a:ext>
            </a:extLst>
          </p:cNvPr>
          <p:cNvCxnSpPr/>
          <p:nvPr/>
        </p:nvCxnSpPr>
        <p:spPr>
          <a:xfrm>
            <a:off x="418069" y="1209675"/>
            <a:ext cx="104213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95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F3185DE6-2AFB-4577-A4CD-0FCED1BCDD95}"/>
              </a:ext>
            </a:extLst>
          </p:cNvPr>
          <p:cNvSpPr/>
          <p:nvPr/>
        </p:nvSpPr>
        <p:spPr>
          <a:xfrm>
            <a:off x="49233" y="6104781"/>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필요한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별 작동 여부 확인</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6B125942-9247-46E8-B253-F4604D7EF432}"/>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01BEF94B-E9C1-4ED2-9549-691214552721}"/>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Rectangle: Rounded Corners 7">
            <a:extLst>
              <a:ext uri="{FF2B5EF4-FFF2-40B4-BE49-F238E27FC236}">
                <a16:creationId xmlns:a16="http://schemas.microsoft.com/office/drawing/2014/main" id="{2D416F2E-CFFD-4420-B9AE-366B13190C24}"/>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45B2EAD6-FE2D-48A9-9196-96DCDB4CB503}"/>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25729BF6-A204-4461-B9F5-C91BE4FD1B2F}"/>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1" name="Rectangle: Rounded Corners 10">
            <a:extLst>
              <a:ext uri="{FF2B5EF4-FFF2-40B4-BE49-F238E27FC236}">
                <a16:creationId xmlns:a16="http://schemas.microsoft.com/office/drawing/2014/main" id="{C112BB6A-837A-45A2-984D-1DB4DC46776A}"/>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2" name="Rectangle: Rounded Corners 11">
            <a:extLst>
              <a:ext uri="{FF2B5EF4-FFF2-40B4-BE49-F238E27FC236}">
                <a16:creationId xmlns:a16="http://schemas.microsoft.com/office/drawing/2014/main" id="{FCA327ED-2FF7-476D-A7FC-BDB7AC8654BF}"/>
              </a:ext>
            </a:extLst>
          </p:cNvPr>
          <p:cNvSpPr/>
          <p:nvPr/>
        </p:nvSpPr>
        <p:spPr>
          <a:xfrm>
            <a:off x="6850641" y="6485"/>
            <a:ext cx="106544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3" name="Rectangle: Rounded Corners 12">
            <a:extLst>
              <a:ext uri="{FF2B5EF4-FFF2-40B4-BE49-F238E27FC236}">
                <a16:creationId xmlns:a16="http://schemas.microsoft.com/office/drawing/2014/main" id="{9804D213-5AF6-4321-81D5-3115289C7B53}"/>
              </a:ext>
            </a:extLst>
          </p:cNvPr>
          <p:cNvSpPr/>
          <p:nvPr/>
        </p:nvSpPr>
        <p:spPr>
          <a:xfrm>
            <a:off x="7998298" y="6485"/>
            <a:ext cx="1134068"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14" name="Rectangle: Rounded Corners 13">
            <a:extLst>
              <a:ext uri="{FF2B5EF4-FFF2-40B4-BE49-F238E27FC236}">
                <a16:creationId xmlns:a16="http://schemas.microsoft.com/office/drawing/2014/main" id="{FE4B1D4B-45BB-4C66-93ED-A6AC488E3B21}"/>
              </a:ext>
            </a:extLst>
          </p:cNvPr>
          <p:cNvSpPr/>
          <p:nvPr/>
        </p:nvSpPr>
        <p:spPr>
          <a:xfrm>
            <a:off x="418069" y="1291245"/>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Rectangle: Rounded Corners 14">
            <a:extLst>
              <a:ext uri="{FF2B5EF4-FFF2-40B4-BE49-F238E27FC236}">
                <a16:creationId xmlns:a16="http://schemas.microsoft.com/office/drawing/2014/main" id="{32A0D6CC-CA5F-46BC-9FB4-8E5088441E45}"/>
              </a:ext>
            </a:extLst>
          </p:cNvPr>
          <p:cNvSpPr/>
          <p:nvPr/>
        </p:nvSpPr>
        <p:spPr>
          <a:xfrm>
            <a:off x="418069" y="1732658"/>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pyani</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Rectangle: Rounded Corners 15">
            <a:extLst>
              <a:ext uri="{FF2B5EF4-FFF2-40B4-BE49-F238E27FC236}">
                <a16:creationId xmlns:a16="http://schemas.microsoft.com/office/drawing/2014/main" id="{6589BE5A-FCB0-4CA8-AD7D-00205F0E9B32}"/>
              </a:ext>
            </a:extLst>
          </p:cNvPr>
          <p:cNvSpPr/>
          <p:nvPr/>
        </p:nvSpPr>
        <p:spPr>
          <a:xfrm>
            <a:off x="418070" y="2174071"/>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C855FB7D-D164-4E31-B956-387E4BFB774C}"/>
              </a:ext>
            </a:extLst>
          </p:cNvPr>
          <p:cNvSpPr/>
          <p:nvPr/>
        </p:nvSpPr>
        <p:spPr>
          <a:xfrm>
            <a:off x="418070" y="2615484"/>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9C438289-103D-4D78-B45D-45C607BE0EB7}"/>
              </a:ext>
            </a:extLst>
          </p:cNvPr>
          <p:cNvSpPr/>
          <p:nvPr/>
        </p:nvSpPr>
        <p:spPr>
          <a:xfrm>
            <a:off x="418070" y="3056897"/>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Rectangle: Rounded Corners 18">
            <a:extLst>
              <a:ext uri="{FF2B5EF4-FFF2-40B4-BE49-F238E27FC236}">
                <a16:creationId xmlns:a16="http://schemas.microsoft.com/office/drawing/2014/main" id="{993E6922-851B-4137-974F-4C1262451F97}"/>
              </a:ext>
            </a:extLst>
          </p:cNvPr>
          <p:cNvSpPr/>
          <p:nvPr/>
        </p:nvSpPr>
        <p:spPr>
          <a:xfrm>
            <a:off x="418070" y="3498310"/>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RGI</a:t>
            </a:r>
          </a:p>
        </p:txBody>
      </p:sp>
      <p:sp>
        <p:nvSpPr>
          <p:cNvPr id="20" name="Rectangle: Rounded Corners 19">
            <a:extLst>
              <a:ext uri="{FF2B5EF4-FFF2-40B4-BE49-F238E27FC236}">
                <a16:creationId xmlns:a16="http://schemas.microsoft.com/office/drawing/2014/main" id="{4BF64900-CB0B-46E9-A902-213282CBCF88}"/>
              </a:ext>
            </a:extLst>
          </p:cNvPr>
          <p:cNvSpPr/>
          <p:nvPr/>
        </p:nvSpPr>
        <p:spPr>
          <a:xfrm>
            <a:off x="418070" y="4381136"/>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IntegronFinder</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Rectangle: Rounded Corners 20">
            <a:extLst>
              <a:ext uri="{FF2B5EF4-FFF2-40B4-BE49-F238E27FC236}">
                <a16:creationId xmlns:a16="http://schemas.microsoft.com/office/drawing/2014/main" id="{D9BCE792-A4F4-487A-9A23-81691465F4F7}"/>
              </a:ext>
            </a:extLst>
          </p:cNvPr>
          <p:cNvSpPr/>
          <p:nvPr/>
        </p:nvSpPr>
        <p:spPr>
          <a:xfrm>
            <a:off x="418070" y="5263962"/>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Rectangle: Rounded Corners 21">
            <a:extLst>
              <a:ext uri="{FF2B5EF4-FFF2-40B4-BE49-F238E27FC236}">
                <a16:creationId xmlns:a16="http://schemas.microsoft.com/office/drawing/2014/main" id="{9CB9BD01-083E-45E8-ABBB-A7F4CCE4F950}"/>
              </a:ext>
            </a:extLst>
          </p:cNvPr>
          <p:cNvSpPr/>
          <p:nvPr/>
        </p:nvSpPr>
        <p:spPr>
          <a:xfrm>
            <a:off x="418070" y="4822549"/>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PlasmidFinder</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3" name="Rectangle: Rounded Corners 22">
            <a:extLst>
              <a:ext uri="{FF2B5EF4-FFF2-40B4-BE49-F238E27FC236}">
                <a16:creationId xmlns:a16="http://schemas.microsoft.com/office/drawing/2014/main" id="{1A5F0E81-814C-4C15-97D1-32847795C51A}"/>
              </a:ext>
            </a:extLst>
          </p:cNvPr>
          <p:cNvSpPr/>
          <p:nvPr/>
        </p:nvSpPr>
        <p:spPr>
          <a:xfrm>
            <a:off x="418070" y="3939723"/>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ISEScan</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4" name="Rectangle: Rounded Corners 23">
            <a:extLst>
              <a:ext uri="{FF2B5EF4-FFF2-40B4-BE49-F238E27FC236}">
                <a16:creationId xmlns:a16="http://schemas.microsoft.com/office/drawing/2014/main" id="{7E797994-A5D3-43AC-A530-5177583F70BF}"/>
              </a:ext>
            </a:extLst>
          </p:cNvPr>
          <p:cNvSpPr/>
          <p:nvPr/>
        </p:nvSpPr>
        <p:spPr>
          <a:xfrm>
            <a:off x="418070" y="5705375"/>
            <a:ext cx="1371600" cy="24517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endParaRPr lang="en-US" sz="12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6" name="Rectangle: Rounded Corners 25">
            <a:extLst>
              <a:ext uri="{FF2B5EF4-FFF2-40B4-BE49-F238E27FC236}">
                <a16:creationId xmlns:a16="http://schemas.microsoft.com/office/drawing/2014/main" id="{9B54670B-B497-4089-A145-3BE4A4D2631E}"/>
              </a:ext>
            </a:extLst>
          </p:cNvPr>
          <p:cNvSpPr/>
          <p:nvPr/>
        </p:nvSpPr>
        <p:spPr>
          <a:xfrm>
            <a:off x="2018269" y="1291245"/>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Rectangle: Rounded Corners 26">
            <a:extLst>
              <a:ext uri="{FF2B5EF4-FFF2-40B4-BE49-F238E27FC236}">
                <a16:creationId xmlns:a16="http://schemas.microsoft.com/office/drawing/2014/main" id="{D400166E-4B47-4C2D-96CB-90971A5B5B54}"/>
              </a:ext>
            </a:extLst>
          </p:cNvPr>
          <p:cNvSpPr/>
          <p:nvPr/>
        </p:nvSpPr>
        <p:spPr>
          <a:xfrm>
            <a:off x="3742293" y="1290917"/>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8" name="Rectangle: Rounded Corners 27">
            <a:extLst>
              <a:ext uri="{FF2B5EF4-FFF2-40B4-BE49-F238E27FC236}">
                <a16:creationId xmlns:a16="http://schemas.microsoft.com/office/drawing/2014/main" id="{F4277B70-5DFA-48C9-BC3E-A0A59ACF85A2}"/>
              </a:ext>
            </a:extLst>
          </p:cNvPr>
          <p:cNvSpPr/>
          <p:nvPr/>
        </p:nvSpPr>
        <p:spPr>
          <a:xfrm>
            <a:off x="6199743" y="1290917"/>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29" name="Rectangle: Rounded Corners 28">
            <a:extLst>
              <a:ext uri="{FF2B5EF4-FFF2-40B4-BE49-F238E27FC236}">
                <a16:creationId xmlns:a16="http://schemas.microsoft.com/office/drawing/2014/main" id="{8C42DBA0-111F-4604-B884-A50959218AE7}"/>
              </a:ext>
            </a:extLst>
          </p:cNvPr>
          <p:cNvSpPr/>
          <p:nvPr/>
        </p:nvSpPr>
        <p:spPr>
          <a:xfrm>
            <a:off x="8896350" y="1290917"/>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30" name="Rectangle: Rounded Corners 29">
            <a:extLst>
              <a:ext uri="{FF2B5EF4-FFF2-40B4-BE49-F238E27FC236}">
                <a16:creationId xmlns:a16="http://schemas.microsoft.com/office/drawing/2014/main" id="{CD1374DB-C65A-4F0C-8264-8FB822093B5D}"/>
              </a:ext>
            </a:extLst>
          </p:cNvPr>
          <p:cNvSpPr/>
          <p:nvPr/>
        </p:nvSpPr>
        <p:spPr>
          <a:xfrm>
            <a:off x="2018269" y="1732658"/>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base</a:t>
            </a:r>
          </a:p>
        </p:txBody>
      </p:sp>
      <p:sp>
        <p:nvSpPr>
          <p:cNvPr id="31" name="Rectangle: Rounded Corners 30">
            <a:extLst>
              <a:ext uri="{FF2B5EF4-FFF2-40B4-BE49-F238E27FC236}">
                <a16:creationId xmlns:a16="http://schemas.microsoft.com/office/drawing/2014/main" id="{9B4D1368-EFCC-450A-9C4E-B436558D5760}"/>
              </a:ext>
            </a:extLst>
          </p:cNvPr>
          <p:cNvSpPr/>
          <p:nvPr/>
        </p:nvSpPr>
        <p:spPr>
          <a:xfrm>
            <a:off x="3742293" y="1732330"/>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base</a:t>
            </a:r>
          </a:p>
        </p:txBody>
      </p:sp>
      <p:sp>
        <p:nvSpPr>
          <p:cNvPr id="34" name="Rectangle: Rounded Corners 33">
            <a:extLst>
              <a:ext uri="{FF2B5EF4-FFF2-40B4-BE49-F238E27FC236}">
                <a16:creationId xmlns:a16="http://schemas.microsoft.com/office/drawing/2014/main" id="{38C96043-F135-4257-9491-E0AEDFB8CCB7}"/>
              </a:ext>
            </a:extLst>
          </p:cNvPr>
          <p:cNvSpPr/>
          <p:nvPr/>
        </p:nvSpPr>
        <p:spPr>
          <a:xfrm>
            <a:off x="2018269" y="2173743"/>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7C383F86-4044-45C7-9D62-0D5FF5069D74}"/>
              </a:ext>
            </a:extLst>
          </p:cNvPr>
          <p:cNvSpPr/>
          <p:nvPr/>
        </p:nvSpPr>
        <p:spPr>
          <a:xfrm>
            <a:off x="3742293" y="2173415"/>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6" name="Rectangle: Rounded Corners 35">
            <a:extLst>
              <a:ext uri="{FF2B5EF4-FFF2-40B4-BE49-F238E27FC236}">
                <a16:creationId xmlns:a16="http://schemas.microsoft.com/office/drawing/2014/main" id="{EA3CEFB9-556D-429F-A69C-BE477E10CF0C}"/>
              </a:ext>
            </a:extLst>
          </p:cNvPr>
          <p:cNvSpPr/>
          <p:nvPr/>
        </p:nvSpPr>
        <p:spPr>
          <a:xfrm>
            <a:off x="6199743" y="2173415"/>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37" name="Rectangle: Rounded Corners 36">
            <a:extLst>
              <a:ext uri="{FF2B5EF4-FFF2-40B4-BE49-F238E27FC236}">
                <a16:creationId xmlns:a16="http://schemas.microsoft.com/office/drawing/2014/main" id="{25F0E8C0-377A-43BC-9161-1819C4591776}"/>
              </a:ext>
            </a:extLst>
          </p:cNvPr>
          <p:cNvSpPr/>
          <p:nvPr/>
        </p:nvSpPr>
        <p:spPr>
          <a:xfrm>
            <a:off x="8896350" y="2173415"/>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38" name="Rectangle: Rounded Corners 37">
            <a:extLst>
              <a:ext uri="{FF2B5EF4-FFF2-40B4-BE49-F238E27FC236}">
                <a16:creationId xmlns:a16="http://schemas.microsoft.com/office/drawing/2014/main" id="{0D6A58D5-EB51-4EED-B55D-CF72686DF970}"/>
              </a:ext>
            </a:extLst>
          </p:cNvPr>
          <p:cNvSpPr/>
          <p:nvPr/>
        </p:nvSpPr>
        <p:spPr>
          <a:xfrm>
            <a:off x="2018269" y="2614500"/>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9" name="Rectangle: Rounded Corners 38">
            <a:extLst>
              <a:ext uri="{FF2B5EF4-FFF2-40B4-BE49-F238E27FC236}">
                <a16:creationId xmlns:a16="http://schemas.microsoft.com/office/drawing/2014/main" id="{8CE086E5-8933-47D0-BFE1-62FF30DE1E72}"/>
              </a:ext>
            </a:extLst>
          </p:cNvPr>
          <p:cNvSpPr/>
          <p:nvPr/>
        </p:nvSpPr>
        <p:spPr>
          <a:xfrm>
            <a:off x="3742293" y="2614172"/>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2" name="Rectangle: Rounded Corners 41">
            <a:extLst>
              <a:ext uri="{FF2B5EF4-FFF2-40B4-BE49-F238E27FC236}">
                <a16:creationId xmlns:a16="http://schemas.microsoft.com/office/drawing/2014/main" id="{9BD601C4-9871-4437-ACD3-83A48D674951}"/>
              </a:ext>
            </a:extLst>
          </p:cNvPr>
          <p:cNvSpPr/>
          <p:nvPr/>
        </p:nvSpPr>
        <p:spPr>
          <a:xfrm>
            <a:off x="2018269" y="3056897"/>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3" name="Rectangle: Rounded Corners 42">
            <a:extLst>
              <a:ext uri="{FF2B5EF4-FFF2-40B4-BE49-F238E27FC236}">
                <a16:creationId xmlns:a16="http://schemas.microsoft.com/office/drawing/2014/main" id="{BFB4D414-637D-4011-A0D9-63065379BE8F}"/>
              </a:ext>
            </a:extLst>
          </p:cNvPr>
          <p:cNvSpPr/>
          <p:nvPr/>
        </p:nvSpPr>
        <p:spPr>
          <a:xfrm>
            <a:off x="3742293" y="3056570"/>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4" name="Rectangle: Rounded Corners 43">
            <a:extLst>
              <a:ext uri="{FF2B5EF4-FFF2-40B4-BE49-F238E27FC236}">
                <a16:creationId xmlns:a16="http://schemas.microsoft.com/office/drawing/2014/main" id="{323D6D1C-488D-42DA-8EA0-95EB490B737B}"/>
              </a:ext>
            </a:extLst>
          </p:cNvPr>
          <p:cNvSpPr/>
          <p:nvPr/>
        </p:nvSpPr>
        <p:spPr>
          <a:xfrm>
            <a:off x="6199743" y="3056569"/>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45" name="Rectangle: Rounded Corners 44">
            <a:extLst>
              <a:ext uri="{FF2B5EF4-FFF2-40B4-BE49-F238E27FC236}">
                <a16:creationId xmlns:a16="http://schemas.microsoft.com/office/drawing/2014/main" id="{D50CE143-BFCE-4F42-9904-BC9EBDDF807C}"/>
              </a:ext>
            </a:extLst>
          </p:cNvPr>
          <p:cNvSpPr/>
          <p:nvPr/>
        </p:nvSpPr>
        <p:spPr>
          <a:xfrm>
            <a:off x="8896350" y="3056569"/>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46" name="Rectangle: Rounded Corners 45">
            <a:extLst>
              <a:ext uri="{FF2B5EF4-FFF2-40B4-BE49-F238E27FC236}">
                <a16:creationId xmlns:a16="http://schemas.microsoft.com/office/drawing/2014/main" id="{DE7DA7FF-E955-478B-8863-45C00F2AE36A}"/>
              </a:ext>
            </a:extLst>
          </p:cNvPr>
          <p:cNvSpPr/>
          <p:nvPr/>
        </p:nvSpPr>
        <p:spPr>
          <a:xfrm>
            <a:off x="2018269" y="3498310"/>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rgi</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7" name="Rectangle: Rounded Corners 46">
            <a:extLst>
              <a:ext uri="{FF2B5EF4-FFF2-40B4-BE49-F238E27FC236}">
                <a16:creationId xmlns:a16="http://schemas.microsoft.com/office/drawing/2014/main" id="{B34F7598-1617-47F3-9B3B-3E5E283CA5B5}"/>
              </a:ext>
            </a:extLst>
          </p:cNvPr>
          <p:cNvSpPr/>
          <p:nvPr/>
        </p:nvSpPr>
        <p:spPr>
          <a:xfrm>
            <a:off x="3742293" y="3497982"/>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rgi</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 name="Rectangle: Rounded Corners 47">
            <a:extLst>
              <a:ext uri="{FF2B5EF4-FFF2-40B4-BE49-F238E27FC236}">
                <a16:creationId xmlns:a16="http://schemas.microsoft.com/office/drawing/2014/main" id="{18A43982-70F6-4F07-95A4-257DC43A768D}"/>
              </a:ext>
            </a:extLst>
          </p:cNvPr>
          <p:cNvSpPr/>
          <p:nvPr/>
        </p:nvSpPr>
        <p:spPr>
          <a:xfrm>
            <a:off x="6199743" y="3497982"/>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rgi</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49" name="Rectangle: Rounded Corners 48">
            <a:extLst>
              <a:ext uri="{FF2B5EF4-FFF2-40B4-BE49-F238E27FC236}">
                <a16:creationId xmlns:a16="http://schemas.microsoft.com/office/drawing/2014/main" id="{E3539DFB-A498-4B51-AE73-A94ABB4BB11F}"/>
              </a:ext>
            </a:extLst>
          </p:cNvPr>
          <p:cNvSpPr/>
          <p:nvPr/>
        </p:nvSpPr>
        <p:spPr>
          <a:xfrm>
            <a:off x="8896350" y="3497982"/>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50" name="Rectangle: Rounded Corners 49">
            <a:extLst>
              <a:ext uri="{FF2B5EF4-FFF2-40B4-BE49-F238E27FC236}">
                <a16:creationId xmlns:a16="http://schemas.microsoft.com/office/drawing/2014/main" id="{E3A545F3-CCDF-4FD1-8215-4A13B26FAF99}"/>
              </a:ext>
            </a:extLst>
          </p:cNvPr>
          <p:cNvSpPr/>
          <p:nvPr/>
        </p:nvSpPr>
        <p:spPr>
          <a:xfrm>
            <a:off x="2018269" y="3939395"/>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isescan</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1" name="Rectangle: Rounded Corners 50">
            <a:extLst>
              <a:ext uri="{FF2B5EF4-FFF2-40B4-BE49-F238E27FC236}">
                <a16:creationId xmlns:a16="http://schemas.microsoft.com/office/drawing/2014/main" id="{B6AC80AB-E1AF-4A86-824B-F706DE7D5FBF}"/>
              </a:ext>
            </a:extLst>
          </p:cNvPr>
          <p:cNvSpPr/>
          <p:nvPr/>
        </p:nvSpPr>
        <p:spPr>
          <a:xfrm>
            <a:off x="3742293" y="3939067"/>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isescan</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2" name="Rectangle: Rounded Corners 51">
            <a:extLst>
              <a:ext uri="{FF2B5EF4-FFF2-40B4-BE49-F238E27FC236}">
                <a16:creationId xmlns:a16="http://schemas.microsoft.com/office/drawing/2014/main" id="{B4FDF9BF-F7BF-4A29-A5CD-65385E409369}"/>
              </a:ext>
            </a:extLst>
          </p:cNvPr>
          <p:cNvSpPr/>
          <p:nvPr/>
        </p:nvSpPr>
        <p:spPr>
          <a:xfrm>
            <a:off x="6199743" y="3939067"/>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isescan.py -h</a:t>
            </a:r>
          </a:p>
        </p:txBody>
      </p:sp>
      <p:sp>
        <p:nvSpPr>
          <p:cNvPr id="53" name="Rectangle: Rounded Corners 52">
            <a:extLst>
              <a:ext uri="{FF2B5EF4-FFF2-40B4-BE49-F238E27FC236}">
                <a16:creationId xmlns:a16="http://schemas.microsoft.com/office/drawing/2014/main" id="{99F3192D-F493-4BBE-B8DF-A7DCE5151DE5}"/>
              </a:ext>
            </a:extLst>
          </p:cNvPr>
          <p:cNvSpPr/>
          <p:nvPr/>
        </p:nvSpPr>
        <p:spPr>
          <a:xfrm>
            <a:off x="8896350" y="3939067"/>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54" name="Rectangle: Rounded Corners 53">
            <a:extLst>
              <a:ext uri="{FF2B5EF4-FFF2-40B4-BE49-F238E27FC236}">
                <a16:creationId xmlns:a16="http://schemas.microsoft.com/office/drawing/2014/main" id="{506D700C-811C-4DFD-8231-656D9EC735C5}"/>
              </a:ext>
            </a:extLst>
          </p:cNvPr>
          <p:cNvSpPr/>
          <p:nvPr/>
        </p:nvSpPr>
        <p:spPr>
          <a:xfrm>
            <a:off x="2018269" y="4381136"/>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integron_finder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5" name="Rectangle: Rounded Corners 54">
            <a:extLst>
              <a:ext uri="{FF2B5EF4-FFF2-40B4-BE49-F238E27FC236}">
                <a16:creationId xmlns:a16="http://schemas.microsoft.com/office/drawing/2014/main" id="{36DC12BA-5D34-4C16-BA94-A6D7A4ADAC1E}"/>
              </a:ext>
            </a:extLst>
          </p:cNvPr>
          <p:cNvSpPr/>
          <p:nvPr/>
        </p:nvSpPr>
        <p:spPr>
          <a:xfrm>
            <a:off x="3742293" y="4380809"/>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integron_finder</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6" name="Rectangle: Rounded Corners 55">
            <a:extLst>
              <a:ext uri="{FF2B5EF4-FFF2-40B4-BE49-F238E27FC236}">
                <a16:creationId xmlns:a16="http://schemas.microsoft.com/office/drawing/2014/main" id="{92D3CDDC-CE3F-4679-9CBE-7A89DE7C8335}"/>
              </a:ext>
            </a:extLst>
          </p:cNvPr>
          <p:cNvSpPr/>
          <p:nvPr/>
        </p:nvSpPr>
        <p:spPr>
          <a:xfrm>
            <a:off x="6199743" y="4380809"/>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integron_finder</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57" name="Rectangle: Rounded Corners 56">
            <a:extLst>
              <a:ext uri="{FF2B5EF4-FFF2-40B4-BE49-F238E27FC236}">
                <a16:creationId xmlns:a16="http://schemas.microsoft.com/office/drawing/2014/main" id="{E6C147AA-6F7C-435C-98E9-A1B19E14A3FC}"/>
              </a:ext>
            </a:extLst>
          </p:cNvPr>
          <p:cNvSpPr/>
          <p:nvPr/>
        </p:nvSpPr>
        <p:spPr>
          <a:xfrm>
            <a:off x="8896350" y="4380808"/>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58" name="Rectangle: Rounded Corners 57">
            <a:extLst>
              <a:ext uri="{FF2B5EF4-FFF2-40B4-BE49-F238E27FC236}">
                <a16:creationId xmlns:a16="http://schemas.microsoft.com/office/drawing/2014/main" id="{ADEBF41A-6499-44E8-B4BD-59F9689B097C}"/>
              </a:ext>
            </a:extLst>
          </p:cNvPr>
          <p:cNvSpPr/>
          <p:nvPr/>
        </p:nvSpPr>
        <p:spPr>
          <a:xfrm>
            <a:off x="2018269" y="4822549"/>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plasmidfinder</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9" name="Rectangle: Rounded Corners 58">
            <a:extLst>
              <a:ext uri="{FF2B5EF4-FFF2-40B4-BE49-F238E27FC236}">
                <a16:creationId xmlns:a16="http://schemas.microsoft.com/office/drawing/2014/main" id="{5D59928D-9994-4F5F-9B53-FB97CD39EA97}"/>
              </a:ext>
            </a:extLst>
          </p:cNvPr>
          <p:cNvSpPr/>
          <p:nvPr/>
        </p:nvSpPr>
        <p:spPr>
          <a:xfrm>
            <a:off x="3742293" y="4822222"/>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plasmidfinder</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0" name="Rectangle: Rounded Corners 59">
            <a:extLst>
              <a:ext uri="{FF2B5EF4-FFF2-40B4-BE49-F238E27FC236}">
                <a16:creationId xmlns:a16="http://schemas.microsoft.com/office/drawing/2014/main" id="{4CF9EAE8-7568-48D8-9C45-B6327658F91B}"/>
              </a:ext>
            </a:extLst>
          </p:cNvPr>
          <p:cNvSpPr/>
          <p:nvPr/>
        </p:nvSpPr>
        <p:spPr>
          <a:xfrm>
            <a:off x="6199743" y="4822221"/>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plasmidfinder.py -h</a:t>
            </a:r>
          </a:p>
        </p:txBody>
      </p:sp>
      <p:sp>
        <p:nvSpPr>
          <p:cNvPr id="61" name="Rectangle: Rounded Corners 60">
            <a:extLst>
              <a:ext uri="{FF2B5EF4-FFF2-40B4-BE49-F238E27FC236}">
                <a16:creationId xmlns:a16="http://schemas.microsoft.com/office/drawing/2014/main" id="{77B3756C-BEF5-42CD-829D-82B2DEB05D19}"/>
              </a:ext>
            </a:extLst>
          </p:cNvPr>
          <p:cNvSpPr/>
          <p:nvPr/>
        </p:nvSpPr>
        <p:spPr>
          <a:xfrm>
            <a:off x="8896350" y="4822221"/>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62" name="Rectangle: Rounded Corners 61">
            <a:extLst>
              <a:ext uri="{FF2B5EF4-FFF2-40B4-BE49-F238E27FC236}">
                <a16:creationId xmlns:a16="http://schemas.microsoft.com/office/drawing/2014/main" id="{1ED49963-6EEF-4ABC-93FA-6E1B2F2FC703}"/>
              </a:ext>
            </a:extLst>
          </p:cNvPr>
          <p:cNvSpPr/>
          <p:nvPr/>
        </p:nvSpPr>
        <p:spPr>
          <a:xfrm>
            <a:off x="2018269" y="5263634"/>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3" name="Rectangle: Rounded Corners 62">
            <a:extLst>
              <a:ext uri="{FF2B5EF4-FFF2-40B4-BE49-F238E27FC236}">
                <a16:creationId xmlns:a16="http://schemas.microsoft.com/office/drawing/2014/main" id="{49B186CF-029B-4FA2-8C34-52AC52FA8F34}"/>
              </a:ext>
            </a:extLst>
          </p:cNvPr>
          <p:cNvSpPr/>
          <p:nvPr/>
        </p:nvSpPr>
        <p:spPr>
          <a:xfrm>
            <a:off x="3742293" y="5263306"/>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6" name="Rectangle: Rounded Corners 65">
            <a:extLst>
              <a:ext uri="{FF2B5EF4-FFF2-40B4-BE49-F238E27FC236}">
                <a16:creationId xmlns:a16="http://schemas.microsoft.com/office/drawing/2014/main" id="{5EF40EF4-A4BA-40C6-8F6F-175FF0A6A895}"/>
              </a:ext>
            </a:extLst>
          </p:cNvPr>
          <p:cNvSpPr/>
          <p:nvPr/>
        </p:nvSpPr>
        <p:spPr>
          <a:xfrm>
            <a:off x="2018269" y="5704391"/>
            <a:ext cx="1371600" cy="2451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i="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endParaRPr lang="en-US" sz="1200"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7" name="Rectangle: Rounded Corners 66">
            <a:extLst>
              <a:ext uri="{FF2B5EF4-FFF2-40B4-BE49-F238E27FC236}">
                <a16:creationId xmlns:a16="http://schemas.microsoft.com/office/drawing/2014/main" id="{59035AC9-4ED1-4323-B866-79735CF55484}"/>
              </a:ext>
            </a:extLst>
          </p:cNvPr>
          <p:cNvSpPr/>
          <p:nvPr/>
        </p:nvSpPr>
        <p:spPr>
          <a:xfrm>
            <a:off x="3742293" y="5704064"/>
            <a:ext cx="2182257"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activate </a:t>
            </a:r>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endPar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8" name="Rectangle: Rounded Corners 67">
            <a:extLst>
              <a:ext uri="{FF2B5EF4-FFF2-40B4-BE49-F238E27FC236}">
                <a16:creationId xmlns:a16="http://schemas.microsoft.com/office/drawing/2014/main" id="{9B680E0B-1232-4FF4-A01B-E4E0771C68F2}"/>
              </a:ext>
            </a:extLst>
          </p:cNvPr>
          <p:cNvSpPr/>
          <p:nvPr/>
        </p:nvSpPr>
        <p:spPr>
          <a:xfrm>
            <a:off x="6199743" y="5704063"/>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69" name="Rectangle: Rounded Corners 68">
            <a:extLst>
              <a:ext uri="{FF2B5EF4-FFF2-40B4-BE49-F238E27FC236}">
                <a16:creationId xmlns:a16="http://schemas.microsoft.com/office/drawing/2014/main" id="{B463EE93-557C-4AAD-AE91-D415AF398F68}"/>
              </a:ext>
            </a:extLst>
          </p:cNvPr>
          <p:cNvSpPr/>
          <p:nvPr/>
        </p:nvSpPr>
        <p:spPr>
          <a:xfrm>
            <a:off x="8896350" y="5704063"/>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74" name="Rectangle: Rounded Corners 73">
            <a:extLst>
              <a:ext uri="{FF2B5EF4-FFF2-40B4-BE49-F238E27FC236}">
                <a16:creationId xmlns:a16="http://schemas.microsoft.com/office/drawing/2014/main" id="{EC3C96A9-7E27-4088-A404-1EC8EF65911D}"/>
              </a:ext>
            </a:extLst>
          </p:cNvPr>
          <p:cNvSpPr/>
          <p:nvPr/>
        </p:nvSpPr>
        <p:spPr>
          <a:xfrm>
            <a:off x="418069" y="951833"/>
            <a:ext cx="1371600"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a:t>
            </a:r>
          </a:p>
        </p:txBody>
      </p:sp>
      <p:sp>
        <p:nvSpPr>
          <p:cNvPr id="75" name="Rectangle: Rounded Corners 74">
            <a:extLst>
              <a:ext uri="{FF2B5EF4-FFF2-40B4-BE49-F238E27FC236}">
                <a16:creationId xmlns:a16="http://schemas.microsoft.com/office/drawing/2014/main" id="{3BB3A2CD-CB26-4C2D-A5C5-EB47B8D2C0DB}"/>
              </a:ext>
            </a:extLst>
          </p:cNvPr>
          <p:cNvSpPr/>
          <p:nvPr/>
        </p:nvSpPr>
        <p:spPr>
          <a:xfrm>
            <a:off x="2018269" y="951833"/>
            <a:ext cx="1371600"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Installed in</a:t>
            </a:r>
          </a:p>
        </p:txBody>
      </p:sp>
      <p:sp>
        <p:nvSpPr>
          <p:cNvPr id="76" name="Rectangle: Rounded Corners 75">
            <a:extLst>
              <a:ext uri="{FF2B5EF4-FFF2-40B4-BE49-F238E27FC236}">
                <a16:creationId xmlns:a16="http://schemas.microsoft.com/office/drawing/2014/main" id="{ACBB49A4-E5BC-490D-BA35-F1899F0D01CB}"/>
              </a:ext>
            </a:extLst>
          </p:cNvPr>
          <p:cNvSpPr/>
          <p:nvPr/>
        </p:nvSpPr>
        <p:spPr>
          <a:xfrm>
            <a:off x="3742292" y="951834"/>
            <a:ext cx="3601483" cy="2451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Installation check &amp; Invoke command line guide </a:t>
            </a:r>
          </a:p>
        </p:txBody>
      </p:sp>
      <p:cxnSp>
        <p:nvCxnSpPr>
          <p:cNvPr id="3" name="Straight Connector 2">
            <a:extLst>
              <a:ext uri="{FF2B5EF4-FFF2-40B4-BE49-F238E27FC236}">
                <a16:creationId xmlns:a16="http://schemas.microsoft.com/office/drawing/2014/main" id="{CD8B6CDF-41D8-4942-80AE-7D18A345577D}"/>
              </a:ext>
            </a:extLst>
          </p:cNvPr>
          <p:cNvCxnSpPr/>
          <p:nvPr/>
        </p:nvCxnSpPr>
        <p:spPr>
          <a:xfrm>
            <a:off x="418069" y="1209675"/>
            <a:ext cx="104213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D015BA8-854C-4C14-954B-20F2D9806C89}"/>
              </a:ext>
            </a:extLst>
          </p:cNvPr>
          <p:cNvSpPr/>
          <p:nvPr/>
        </p:nvSpPr>
        <p:spPr>
          <a:xfrm>
            <a:off x="6199743" y="1730179"/>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average_nucleotide_identity.py -h</a:t>
            </a:r>
          </a:p>
        </p:txBody>
      </p:sp>
      <p:sp>
        <p:nvSpPr>
          <p:cNvPr id="78" name="Rectangle: Rounded Corners 77">
            <a:extLst>
              <a:ext uri="{FF2B5EF4-FFF2-40B4-BE49-F238E27FC236}">
                <a16:creationId xmlns:a16="http://schemas.microsoft.com/office/drawing/2014/main" id="{99D68FF7-BF76-4A50-846A-C75F21123F43}"/>
              </a:ext>
            </a:extLst>
          </p:cNvPr>
          <p:cNvSpPr/>
          <p:nvPr/>
        </p:nvSpPr>
        <p:spPr>
          <a:xfrm>
            <a:off x="8896350" y="1730177"/>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79" name="Rectangle: Rounded Corners 78">
            <a:extLst>
              <a:ext uri="{FF2B5EF4-FFF2-40B4-BE49-F238E27FC236}">
                <a16:creationId xmlns:a16="http://schemas.microsoft.com/office/drawing/2014/main" id="{B72C7A81-031B-4D22-BAC3-5937D3C21CD5}"/>
              </a:ext>
            </a:extLst>
          </p:cNvPr>
          <p:cNvSpPr/>
          <p:nvPr/>
        </p:nvSpPr>
        <p:spPr>
          <a:xfrm>
            <a:off x="6199743" y="2616251"/>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80" name="Rectangle: Rounded Corners 79">
            <a:extLst>
              <a:ext uri="{FF2B5EF4-FFF2-40B4-BE49-F238E27FC236}">
                <a16:creationId xmlns:a16="http://schemas.microsoft.com/office/drawing/2014/main" id="{C65FE64A-F2A3-40E1-9263-D4CEE8642C7C}"/>
              </a:ext>
            </a:extLst>
          </p:cNvPr>
          <p:cNvSpPr/>
          <p:nvPr/>
        </p:nvSpPr>
        <p:spPr>
          <a:xfrm>
            <a:off x="8896350" y="2616251"/>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81" name="Rectangle: Rounded Corners 80">
            <a:extLst>
              <a:ext uri="{FF2B5EF4-FFF2-40B4-BE49-F238E27FC236}">
                <a16:creationId xmlns:a16="http://schemas.microsoft.com/office/drawing/2014/main" id="{2E5F4648-7DCB-4360-AAA6-C871D134463D}"/>
              </a:ext>
            </a:extLst>
          </p:cNvPr>
          <p:cNvSpPr/>
          <p:nvPr/>
        </p:nvSpPr>
        <p:spPr>
          <a:xfrm>
            <a:off x="6199743" y="5262650"/>
            <a:ext cx="2420382"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-h</a:t>
            </a:r>
          </a:p>
        </p:txBody>
      </p:sp>
      <p:sp>
        <p:nvSpPr>
          <p:cNvPr id="82" name="Rectangle: Rounded Corners 81">
            <a:extLst>
              <a:ext uri="{FF2B5EF4-FFF2-40B4-BE49-F238E27FC236}">
                <a16:creationId xmlns:a16="http://schemas.microsoft.com/office/drawing/2014/main" id="{BAF4B130-4C0C-4986-BA68-9C75AB009FAD}"/>
              </a:ext>
            </a:extLst>
          </p:cNvPr>
          <p:cNvSpPr/>
          <p:nvPr/>
        </p:nvSpPr>
        <p:spPr>
          <a:xfrm>
            <a:off x="8896350" y="5262650"/>
            <a:ext cx="1943100" cy="24517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conda</a:t>
            </a:r>
            <a:r>
              <a:rPr lang="en-US" sz="12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deactivate</a:t>
            </a:r>
          </a:p>
        </p:txBody>
      </p:sp>
      <p:sp>
        <p:nvSpPr>
          <p:cNvPr id="85" name="TextBox 84">
            <a:extLst>
              <a:ext uri="{FF2B5EF4-FFF2-40B4-BE49-F238E27FC236}">
                <a16:creationId xmlns:a16="http://schemas.microsoft.com/office/drawing/2014/main" id="{9E19BB7F-4C42-49D1-A429-5CC8F2FB6370}"/>
              </a:ext>
            </a:extLst>
          </p:cNvPr>
          <p:cNvSpPr txBox="1"/>
          <p:nvPr/>
        </p:nvSpPr>
        <p:spPr>
          <a:xfrm>
            <a:off x="812800" y="6104781"/>
            <a:ext cx="11379199" cy="584775"/>
          </a:xfrm>
          <a:prstGeom prst="rect">
            <a:avLst/>
          </a:prstGeom>
          <a:noFill/>
          <a:ln w="38100">
            <a:solidFill>
              <a:srgbClr val="FF3399"/>
            </a:solidFill>
          </a:ln>
        </p:spPr>
        <p:txBody>
          <a:bodyPr wrap="square">
            <a:spAutoFit/>
          </a:bodyPr>
          <a:lstStyle/>
          <a:p>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다음 주소로 이동</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a:highlight>
                  <a:srgbClr val="00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https://github.com/kihyunee/genomics_tutorial_repo/blob/main/1_installations_check_help.md</a:t>
            </a: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리눅스 터미널에서 한 줄씩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copy &amp; paste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해서 소프트웨어 작동 여부 확인 및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help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메시지 살펴보기</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 name="TextBox 3">
            <a:extLst>
              <a:ext uri="{FF2B5EF4-FFF2-40B4-BE49-F238E27FC236}">
                <a16:creationId xmlns:a16="http://schemas.microsoft.com/office/drawing/2014/main" id="{DD296B89-7865-49D1-88D7-5831977B5570}"/>
              </a:ext>
            </a:extLst>
          </p:cNvPr>
          <p:cNvSpPr txBox="1"/>
          <p:nvPr/>
        </p:nvSpPr>
        <p:spPr>
          <a:xfrm>
            <a:off x="150829" y="6212502"/>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97458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F3185DE6-2AFB-4577-A4CD-0FCED1BCDD95}"/>
              </a:ext>
            </a:extLst>
          </p:cNvPr>
          <p:cNvSpPr/>
          <p:nvPr/>
        </p:nvSpPr>
        <p:spPr>
          <a:xfrm>
            <a:off x="150829" y="1240550"/>
            <a:ext cx="912066"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필요한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소프트웨어</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별 작동 여부 확인</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6B125942-9247-46E8-B253-F4604D7EF432}"/>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7" name="Rectangle: Rounded Corners 6">
            <a:extLst>
              <a:ext uri="{FF2B5EF4-FFF2-40B4-BE49-F238E27FC236}">
                <a16:creationId xmlns:a16="http://schemas.microsoft.com/office/drawing/2014/main" id="{01BEF94B-E9C1-4ED2-9549-691214552721}"/>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Rectangle: Rounded Corners 7">
            <a:extLst>
              <a:ext uri="{FF2B5EF4-FFF2-40B4-BE49-F238E27FC236}">
                <a16:creationId xmlns:a16="http://schemas.microsoft.com/office/drawing/2014/main" id="{2D416F2E-CFFD-4420-B9AE-366B13190C24}"/>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45B2EAD6-FE2D-48A9-9196-96DCDB4CB503}"/>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25729BF6-A204-4461-B9F5-C91BE4FD1B2F}"/>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1" name="Rectangle: Rounded Corners 10">
            <a:extLst>
              <a:ext uri="{FF2B5EF4-FFF2-40B4-BE49-F238E27FC236}">
                <a16:creationId xmlns:a16="http://schemas.microsoft.com/office/drawing/2014/main" id="{C112BB6A-837A-45A2-984D-1DB4DC46776A}"/>
              </a:ext>
            </a:extLst>
          </p:cNvPr>
          <p:cNvSpPr/>
          <p:nvPr/>
        </p:nvSpPr>
        <p:spPr>
          <a:xfrm>
            <a:off x="5293898" y="6485"/>
            <a:ext cx="1474524"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2" name="Rectangle: Rounded Corners 11">
            <a:extLst>
              <a:ext uri="{FF2B5EF4-FFF2-40B4-BE49-F238E27FC236}">
                <a16:creationId xmlns:a16="http://schemas.microsoft.com/office/drawing/2014/main" id="{FCA327ED-2FF7-476D-A7FC-BDB7AC8654BF}"/>
              </a:ext>
            </a:extLst>
          </p:cNvPr>
          <p:cNvSpPr/>
          <p:nvPr/>
        </p:nvSpPr>
        <p:spPr>
          <a:xfrm>
            <a:off x="6850641" y="6485"/>
            <a:ext cx="106544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3" name="Rectangle: Rounded Corners 12">
            <a:extLst>
              <a:ext uri="{FF2B5EF4-FFF2-40B4-BE49-F238E27FC236}">
                <a16:creationId xmlns:a16="http://schemas.microsoft.com/office/drawing/2014/main" id="{9804D213-5AF6-4321-81D5-3115289C7B53}"/>
              </a:ext>
            </a:extLst>
          </p:cNvPr>
          <p:cNvSpPr/>
          <p:nvPr/>
        </p:nvSpPr>
        <p:spPr>
          <a:xfrm>
            <a:off x="7998298" y="6485"/>
            <a:ext cx="1134068"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85" name="TextBox 84">
            <a:extLst>
              <a:ext uri="{FF2B5EF4-FFF2-40B4-BE49-F238E27FC236}">
                <a16:creationId xmlns:a16="http://schemas.microsoft.com/office/drawing/2014/main" id="{9E19BB7F-4C42-49D1-A429-5CC8F2FB6370}"/>
              </a:ext>
            </a:extLst>
          </p:cNvPr>
          <p:cNvSpPr txBox="1"/>
          <p:nvPr/>
        </p:nvSpPr>
        <p:spPr>
          <a:xfrm>
            <a:off x="1344102" y="1236758"/>
            <a:ext cx="10847898" cy="1323439"/>
          </a:xfrm>
          <a:prstGeom prst="rect">
            <a:avLst/>
          </a:prstGeom>
          <a:noFill/>
          <a:ln w="38100">
            <a:noFill/>
          </a:ln>
        </p:spPr>
        <p:txBody>
          <a:bodyPr wrap="square">
            <a:spAutoFit/>
          </a:bodyPr>
          <a:lstStyle/>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 시 유용하게 쓸 수 있는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script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몇 가지가 </a:t>
            </a:r>
            <a:r>
              <a:rPr lang="en-US" altLang="ko-KR" sz="1600" i="1" dirty="0" err="1">
                <a:highlight>
                  <a:srgbClr val="E5E8EB"/>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genomics_tutorial_repo</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github</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repository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안에 있음</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이를 설치하기 위해 리눅스 커맨드라인 터미널에서 다음과 같이 입력</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편의상 아래 주소에서 복사</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붙여넣기 가능</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600" dirty="0">
                <a:highlight>
                  <a:srgbClr val="FF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https://github.com/kihyunee/genomics_tutorial_repo/blob/main/1_clone_this_repository.md</a:t>
            </a:r>
          </a:p>
        </p:txBody>
      </p:sp>
      <p:sp>
        <p:nvSpPr>
          <p:cNvPr id="4" name="TextBox 3">
            <a:extLst>
              <a:ext uri="{FF2B5EF4-FFF2-40B4-BE49-F238E27FC236}">
                <a16:creationId xmlns:a16="http://schemas.microsoft.com/office/drawing/2014/main" id="{DD296B89-7865-49D1-88D7-5831977B5570}"/>
              </a:ext>
            </a:extLst>
          </p:cNvPr>
          <p:cNvSpPr txBox="1"/>
          <p:nvPr/>
        </p:nvSpPr>
        <p:spPr>
          <a:xfrm>
            <a:off x="150829" y="1348271"/>
            <a:ext cx="912066" cy="369332"/>
          </a:xfrm>
          <a:prstGeom prst="rect">
            <a:avLst/>
          </a:prstGeom>
          <a:noFill/>
        </p:spPr>
        <p:txBody>
          <a:bodyPr wrap="square" rtlCol="0">
            <a:spAutoFit/>
          </a:bodyPr>
          <a:lstStyle/>
          <a:p>
            <a:r>
              <a:rPr lang="ko-KR" altLang="en-US" b="1"/>
              <a:t>실습팁 </a:t>
            </a:r>
            <a:endParaRPr lang="en-US" b="1" dirty="0"/>
          </a:p>
        </p:txBody>
      </p:sp>
      <p:sp>
        <p:nvSpPr>
          <p:cNvPr id="2" name="TextBox 1">
            <a:extLst>
              <a:ext uri="{FF2B5EF4-FFF2-40B4-BE49-F238E27FC236}">
                <a16:creationId xmlns:a16="http://schemas.microsoft.com/office/drawing/2014/main" id="{59D26C99-50A2-4758-BD2A-6DE61824C28F}"/>
              </a:ext>
            </a:extLst>
          </p:cNvPr>
          <p:cNvSpPr txBox="1"/>
          <p:nvPr/>
        </p:nvSpPr>
        <p:spPr>
          <a:xfrm>
            <a:off x="2384981" y="2886219"/>
            <a:ext cx="6834433" cy="2800767"/>
          </a:xfrm>
          <a:prstGeom prst="rect">
            <a:avLst/>
          </a:prstGeom>
          <a:solidFill>
            <a:srgbClr val="F6F5EE"/>
          </a:solidFill>
        </p:spPr>
        <p:txBody>
          <a:bodyPr wrap="square" rtlCol="0">
            <a:spAutoFit/>
          </a:bodyPr>
          <a:lstStyle/>
          <a:p>
            <a:r>
              <a:rPr lang="en-US" altLang="ko-KR" sz="1600" dirty="0"/>
              <a:t>cd ~</a:t>
            </a:r>
          </a:p>
          <a:p>
            <a:endParaRPr lang="en-US" altLang="ko-KR" sz="1600" dirty="0"/>
          </a:p>
          <a:p>
            <a:r>
              <a:rPr lang="en-US" altLang="ko-KR" sz="1600" dirty="0"/>
              <a:t>git clone https://github.com/kihyunee/genomics_tutorial_repo.git</a:t>
            </a:r>
          </a:p>
          <a:p>
            <a:endParaRPr lang="en-US" altLang="ko-KR" sz="1600" dirty="0"/>
          </a:p>
          <a:p>
            <a:r>
              <a:rPr lang="en-US" altLang="ko-KR" sz="1600" dirty="0"/>
              <a:t>cd </a:t>
            </a:r>
            <a:r>
              <a:rPr lang="en-US" altLang="ko-KR" sz="1600" dirty="0" err="1"/>
              <a:t>genomics_tutorial_repo</a:t>
            </a:r>
            <a:r>
              <a:rPr lang="en-US" altLang="ko-KR" sz="1600" dirty="0"/>
              <a:t>/scripts</a:t>
            </a:r>
          </a:p>
          <a:p>
            <a:endParaRPr lang="en-US" altLang="ko-KR" sz="1600" dirty="0"/>
          </a:p>
          <a:p>
            <a:r>
              <a:rPr lang="en-US" altLang="ko-KR" sz="1600" dirty="0" err="1"/>
              <a:t>chmod</a:t>
            </a:r>
            <a:r>
              <a:rPr lang="en-US" altLang="ko-KR" sz="1600" dirty="0"/>
              <a:t> 755 *.</a:t>
            </a:r>
            <a:r>
              <a:rPr lang="en-US" altLang="ko-KR" sz="1600" dirty="0" err="1"/>
              <a:t>sh</a:t>
            </a:r>
            <a:endParaRPr lang="en-US" altLang="ko-KR" sz="1600" dirty="0"/>
          </a:p>
          <a:p>
            <a:endParaRPr lang="en-US" altLang="ko-KR" sz="1600" dirty="0"/>
          </a:p>
          <a:p>
            <a:r>
              <a:rPr lang="en-US" altLang="ko-KR" sz="1600" dirty="0"/>
              <a:t>echo "export PATH=\$PATH:$(</a:t>
            </a:r>
            <a:r>
              <a:rPr lang="en-US" altLang="ko-KR" sz="1600" dirty="0" err="1"/>
              <a:t>pwd</a:t>
            </a:r>
            <a:r>
              <a:rPr lang="en-US" altLang="ko-KR" sz="1600" dirty="0"/>
              <a:t>)" &gt;&gt; ~/.</a:t>
            </a:r>
            <a:r>
              <a:rPr lang="en-US" altLang="ko-KR" sz="1600" dirty="0" err="1"/>
              <a:t>bashrc</a:t>
            </a:r>
            <a:endParaRPr lang="en-US" altLang="ko-KR" sz="1600" dirty="0"/>
          </a:p>
          <a:p>
            <a:endParaRPr lang="en-US" altLang="ko-KR" sz="1600" dirty="0"/>
          </a:p>
          <a:p>
            <a:r>
              <a:rPr lang="en-US" altLang="ko-KR" sz="1600" dirty="0"/>
              <a:t>source ~/.</a:t>
            </a:r>
            <a:r>
              <a:rPr lang="en-US" altLang="ko-KR" sz="1600" dirty="0" err="1"/>
              <a:t>bashrc</a:t>
            </a:r>
            <a:endParaRPr lang="en-US" altLang="ko-KR" sz="1600" dirty="0"/>
          </a:p>
        </p:txBody>
      </p:sp>
    </p:spTree>
    <p:extLst>
      <p:ext uri="{BB962C8B-B14F-4D97-AF65-F5344CB8AC3E}">
        <p14:creationId xmlns:p14="http://schemas.microsoft.com/office/powerpoint/2010/main" val="366540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
            <a:extLst>
              <a:ext uri="{FF2B5EF4-FFF2-40B4-BE49-F238E27FC236}">
                <a16:creationId xmlns:a16="http://schemas.microsoft.com/office/drawing/2014/main" id="{FCB86C5C-8FD4-4445-B86B-CC1B566D5F7D}"/>
              </a:ext>
            </a:extLst>
          </p:cNvPr>
          <p:cNvGraphicFramePr>
            <a:graphicFrameLocks noGrp="1"/>
          </p:cNvGraphicFramePr>
          <p:nvPr>
            <p:extLst>
              <p:ext uri="{D42A27DB-BD31-4B8C-83A1-F6EECF244321}">
                <p14:modId xmlns:p14="http://schemas.microsoft.com/office/powerpoint/2010/main" val="3595167976"/>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848998664"/>
                  </a:ext>
                </a:extLst>
              </a:tr>
            </a:tbl>
          </a:graphicData>
        </a:graphic>
      </p:graphicFrame>
      <p:sp>
        <p:nvSpPr>
          <p:cNvPr id="3" name="Rectangle 2">
            <a:extLst>
              <a:ext uri="{FF2B5EF4-FFF2-40B4-BE49-F238E27FC236}">
                <a16:creationId xmlns:a16="http://schemas.microsoft.com/office/drawing/2014/main" id="{05AD0294-0C74-4EE7-9D5F-FA801B802092}"/>
              </a:ext>
            </a:extLst>
          </p:cNvPr>
          <p:cNvSpPr/>
          <p:nvPr/>
        </p:nvSpPr>
        <p:spPr>
          <a:xfrm>
            <a:off x="801278" y="1178353"/>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998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2691E-1E24-40A2-8A5B-C2D818C50F51}"/>
              </a:ext>
            </a:extLst>
          </p:cNvPr>
          <p:cNvSpPr txBox="1"/>
          <p:nvPr/>
        </p:nvSpPr>
        <p:spPr>
          <a:xfrm>
            <a:off x="2378363" y="3431602"/>
            <a:ext cx="7435273" cy="646331"/>
          </a:xfrm>
          <a:prstGeom prst="rect">
            <a:avLst/>
          </a:prstGeom>
          <a:noFill/>
        </p:spPr>
        <p:txBody>
          <a:bodyPr wrap="square" rtlCol="0">
            <a:spAutoFit/>
          </a:bodyPr>
          <a:lstStyle/>
          <a:p>
            <a:pPr algn="ctr"/>
            <a:r>
              <a:rPr lang="en-US" sz="3600" b="1" dirty="0">
                <a:solidFill>
                  <a:srgbClr val="F6F5EE"/>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1 ended</a:t>
            </a:r>
          </a:p>
        </p:txBody>
      </p:sp>
    </p:spTree>
    <p:extLst>
      <p:ext uri="{BB962C8B-B14F-4D97-AF65-F5344CB8AC3E}">
        <p14:creationId xmlns:p14="http://schemas.microsoft.com/office/powerpoint/2010/main" val="320104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2">
            <a:extLst>
              <a:ext uri="{FF2B5EF4-FFF2-40B4-BE49-F238E27FC236}">
                <a16:creationId xmlns:a16="http://schemas.microsoft.com/office/drawing/2014/main" id="{582FE2EA-B321-43ED-8F5C-28118FC72F56}"/>
              </a:ext>
            </a:extLst>
          </p:cNvPr>
          <p:cNvGraphicFramePr>
            <a:graphicFrameLocks noGrp="1"/>
          </p:cNvGraphicFramePr>
          <p:nvPr>
            <p:extLst>
              <p:ext uri="{D42A27DB-BD31-4B8C-83A1-F6EECF244321}">
                <p14:modId xmlns:p14="http://schemas.microsoft.com/office/powerpoint/2010/main" val="2593789269"/>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848998664"/>
                  </a:ext>
                </a:extLst>
              </a:tr>
            </a:tbl>
          </a:graphicData>
        </a:graphic>
      </p:graphicFrame>
      <p:sp>
        <p:nvSpPr>
          <p:cNvPr id="12" name="Rectangle 11">
            <a:extLst>
              <a:ext uri="{FF2B5EF4-FFF2-40B4-BE49-F238E27FC236}">
                <a16:creationId xmlns:a16="http://schemas.microsoft.com/office/drawing/2014/main" id="{9339DF34-C691-4E31-A689-41A7DF8F9379}"/>
              </a:ext>
            </a:extLst>
          </p:cNvPr>
          <p:cNvSpPr/>
          <p:nvPr/>
        </p:nvSpPr>
        <p:spPr>
          <a:xfrm>
            <a:off x="801278" y="1769476"/>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23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2</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10:00 – 11:00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1237269" y="1392513"/>
            <a:ext cx="9330178" cy="2246769"/>
          </a:xfrm>
          <a:prstGeom prst="rect">
            <a:avLst/>
          </a:prstGeom>
          <a:noFill/>
        </p:spPr>
        <p:txBody>
          <a:bodyPr wrap="square">
            <a:spAutoFit/>
          </a:bodyPr>
          <a:lstStyle/>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 design</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196771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화살표: 줄무늬가 있는 오른쪽 94">
            <a:extLst>
              <a:ext uri="{FF2B5EF4-FFF2-40B4-BE49-F238E27FC236}">
                <a16:creationId xmlns:a16="http://schemas.microsoft.com/office/drawing/2014/main" id="{72B9C176-FB00-44A1-866D-24CCC0529333}"/>
              </a:ext>
            </a:extLst>
          </p:cNvPr>
          <p:cNvSpPr/>
          <p:nvPr/>
        </p:nvSpPr>
        <p:spPr>
          <a:xfrm rot="16200000">
            <a:off x="4528727" y="2169274"/>
            <a:ext cx="629559" cy="1559556"/>
          </a:xfrm>
          <a:prstGeom prst="stripedRightArrow">
            <a:avLst>
              <a:gd name="adj1" fmla="val 59876"/>
              <a:gd name="adj2" fmla="val 23044"/>
            </a:avLst>
          </a:prstGeom>
          <a:solidFill>
            <a:srgbClr val="544CB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화살표 연결선 77">
            <a:extLst>
              <a:ext uri="{FF2B5EF4-FFF2-40B4-BE49-F238E27FC236}">
                <a16:creationId xmlns:a16="http://schemas.microsoft.com/office/drawing/2014/main" id="{364169C4-063F-4FC3-84FF-9092D2891E71}"/>
              </a:ext>
            </a:extLst>
          </p:cNvPr>
          <p:cNvCxnSpPr>
            <a:cxnSpLocks/>
          </p:cNvCxnSpPr>
          <p:nvPr/>
        </p:nvCxnSpPr>
        <p:spPr>
          <a:xfrm>
            <a:off x="10592099" y="1985478"/>
            <a:ext cx="0" cy="1494853"/>
          </a:xfrm>
          <a:prstGeom prst="straightConnector1">
            <a:avLst/>
          </a:prstGeom>
          <a:ln>
            <a:solidFill>
              <a:schemeClr val="tx1">
                <a:lumMod val="50000"/>
                <a:lumOff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78">
            <a:extLst>
              <a:ext uri="{FF2B5EF4-FFF2-40B4-BE49-F238E27FC236}">
                <a16:creationId xmlns:a16="http://schemas.microsoft.com/office/drawing/2014/main" id="{DC72BD25-0ACB-4FE1-9F7F-64A4A5C57C5C}"/>
              </a:ext>
            </a:extLst>
          </p:cNvPr>
          <p:cNvCxnSpPr>
            <a:cxnSpLocks/>
          </p:cNvCxnSpPr>
          <p:nvPr/>
        </p:nvCxnSpPr>
        <p:spPr>
          <a:xfrm>
            <a:off x="11188382" y="1985478"/>
            <a:ext cx="0" cy="3124380"/>
          </a:xfrm>
          <a:prstGeom prst="straightConnector1">
            <a:avLst/>
          </a:prstGeom>
          <a:ln>
            <a:solidFill>
              <a:schemeClr val="tx1">
                <a:lumMod val="50000"/>
                <a:lumOff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9">
            <a:extLst>
              <a:ext uri="{FF2B5EF4-FFF2-40B4-BE49-F238E27FC236}">
                <a16:creationId xmlns:a16="http://schemas.microsoft.com/office/drawing/2014/main" id="{574E4178-54E5-47BB-B13A-820E819B5055}"/>
              </a:ext>
            </a:extLst>
          </p:cNvPr>
          <p:cNvCxnSpPr>
            <a:cxnSpLocks/>
            <a:endCxn id="20" idx="1"/>
          </p:cNvCxnSpPr>
          <p:nvPr/>
        </p:nvCxnSpPr>
        <p:spPr>
          <a:xfrm rot="16200000" flipH="1">
            <a:off x="7479940" y="2009956"/>
            <a:ext cx="352344" cy="273642"/>
          </a:xfrm>
          <a:prstGeom prst="bentConnector2">
            <a:avLst/>
          </a:prstGeom>
          <a:ln>
            <a:solidFill>
              <a:srgbClr val="641A2C"/>
            </a:solidFill>
            <a:tailEnd type="triangle"/>
          </a:ln>
        </p:spPr>
        <p:style>
          <a:lnRef idx="1">
            <a:schemeClr val="accent1"/>
          </a:lnRef>
          <a:fillRef idx="0">
            <a:schemeClr val="accent1"/>
          </a:fillRef>
          <a:effectRef idx="0">
            <a:schemeClr val="accent1"/>
          </a:effectRef>
          <a:fontRef idx="minor">
            <a:schemeClr val="tx1"/>
          </a:fontRef>
        </p:style>
      </p:cxnSp>
      <p:cxnSp>
        <p:nvCxnSpPr>
          <p:cNvPr id="8" name="연결선: 꺾임 67">
            <a:extLst>
              <a:ext uri="{FF2B5EF4-FFF2-40B4-BE49-F238E27FC236}">
                <a16:creationId xmlns:a16="http://schemas.microsoft.com/office/drawing/2014/main" id="{E15E814A-BD8D-4EC4-82DA-34F1B2528CE1}"/>
              </a:ext>
            </a:extLst>
          </p:cNvPr>
          <p:cNvCxnSpPr>
            <a:cxnSpLocks/>
            <a:endCxn id="19" idx="1"/>
          </p:cNvCxnSpPr>
          <p:nvPr/>
        </p:nvCxnSpPr>
        <p:spPr>
          <a:xfrm rot="16200000" flipH="1">
            <a:off x="7086857" y="1535425"/>
            <a:ext cx="328512" cy="272342"/>
          </a:xfrm>
          <a:prstGeom prst="bentConnector2">
            <a:avLst/>
          </a:prstGeom>
          <a:ln>
            <a:solidFill>
              <a:srgbClr val="641A2C"/>
            </a:solidFill>
            <a:tailEnd type="triangle"/>
          </a:ln>
        </p:spPr>
        <p:style>
          <a:lnRef idx="1">
            <a:schemeClr val="accent1"/>
          </a:lnRef>
          <a:fillRef idx="0">
            <a:schemeClr val="accent1"/>
          </a:fillRef>
          <a:effectRef idx="0">
            <a:schemeClr val="accent1"/>
          </a:effectRef>
          <a:fontRef idx="minor">
            <a:schemeClr val="tx1"/>
          </a:fontRef>
        </p:style>
      </p:cxnSp>
      <p:sp>
        <p:nvSpPr>
          <p:cNvPr id="9" name="텍스트 상자 8">
            <a:extLst>
              <a:ext uri="{FF2B5EF4-FFF2-40B4-BE49-F238E27FC236}">
                <a16:creationId xmlns:a16="http://schemas.microsoft.com/office/drawing/2014/main" id="{E942CD69-BF05-4E11-908A-1F96C1EDECCD}"/>
              </a:ext>
            </a:extLst>
          </p:cNvPr>
          <p:cNvSpPr txBox="1"/>
          <p:nvPr/>
        </p:nvSpPr>
        <p:spPr>
          <a:xfrm>
            <a:off x="7049928" y="1168787"/>
            <a:ext cx="1266372" cy="338554"/>
          </a:xfrm>
          <a:prstGeom prst="rect">
            <a:avLst/>
          </a:prstGeom>
          <a:solidFill>
            <a:srgbClr val="641A2C"/>
          </a:solidFill>
          <a:ln w="28575">
            <a:noFill/>
          </a:ln>
        </p:spPr>
        <p:txBody>
          <a:bodyPr wrap="square" rtlCol="0">
            <a:spAutoFit/>
          </a:bodyPr>
          <a:lstStyle/>
          <a:p>
            <a:pPr algn="ctr"/>
            <a:r>
              <a:rPr lang="is-IS" sz="1600" b="1" dirty="0">
                <a:solidFill>
                  <a:schemeClr val="bg1"/>
                </a:solidFill>
                <a:latin typeface="Quire Sans" panose="020B0502040400020003" pitchFamily="34" charset="0"/>
                <a:cs typeface="Quire Sans" panose="020B0502040400020003" pitchFamily="34" charset="0"/>
              </a:rPr>
              <a:t>Assembly</a:t>
            </a:r>
            <a:endParaRPr lang="en-US" sz="1600" b="1" dirty="0">
              <a:solidFill>
                <a:schemeClr val="bg1"/>
              </a:solidFill>
              <a:latin typeface="Quire Sans" panose="020B0502040400020003" pitchFamily="34" charset="0"/>
              <a:cs typeface="Quire Sans" panose="020B0502040400020003" pitchFamily="34" charset="0"/>
            </a:endParaRPr>
          </a:p>
        </p:txBody>
      </p:sp>
      <p:sp>
        <p:nvSpPr>
          <p:cNvPr id="10" name="텍스트 상자 8">
            <a:extLst>
              <a:ext uri="{FF2B5EF4-FFF2-40B4-BE49-F238E27FC236}">
                <a16:creationId xmlns:a16="http://schemas.microsoft.com/office/drawing/2014/main" id="{73917BF7-59D1-4ADF-A343-0CFB788D4EA2}"/>
              </a:ext>
            </a:extLst>
          </p:cNvPr>
          <p:cNvSpPr txBox="1"/>
          <p:nvPr/>
        </p:nvSpPr>
        <p:spPr>
          <a:xfrm>
            <a:off x="9770028" y="1168787"/>
            <a:ext cx="2194560" cy="338554"/>
          </a:xfrm>
          <a:prstGeom prst="rect">
            <a:avLst/>
          </a:prstGeom>
          <a:solidFill>
            <a:srgbClr val="641A2C"/>
          </a:solidFill>
          <a:ln w="28575">
            <a:solidFill>
              <a:schemeClr val="bg1"/>
            </a:solidFill>
          </a:ln>
        </p:spPr>
        <p:txBody>
          <a:bodyPr wrap="square" rtlCol="0">
            <a:spAutoFit/>
          </a:bodyPr>
          <a:lstStyle/>
          <a:p>
            <a:pPr algn="ctr"/>
            <a:r>
              <a:rPr lang="is-IS" sz="1600" b="1" dirty="0">
                <a:solidFill>
                  <a:schemeClr val="bg1"/>
                </a:solidFill>
                <a:latin typeface="Quire Sans" panose="020B0502040400020003" pitchFamily="34" charset="0"/>
                <a:cs typeface="Quire Sans" panose="020B0502040400020003" pitchFamily="34" charset="0"/>
              </a:rPr>
              <a:t>Species ID</a:t>
            </a:r>
            <a:endParaRPr lang="en-US" sz="1600" b="1" dirty="0">
              <a:solidFill>
                <a:schemeClr val="bg1"/>
              </a:solidFill>
              <a:latin typeface="Quire Sans" panose="020B0502040400020003" pitchFamily="34" charset="0"/>
              <a:cs typeface="Quire Sans" panose="020B0502040400020003" pitchFamily="34" charset="0"/>
            </a:endParaRPr>
          </a:p>
        </p:txBody>
      </p:sp>
      <p:sp>
        <p:nvSpPr>
          <p:cNvPr id="11" name="텍스트 상자 8">
            <a:extLst>
              <a:ext uri="{FF2B5EF4-FFF2-40B4-BE49-F238E27FC236}">
                <a16:creationId xmlns:a16="http://schemas.microsoft.com/office/drawing/2014/main" id="{6BD24A03-B5FA-4170-8FD8-07AAE5036C22}"/>
              </a:ext>
            </a:extLst>
          </p:cNvPr>
          <p:cNvSpPr txBox="1"/>
          <p:nvPr/>
        </p:nvSpPr>
        <p:spPr>
          <a:xfrm>
            <a:off x="9770028" y="2125062"/>
            <a:ext cx="2194560" cy="584775"/>
          </a:xfrm>
          <a:prstGeom prst="rect">
            <a:avLst/>
          </a:prstGeom>
          <a:solidFill>
            <a:srgbClr val="641A2C"/>
          </a:solidFill>
          <a:ln w="28575">
            <a:solidFill>
              <a:schemeClr val="bg1"/>
            </a:solidFill>
          </a:ln>
        </p:spPr>
        <p:txBody>
          <a:bodyPr wrap="square" rtlCol="0">
            <a:spAutoFit/>
          </a:bodyPr>
          <a:lstStyle/>
          <a:p>
            <a:pPr algn="ctr"/>
            <a:r>
              <a:rPr lang="is-IS" altLang="ko-KR" sz="1600" b="1" dirty="0">
                <a:solidFill>
                  <a:schemeClr val="bg1"/>
                </a:solidFill>
                <a:latin typeface="Quire Sans" panose="020B0502040400020003" pitchFamily="34" charset="0"/>
                <a:cs typeface="Quire Sans" panose="020B0502040400020003" pitchFamily="34" charset="0"/>
              </a:rPr>
              <a:t>Screen for known</a:t>
            </a:r>
          </a:p>
          <a:p>
            <a:pPr algn="ctr"/>
            <a:r>
              <a:rPr lang="is-IS" altLang="ko-KR" sz="1600" b="1" dirty="0">
                <a:solidFill>
                  <a:schemeClr val="bg1"/>
                </a:solidFill>
                <a:latin typeface="Quire Sans" panose="020B0502040400020003" pitchFamily="34" charset="0"/>
                <a:cs typeface="Quire Sans" panose="020B0502040400020003" pitchFamily="34" charset="0"/>
              </a:rPr>
              <a:t>AMR determinants</a:t>
            </a:r>
            <a:endParaRPr lang="en-US" altLang="ko-KR" sz="1600" b="1" dirty="0">
              <a:solidFill>
                <a:schemeClr val="bg1"/>
              </a:solidFill>
              <a:latin typeface="Quire Sans" panose="020B0502040400020003" pitchFamily="34" charset="0"/>
              <a:cs typeface="Quire Sans" panose="020B0502040400020003" pitchFamily="34" charset="0"/>
            </a:endParaRPr>
          </a:p>
        </p:txBody>
      </p:sp>
      <p:sp>
        <p:nvSpPr>
          <p:cNvPr id="12" name="텍스트 상자 8">
            <a:extLst>
              <a:ext uri="{FF2B5EF4-FFF2-40B4-BE49-F238E27FC236}">
                <a16:creationId xmlns:a16="http://schemas.microsoft.com/office/drawing/2014/main" id="{2D165230-0D02-4446-B3A5-50119AEAF0A6}"/>
              </a:ext>
            </a:extLst>
          </p:cNvPr>
          <p:cNvSpPr txBox="1"/>
          <p:nvPr/>
        </p:nvSpPr>
        <p:spPr>
          <a:xfrm>
            <a:off x="9770028" y="3480331"/>
            <a:ext cx="2194560" cy="338554"/>
          </a:xfrm>
          <a:prstGeom prst="rect">
            <a:avLst/>
          </a:prstGeom>
          <a:solidFill>
            <a:schemeClr val="accent3">
              <a:lumMod val="20000"/>
              <a:lumOff val="80000"/>
            </a:schemeClr>
          </a:solidFill>
          <a:ln w="57150">
            <a:noFill/>
          </a:ln>
        </p:spPr>
        <p:txBody>
          <a:bodyPr wrap="square" rtlCol="0">
            <a:spAutoFit/>
          </a:bodyPr>
          <a:lstStyle/>
          <a:p>
            <a:pPr algn="ctr"/>
            <a:r>
              <a:rPr lang="is-IS" sz="1600" b="1" dirty="0">
                <a:latin typeface="Quire Sans" panose="020B0502040400020003" pitchFamily="34" charset="0"/>
                <a:cs typeface="Quire Sans" panose="020B0502040400020003" pitchFamily="34" charset="0"/>
              </a:rPr>
              <a:t>AST prediction</a:t>
            </a:r>
            <a:endParaRPr lang="en-US" sz="1600" b="1" dirty="0">
              <a:latin typeface="Quire Sans" panose="020B0502040400020003" pitchFamily="34" charset="0"/>
              <a:cs typeface="Quire Sans" panose="020B0502040400020003" pitchFamily="34" charset="0"/>
            </a:endParaRPr>
          </a:p>
        </p:txBody>
      </p:sp>
      <p:sp>
        <p:nvSpPr>
          <p:cNvPr id="13" name="텍스트 상자 8">
            <a:extLst>
              <a:ext uri="{FF2B5EF4-FFF2-40B4-BE49-F238E27FC236}">
                <a16:creationId xmlns:a16="http://schemas.microsoft.com/office/drawing/2014/main" id="{2A6B3E7C-164A-44B2-95C8-8D8CDC464A84}"/>
              </a:ext>
            </a:extLst>
          </p:cNvPr>
          <p:cNvSpPr txBox="1"/>
          <p:nvPr/>
        </p:nvSpPr>
        <p:spPr>
          <a:xfrm>
            <a:off x="9770028" y="1646924"/>
            <a:ext cx="2194560" cy="338554"/>
          </a:xfrm>
          <a:prstGeom prst="rect">
            <a:avLst/>
          </a:prstGeom>
          <a:solidFill>
            <a:srgbClr val="641A2C"/>
          </a:solidFill>
          <a:ln w="28575">
            <a:solidFill>
              <a:schemeClr val="bg1"/>
            </a:solidFill>
          </a:ln>
        </p:spPr>
        <p:txBody>
          <a:bodyPr wrap="square" rtlCol="0">
            <a:spAutoFit/>
          </a:bodyPr>
          <a:lstStyle/>
          <a:p>
            <a:pPr algn="ctr"/>
            <a:r>
              <a:rPr lang="is-IS" sz="1600" b="1" dirty="0">
                <a:solidFill>
                  <a:schemeClr val="bg1"/>
                </a:solidFill>
                <a:latin typeface="Quire Sans" panose="020B0502040400020003" pitchFamily="34" charset="0"/>
                <a:cs typeface="Quire Sans" panose="020B0502040400020003" pitchFamily="34" charset="0"/>
              </a:rPr>
              <a:t>Strain subtyping</a:t>
            </a:r>
            <a:endParaRPr lang="en-US" sz="1600" b="1" dirty="0">
              <a:solidFill>
                <a:schemeClr val="bg1"/>
              </a:solidFill>
              <a:latin typeface="Quire Sans" panose="020B0502040400020003" pitchFamily="34" charset="0"/>
              <a:cs typeface="Quire Sans" panose="020B0502040400020003" pitchFamily="34" charset="0"/>
            </a:endParaRPr>
          </a:p>
        </p:txBody>
      </p:sp>
      <p:sp>
        <p:nvSpPr>
          <p:cNvPr id="14" name="텍스트 상자 8">
            <a:extLst>
              <a:ext uri="{FF2B5EF4-FFF2-40B4-BE49-F238E27FC236}">
                <a16:creationId xmlns:a16="http://schemas.microsoft.com/office/drawing/2014/main" id="{00C79A3A-698E-4845-B753-79425ACF1AD1}"/>
              </a:ext>
            </a:extLst>
          </p:cNvPr>
          <p:cNvSpPr txBox="1"/>
          <p:nvPr/>
        </p:nvSpPr>
        <p:spPr>
          <a:xfrm>
            <a:off x="9770028" y="5633077"/>
            <a:ext cx="2194560" cy="338554"/>
          </a:xfrm>
          <a:prstGeom prst="rect">
            <a:avLst/>
          </a:prstGeom>
          <a:solidFill>
            <a:srgbClr val="EDEDED"/>
          </a:solidFill>
          <a:ln w="28575">
            <a:solidFill>
              <a:schemeClr val="bg1"/>
            </a:solidFill>
          </a:ln>
        </p:spPr>
        <p:txBody>
          <a:bodyPr wrap="square" rtlCol="0">
            <a:spAutoFit/>
          </a:bodyPr>
          <a:lstStyle/>
          <a:p>
            <a:pPr algn="ctr"/>
            <a:r>
              <a:rPr lang="is-IS" sz="1600" b="1" dirty="0">
                <a:latin typeface="Quire Sans" panose="020B0502040400020003" pitchFamily="34" charset="0"/>
                <a:cs typeface="Quire Sans" panose="020B0502040400020003" pitchFamily="34" charset="0"/>
              </a:rPr>
              <a:t>Surveillance database</a:t>
            </a:r>
            <a:endParaRPr lang="en-US" sz="1600" b="1" dirty="0">
              <a:latin typeface="Quire Sans" panose="020B0502040400020003" pitchFamily="34" charset="0"/>
              <a:cs typeface="Quire Sans" panose="020B0502040400020003" pitchFamily="34" charset="0"/>
            </a:endParaRPr>
          </a:p>
        </p:txBody>
      </p:sp>
      <p:sp>
        <p:nvSpPr>
          <p:cNvPr id="15" name="TextBox 14">
            <a:extLst>
              <a:ext uri="{FF2B5EF4-FFF2-40B4-BE49-F238E27FC236}">
                <a16:creationId xmlns:a16="http://schemas.microsoft.com/office/drawing/2014/main" id="{2AE9028A-3A07-41AF-9D33-C63E38DF156C}"/>
              </a:ext>
            </a:extLst>
          </p:cNvPr>
          <p:cNvSpPr txBox="1"/>
          <p:nvPr/>
        </p:nvSpPr>
        <p:spPr>
          <a:xfrm>
            <a:off x="2583772" y="1532774"/>
            <a:ext cx="657231" cy="338554"/>
          </a:xfrm>
          <a:prstGeom prst="rect">
            <a:avLst/>
          </a:prstGeom>
          <a:noFill/>
        </p:spPr>
        <p:txBody>
          <a:bodyPr wrap="none" lIns="0" rIns="0" rtlCol="0">
            <a:spAutoFit/>
          </a:bodyPr>
          <a:lstStyle/>
          <a:p>
            <a:r>
              <a:rPr lang="en-US" sz="1600" dirty="0">
                <a:solidFill>
                  <a:schemeClr val="bg1">
                    <a:lumMod val="50000"/>
                  </a:schemeClr>
                </a:solidFill>
                <a:latin typeface="Quire Sans" panose="020B0502040400020003" pitchFamily="34" charset="0"/>
                <a:cs typeface="Quire Sans" panose="020B0502040400020003" pitchFamily="34" charset="0"/>
              </a:rPr>
              <a:t>Culture</a:t>
            </a:r>
          </a:p>
        </p:txBody>
      </p:sp>
      <p:sp>
        <p:nvSpPr>
          <p:cNvPr id="16" name="TextBox 15">
            <a:extLst>
              <a:ext uri="{FF2B5EF4-FFF2-40B4-BE49-F238E27FC236}">
                <a16:creationId xmlns:a16="http://schemas.microsoft.com/office/drawing/2014/main" id="{1C4EA653-54A0-419F-8AD5-8C24D9448C86}"/>
              </a:ext>
            </a:extLst>
          </p:cNvPr>
          <p:cNvSpPr txBox="1"/>
          <p:nvPr/>
        </p:nvSpPr>
        <p:spPr>
          <a:xfrm>
            <a:off x="3838622" y="1533933"/>
            <a:ext cx="1266372" cy="338554"/>
          </a:xfrm>
          <a:prstGeom prst="rect">
            <a:avLst/>
          </a:prstGeom>
          <a:noFill/>
        </p:spPr>
        <p:txBody>
          <a:bodyPr wrap="none" lIns="0" rIns="0" rtlCol="0">
            <a:spAutoFit/>
          </a:bodyPr>
          <a:lstStyle/>
          <a:p>
            <a:r>
              <a:rPr lang="en-US" sz="1600" i="1" dirty="0">
                <a:solidFill>
                  <a:schemeClr val="tx1">
                    <a:lumMod val="50000"/>
                    <a:lumOff val="50000"/>
                  </a:schemeClr>
                </a:solidFill>
                <a:latin typeface="Quire Sans" panose="020B0502040400020003" pitchFamily="34" charset="0"/>
                <a:cs typeface="Quire Sans" panose="020B0502040400020003" pitchFamily="34" charset="0"/>
              </a:rPr>
              <a:t>Genomic</a:t>
            </a:r>
            <a:r>
              <a:rPr lang="en-US" sz="1600" dirty="0">
                <a:solidFill>
                  <a:schemeClr val="tx1">
                    <a:lumMod val="50000"/>
                    <a:lumOff val="50000"/>
                  </a:schemeClr>
                </a:solidFill>
                <a:latin typeface="Quire Sans" panose="020B0502040400020003" pitchFamily="34" charset="0"/>
                <a:cs typeface="Quire Sans" panose="020B0502040400020003" pitchFamily="34" charset="0"/>
              </a:rPr>
              <a:t> DNA</a:t>
            </a:r>
          </a:p>
        </p:txBody>
      </p:sp>
      <p:pic>
        <p:nvPicPr>
          <p:cNvPr id="17" name="Picture 17" descr="A picture containing aircraft&#10;&#10;Description automatically generated">
            <a:extLst>
              <a:ext uri="{FF2B5EF4-FFF2-40B4-BE49-F238E27FC236}">
                <a16:creationId xmlns:a16="http://schemas.microsoft.com/office/drawing/2014/main" id="{2E6F3408-7867-4E94-B51A-23F1F4E668F6}"/>
              </a:ext>
            </a:extLst>
          </p:cNvPr>
          <p:cNvPicPr>
            <a:picLocks noChangeAspect="1"/>
          </p:cNvPicPr>
          <p:nvPr/>
        </p:nvPicPr>
        <p:blipFill rotWithShape="1">
          <a:blip r:embed="rId2">
            <a:clrChange>
              <a:clrFrom>
                <a:srgbClr val="F8F8F8"/>
              </a:clrFrom>
              <a:clrTo>
                <a:srgbClr val="F8F8F8">
                  <a:alpha val="0"/>
                </a:srgbClr>
              </a:clrTo>
            </a:clrChange>
          </a:blip>
          <a:srcRect l="26228" t="15981" r="56404" b="38399"/>
          <a:stretch/>
        </p:blipFill>
        <p:spPr>
          <a:xfrm>
            <a:off x="580511" y="1467518"/>
            <a:ext cx="785008" cy="1546451"/>
          </a:xfrm>
          <a:prstGeom prst="rect">
            <a:avLst/>
          </a:prstGeom>
        </p:spPr>
      </p:pic>
      <p:sp>
        <p:nvSpPr>
          <p:cNvPr id="18" name="텍스트 상자 8">
            <a:extLst>
              <a:ext uri="{FF2B5EF4-FFF2-40B4-BE49-F238E27FC236}">
                <a16:creationId xmlns:a16="http://schemas.microsoft.com/office/drawing/2014/main" id="{940C6B93-4DD7-4A61-A80B-AD668C2CC709}"/>
              </a:ext>
            </a:extLst>
          </p:cNvPr>
          <p:cNvSpPr txBox="1"/>
          <p:nvPr/>
        </p:nvSpPr>
        <p:spPr>
          <a:xfrm>
            <a:off x="5308194" y="1310835"/>
            <a:ext cx="1468090" cy="1323439"/>
          </a:xfrm>
          <a:prstGeom prst="rect">
            <a:avLst/>
          </a:prstGeom>
          <a:solidFill>
            <a:srgbClr val="EDEDED"/>
          </a:solidFill>
          <a:ln w="28575">
            <a:noFill/>
          </a:ln>
        </p:spPr>
        <p:txBody>
          <a:bodyPr wrap="square" rtlCol="0">
            <a:spAutoFit/>
          </a:bodyPr>
          <a:lstStyle/>
          <a:p>
            <a:r>
              <a:rPr lang="is-IS" sz="1600" b="1" dirty="0">
                <a:latin typeface="Quire Sans" panose="020B0502040400020003" pitchFamily="34" charset="0"/>
                <a:cs typeface="Quire Sans" panose="020B0502040400020003" pitchFamily="34" charset="0"/>
              </a:rPr>
              <a:t>WGS</a:t>
            </a:r>
          </a:p>
          <a:p>
            <a:pPr marL="285750" indent="-285750">
              <a:buFont typeface="Arial" panose="020B0604020202020204" pitchFamily="34" charset="0"/>
              <a:buChar char="•"/>
            </a:pPr>
            <a:r>
              <a:rPr lang="is-IS" sz="1600" dirty="0">
                <a:latin typeface="Quire Sans" panose="020B0502040400020003" pitchFamily="34" charset="0"/>
                <a:cs typeface="Quire Sans" panose="020B0502040400020003" pitchFamily="34" charset="0"/>
              </a:rPr>
              <a:t>Illumina</a:t>
            </a:r>
          </a:p>
          <a:p>
            <a:pPr marL="285750" indent="-285750">
              <a:buFont typeface="Arial" panose="020B0604020202020204" pitchFamily="34" charset="0"/>
              <a:buChar char="•"/>
            </a:pPr>
            <a:r>
              <a:rPr lang="is-IS" sz="1600" dirty="0">
                <a:latin typeface="Quire Sans" panose="020B0502040400020003" pitchFamily="34" charset="0"/>
                <a:cs typeface="Quire Sans" panose="020B0502040400020003" pitchFamily="34" charset="0"/>
              </a:rPr>
              <a:t>IonTorrent</a:t>
            </a:r>
          </a:p>
          <a:p>
            <a:pPr marL="285750" indent="-285750">
              <a:buFont typeface="Arial" panose="020B0604020202020204" pitchFamily="34" charset="0"/>
              <a:buChar char="•"/>
            </a:pPr>
            <a:r>
              <a:rPr lang="is-IS" sz="1600" dirty="0">
                <a:latin typeface="Quire Sans" panose="020B0502040400020003" pitchFamily="34" charset="0"/>
                <a:cs typeface="Quire Sans" panose="020B0502040400020003" pitchFamily="34" charset="0"/>
              </a:rPr>
              <a:t>Nanopore</a:t>
            </a:r>
          </a:p>
          <a:p>
            <a:pPr marL="285750" indent="-285750">
              <a:buFont typeface="Arial" panose="020B0604020202020204" pitchFamily="34" charset="0"/>
              <a:buChar char="•"/>
            </a:pPr>
            <a:r>
              <a:rPr lang="is-IS" sz="1600" dirty="0">
                <a:latin typeface="Quire Sans" panose="020B0502040400020003" pitchFamily="34" charset="0"/>
                <a:cs typeface="Quire Sans" panose="020B0502040400020003" pitchFamily="34" charset="0"/>
              </a:rPr>
              <a:t>PacBio</a:t>
            </a:r>
            <a:endParaRPr lang="en-US" sz="1600" dirty="0">
              <a:latin typeface="Quire Sans" panose="020B0502040400020003" pitchFamily="34" charset="0"/>
              <a:cs typeface="Quire Sans" panose="020B0502040400020003" pitchFamily="34" charset="0"/>
            </a:endParaRPr>
          </a:p>
        </p:txBody>
      </p:sp>
      <p:sp>
        <p:nvSpPr>
          <p:cNvPr id="19" name="텍스트 상자 8">
            <a:extLst>
              <a:ext uri="{FF2B5EF4-FFF2-40B4-BE49-F238E27FC236}">
                <a16:creationId xmlns:a16="http://schemas.microsoft.com/office/drawing/2014/main" id="{DDEB88B7-852C-44F3-ADD3-2FCB99CC2C02}"/>
              </a:ext>
            </a:extLst>
          </p:cNvPr>
          <p:cNvSpPr txBox="1"/>
          <p:nvPr/>
        </p:nvSpPr>
        <p:spPr>
          <a:xfrm>
            <a:off x="7387284" y="1543464"/>
            <a:ext cx="1266372" cy="584775"/>
          </a:xfrm>
          <a:prstGeom prst="rect">
            <a:avLst/>
          </a:prstGeom>
          <a:solidFill>
            <a:srgbClr val="641A2C"/>
          </a:solidFill>
          <a:ln w="28575">
            <a:noFill/>
          </a:ln>
        </p:spPr>
        <p:txBody>
          <a:bodyPr wrap="square" rtlCol="0">
            <a:spAutoFit/>
          </a:bodyPr>
          <a:lstStyle/>
          <a:p>
            <a:pPr algn="ctr"/>
            <a:r>
              <a:rPr lang="is-IS" sz="1600" b="1" dirty="0">
                <a:solidFill>
                  <a:schemeClr val="bg1"/>
                </a:solidFill>
                <a:latin typeface="Quire Sans" panose="020B0502040400020003" pitchFamily="34" charset="0"/>
                <a:cs typeface="Quire Sans" panose="020B0502040400020003" pitchFamily="34" charset="0"/>
              </a:rPr>
              <a:t>Genome sequence</a:t>
            </a:r>
            <a:endParaRPr lang="en-US" sz="1600" b="1" dirty="0">
              <a:solidFill>
                <a:schemeClr val="bg1"/>
              </a:solidFill>
              <a:latin typeface="Quire Sans" panose="020B0502040400020003" pitchFamily="34" charset="0"/>
              <a:cs typeface="Quire Sans" panose="020B0502040400020003" pitchFamily="34" charset="0"/>
            </a:endParaRPr>
          </a:p>
        </p:txBody>
      </p:sp>
      <p:sp>
        <p:nvSpPr>
          <p:cNvPr id="20" name="텍스트 상자 8">
            <a:extLst>
              <a:ext uri="{FF2B5EF4-FFF2-40B4-BE49-F238E27FC236}">
                <a16:creationId xmlns:a16="http://schemas.microsoft.com/office/drawing/2014/main" id="{A1598162-DF43-45A3-BBF9-161893C77473}"/>
              </a:ext>
            </a:extLst>
          </p:cNvPr>
          <p:cNvSpPr txBox="1"/>
          <p:nvPr/>
        </p:nvSpPr>
        <p:spPr>
          <a:xfrm>
            <a:off x="7792933" y="2153672"/>
            <a:ext cx="1266372" cy="338554"/>
          </a:xfrm>
          <a:prstGeom prst="rect">
            <a:avLst/>
          </a:prstGeom>
          <a:solidFill>
            <a:srgbClr val="641A2C"/>
          </a:solidFill>
          <a:ln w="28575">
            <a:noFill/>
          </a:ln>
        </p:spPr>
        <p:txBody>
          <a:bodyPr wrap="square" rtlCol="0">
            <a:spAutoFit/>
          </a:bodyPr>
          <a:lstStyle/>
          <a:p>
            <a:pPr algn="ctr"/>
            <a:r>
              <a:rPr lang="is-IS" sz="1600" b="1" dirty="0">
                <a:solidFill>
                  <a:schemeClr val="bg1"/>
                </a:solidFill>
                <a:latin typeface="Quire Sans" panose="020B0502040400020003" pitchFamily="34" charset="0"/>
                <a:cs typeface="Quire Sans" panose="020B0502040400020003" pitchFamily="34" charset="0"/>
              </a:rPr>
              <a:t>Annotation</a:t>
            </a:r>
            <a:endParaRPr lang="en-US" sz="1600" b="1" dirty="0">
              <a:solidFill>
                <a:schemeClr val="bg1"/>
              </a:solidFill>
              <a:latin typeface="Quire Sans" panose="020B0502040400020003" pitchFamily="34" charset="0"/>
              <a:cs typeface="Quire Sans" panose="020B0502040400020003" pitchFamily="34" charset="0"/>
            </a:endParaRPr>
          </a:p>
        </p:txBody>
      </p:sp>
      <p:sp>
        <p:nvSpPr>
          <p:cNvPr id="21" name="텍스트 상자 8">
            <a:extLst>
              <a:ext uri="{FF2B5EF4-FFF2-40B4-BE49-F238E27FC236}">
                <a16:creationId xmlns:a16="http://schemas.microsoft.com/office/drawing/2014/main" id="{FDDA57A5-6DA3-41ED-B9EB-3E0B2FCE78D5}"/>
              </a:ext>
            </a:extLst>
          </p:cNvPr>
          <p:cNvSpPr txBox="1"/>
          <p:nvPr/>
        </p:nvSpPr>
        <p:spPr>
          <a:xfrm>
            <a:off x="9770028" y="5109858"/>
            <a:ext cx="2194560" cy="323165"/>
          </a:xfrm>
          <a:prstGeom prst="rect">
            <a:avLst/>
          </a:prstGeom>
          <a:solidFill>
            <a:srgbClr val="EDEDED"/>
          </a:solidFill>
          <a:ln w="57150">
            <a:noFill/>
          </a:ln>
        </p:spPr>
        <p:txBody>
          <a:bodyPr wrap="square" rtlCol="0">
            <a:spAutoFit/>
          </a:bodyPr>
          <a:lstStyle/>
          <a:p>
            <a:pPr algn="ctr"/>
            <a:r>
              <a:rPr lang="is-IS" altLang="ko-KR" sz="1500" b="1" dirty="0">
                <a:latin typeface="Quire Sans" panose="020B0502040400020003" pitchFamily="34" charset="0"/>
                <a:cs typeface="Quire Sans" panose="020B0502040400020003" pitchFamily="34" charset="0"/>
              </a:rPr>
              <a:t>Genomic epidemiology</a:t>
            </a:r>
            <a:endParaRPr lang="en-US" sz="1500" b="1" dirty="0">
              <a:latin typeface="Quire Sans" panose="020B0502040400020003" pitchFamily="34" charset="0"/>
              <a:cs typeface="Quire Sans" panose="020B0502040400020003" pitchFamily="34" charset="0"/>
            </a:endParaRPr>
          </a:p>
        </p:txBody>
      </p:sp>
      <p:cxnSp>
        <p:nvCxnSpPr>
          <p:cNvPr id="22" name="직선 화살표 연결선 63">
            <a:extLst>
              <a:ext uri="{FF2B5EF4-FFF2-40B4-BE49-F238E27FC236}">
                <a16:creationId xmlns:a16="http://schemas.microsoft.com/office/drawing/2014/main" id="{6BFAA1A9-8AAF-4C9E-BB09-8836C4D62CD0}"/>
              </a:ext>
            </a:extLst>
          </p:cNvPr>
          <p:cNvCxnSpPr>
            <a:stCxn id="17" idx="3"/>
          </p:cNvCxnSpPr>
          <p:nvPr/>
        </p:nvCxnSpPr>
        <p:spPr>
          <a:xfrm>
            <a:off x="1365519" y="2240744"/>
            <a:ext cx="394267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4">
            <a:extLst>
              <a:ext uri="{FF2B5EF4-FFF2-40B4-BE49-F238E27FC236}">
                <a16:creationId xmlns:a16="http://schemas.microsoft.com/office/drawing/2014/main" id="{F5B91CC6-FB66-4BD4-AAA9-4B92DA333FAB}"/>
              </a:ext>
            </a:extLst>
          </p:cNvPr>
          <p:cNvPicPr>
            <a:picLocks noChangeAspect="1"/>
          </p:cNvPicPr>
          <p:nvPr/>
        </p:nvPicPr>
        <p:blipFill>
          <a:blip r:embed="rId3"/>
          <a:stretch>
            <a:fillRect/>
          </a:stretch>
        </p:blipFill>
        <p:spPr>
          <a:xfrm>
            <a:off x="2452683" y="1835500"/>
            <a:ext cx="798887" cy="623216"/>
          </a:xfrm>
          <a:prstGeom prst="rect">
            <a:avLst/>
          </a:prstGeom>
        </p:spPr>
      </p:pic>
      <p:grpSp>
        <p:nvGrpSpPr>
          <p:cNvPr id="24" name="Group 30">
            <a:extLst>
              <a:ext uri="{FF2B5EF4-FFF2-40B4-BE49-F238E27FC236}">
                <a16:creationId xmlns:a16="http://schemas.microsoft.com/office/drawing/2014/main" id="{BF59047F-2F99-4E3B-9643-8F1BD7DC03F1}"/>
              </a:ext>
            </a:extLst>
          </p:cNvPr>
          <p:cNvGrpSpPr/>
          <p:nvPr/>
        </p:nvGrpSpPr>
        <p:grpSpPr>
          <a:xfrm>
            <a:off x="3838622" y="1831505"/>
            <a:ext cx="343798" cy="813111"/>
            <a:chOff x="5438326" y="1775645"/>
            <a:chExt cx="343798" cy="813111"/>
          </a:xfrm>
        </p:grpSpPr>
        <p:pic>
          <p:nvPicPr>
            <p:cNvPr id="25" name="Picture 31" descr="Icon&#10;&#10;Description automatically generated">
              <a:extLst>
                <a:ext uri="{FF2B5EF4-FFF2-40B4-BE49-F238E27FC236}">
                  <a16:creationId xmlns:a16="http://schemas.microsoft.com/office/drawing/2014/main" id="{CA1A217B-03BF-47A0-93CB-F3249245D03A}"/>
                </a:ext>
              </a:extLst>
            </p:cNvPr>
            <p:cNvPicPr>
              <a:picLocks noChangeAspect="1"/>
            </p:cNvPicPr>
            <p:nvPr/>
          </p:nvPicPr>
          <p:blipFill>
            <a:blip r:embed="rId4">
              <a:duotone>
                <a:schemeClr val="accent3">
                  <a:shade val="45000"/>
                  <a:satMod val="135000"/>
                </a:schemeClr>
                <a:prstClr val="white"/>
              </a:duotone>
            </a:blip>
            <a:stretch>
              <a:fillRect/>
            </a:stretch>
          </p:blipFill>
          <p:spPr>
            <a:xfrm>
              <a:off x="5438326" y="1775645"/>
              <a:ext cx="343798" cy="813111"/>
            </a:xfrm>
            <a:prstGeom prst="rect">
              <a:avLst/>
            </a:prstGeom>
          </p:spPr>
        </p:pic>
        <p:pic>
          <p:nvPicPr>
            <p:cNvPr id="26" name="Graphic 32" descr="DNA outline">
              <a:extLst>
                <a:ext uri="{FF2B5EF4-FFF2-40B4-BE49-F238E27FC236}">
                  <a16:creationId xmlns:a16="http://schemas.microsoft.com/office/drawing/2014/main" id="{A44A3B95-0E4D-4D52-B7B8-7F62A89BA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73125">
              <a:off x="5521386" y="2247574"/>
              <a:ext cx="128016" cy="128016"/>
            </a:xfrm>
            <a:prstGeom prst="rect">
              <a:avLst/>
            </a:prstGeom>
          </p:spPr>
        </p:pic>
        <p:pic>
          <p:nvPicPr>
            <p:cNvPr id="27" name="Graphic 33" descr="DNA outline">
              <a:extLst>
                <a:ext uri="{FF2B5EF4-FFF2-40B4-BE49-F238E27FC236}">
                  <a16:creationId xmlns:a16="http://schemas.microsoft.com/office/drawing/2014/main" id="{BA9CEA07-7573-44A7-B025-458617A232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73125">
              <a:off x="5561437" y="2334698"/>
              <a:ext cx="128016" cy="128016"/>
            </a:xfrm>
            <a:prstGeom prst="rect">
              <a:avLst/>
            </a:prstGeom>
          </p:spPr>
        </p:pic>
        <p:pic>
          <p:nvPicPr>
            <p:cNvPr id="28" name="Graphic 34" descr="DNA outline">
              <a:extLst>
                <a:ext uri="{FF2B5EF4-FFF2-40B4-BE49-F238E27FC236}">
                  <a16:creationId xmlns:a16="http://schemas.microsoft.com/office/drawing/2014/main" id="{981F2931-260C-4874-8FF7-F6A1278615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73125">
              <a:off x="5601487" y="2233072"/>
              <a:ext cx="128016" cy="128016"/>
            </a:xfrm>
            <a:prstGeom prst="rect">
              <a:avLst/>
            </a:prstGeom>
          </p:spPr>
        </p:pic>
      </p:grpSp>
      <p:cxnSp>
        <p:nvCxnSpPr>
          <p:cNvPr id="29" name="연결선: 꺾임 65">
            <a:extLst>
              <a:ext uri="{FF2B5EF4-FFF2-40B4-BE49-F238E27FC236}">
                <a16:creationId xmlns:a16="http://schemas.microsoft.com/office/drawing/2014/main" id="{7676388C-DF7C-46F6-95C7-A03ACFAA43B8}"/>
              </a:ext>
            </a:extLst>
          </p:cNvPr>
          <p:cNvCxnSpPr>
            <a:stCxn id="18" idx="3"/>
            <a:endCxn id="9" idx="1"/>
          </p:cNvCxnSpPr>
          <p:nvPr/>
        </p:nvCxnSpPr>
        <p:spPr>
          <a:xfrm flipV="1">
            <a:off x="6776284" y="1338064"/>
            <a:ext cx="273644" cy="634491"/>
          </a:xfrm>
          <a:prstGeom prst="bentConnector3">
            <a:avLst/>
          </a:prstGeom>
          <a:ln>
            <a:solidFill>
              <a:srgbClr val="641A2C"/>
            </a:solidFill>
            <a:tailEnd type="triangle"/>
          </a:ln>
        </p:spPr>
        <p:style>
          <a:lnRef idx="1">
            <a:schemeClr val="accent1"/>
          </a:lnRef>
          <a:fillRef idx="0">
            <a:schemeClr val="accent1"/>
          </a:fillRef>
          <a:effectRef idx="0">
            <a:schemeClr val="accent1"/>
          </a:effectRef>
          <a:fontRef idx="minor">
            <a:schemeClr val="tx1"/>
          </a:fontRef>
        </p:style>
      </p:cxnSp>
      <p:sp>
        <p:nvSpPr>
          <p:cNvPr id="31" name="텍스트 상자 8">
            <a:extLst>
              <a:ext uri="{FF2B5EF4-FFF2-40B4-BE49-F238E27FC236}">
                <a16:creationId xmlns:a16="http://schemas.microsoft.com/office/drawing/2014/main" id="{3A4C29CA-F042-40BA-8B15-0615A35E3759}"/>
              </a:ext>
            </a:extLst>
          </p:cNvPr>
          <p:cNvSpPr txBox="1"/>
          <p:nvPr/>
        </p:nvSpPr>
        <p:spPr>
          <a:xfrm>
            <a:off x="2164127" y="3289263"/>
            <a:ext cx="4535155" cy="830997"/>
          </a:xfrm>
          <a:prstGeom prst="rect">
            <a:avLst/>
          </a:prstGeom>
          <a:solidFill>
            <a:srgbClr val="544CB8"/>
          </a:solidFill>
          <a:ln w="28575">
            <a:noFill/>
          </a:ln>
        </p:spPr>
        <p:txBody>
          <a:bodyPr wrap="square" rtlCol="0">
            <a:spAutoFit/>
          </a:bodyPr>
          <a:lstStyle/>
          <a:p>
            <a:r>
              <a:rPr lang="is-IS" altLang="ko-KR" sz="1600" b="1" dirty="0">
                <a:solidFill>
                  <a:schemeClr val="bg1"/>
                </a:solidFill>
                <a:latin typeface="Quire Sans" panose="020B0502040400020003" pitchFamily="34" charset="0"/>
                <a:cs typeface="Quire Sans" panose="020B0502040400020003" pitchFamily="34" charset="0"/>
              </a:rPr>
              <a:t>Facility equipped for </a:t>
            </a:r>
            <a:r>
              <a:rPr lang="is-IS" sz="1600" b="1" dirty="0">
                <a:solidFill>
                  <a:schemeClr val="bg1"/>
                </a:solidFill>
                <a:latin typeface="Quire Sans" panose="020B0502040400020003" pitchFamily="34" charset="0"/>
                <a:cs typeface="Quire Sans" panose="020B0502040400020003" pitchFamily="34" charset="0"/>
              </a:rPr>
              <a:t>NGS library prep. and run</a:t>
            </a:r>
          </a:p>
          <a:p>
            <a:pPr marL="285750" indent="-285750">
              <a:buFont typeface="Arial" panose="020B0604020202020204" pitchFamily="34" charset="0"/>
              <a:buChar char="•"/>
            </a:pPr>
            <a:r>
              <a:rPr lang="is-IS" sz="1600" dirty="0">
                <a:solidFill>
                  <a:schemeClr val="bg1"/>
                </a:solidFill>
                <a:latin typeface="Quire Sans" panose="020B0502040400020003" pitchFamily="34" charset="0"/>
                <a:cs typeface="Quire Sans" panose="020B0502040400020003" pitchFamily="34" charset="0"/>
              </a:rPr>
              <a:t>Machine</a:t>
            </a:r>
          </a:p>
          <a:p>
            <a:pPr marL="285750" indent="-285750">
              <a:buFont typeface="Arial" panose="020B0604020202020204" pitchFamily="34" charset="0"/>
              <a:buChar char="•"/>
            </a:pPr>
            <a:r>
              <a:rPr lang="is-IS" sz="1600" dirty="0">
                <a:solidFill>
                  <a:schemeClr val="bg1"/>
                </a:solidFill>
                <a:latin typeface="Quire Sans" panose="020B0502040400020003" pitchFamily="34" charset="0"/>
                <a:cs typeface="Quire Sans" panose="020B0502040400020003" pitchFamily="34" charset="0"/>
              </a:rPr>
              <a:t>Trained staffs</a:t>
            </a:r>
            <a:endParaRPr lang="en-US" sz="1600" dirty="0">
              <a:solidFill>
                <a:schemeClr val="bg1"/>
              </a:solidFill>
              <a:latin typeface="Quire Sans" panose="020B0502040400020003" pitchFamily="34" charset="0"/>
              <a:cs typeface="Quire Sans" panose="020B0502040400020003" pitchFamily="34" charset="0"/>
            </a:endParaRPr>
          </a:p>
        </p:txBody>
      </p:sp>
      <p:sp>
        <p:nvSpPr>
          <p:cNvPr id="32" name="텍스트 상자 8">
            <a:extLst>
              <a:ext uri="{FF2B5EF4-FFF2-40B4-BE49-F238E27FC236}">
                <a16:creationId xmlns:a16="http://schemas.microsoft.com/office/drawing/2014/main" id="{A177B690-9DAB-440A-AA16-075F2863B8AC}"/>
              </a:ext>
            </a:extLst>
          </p:cNvPr>
          <p:cNvSpPr txBox="1"/>
          <p:nvPr/>
        </p:nvSpPr>
        <p:spPr>
          <a:xfrm>
            <a:off x="3382639" y="4297087"/>
            <a:ext cx="4535155" cy="830997"/>
          </a:xfrm>
          <a:prstGeom prst="rect">
            <a:avLst/>
          </a:prstGeom>
          <a:solidFill>
            <a:srgbClr val="641A2C"/>
          </a:solidFill>
          <a:ln w="28575">
            <a:noFill/>
          </a:ln>
        </p:spPr>
        <p:txBody>
          <a:bodyPr wrap="square" rtlCol="0">
            <a:spAutoFit/>
          </a:bodyPr>
          <a:lstStyle/>
          <a:p>
            <a:r>
              <a:rPr lang="is-IS" altLang="ko-KR" sz="1600" b="1" dirty="0">
                <a:solidFill>
                  <a:schemeClr val="bg1"/>
                </a:solidFill>
                <a:latin typeface="Quire Sans" panose="020B0502040400020003" pitchFamily="34" charset="0"/>
                <a:cs typeface="Quire Sans" panose="020B0502040400020003" pitchFamily="34" charset="0"/>
              </a:rPr>
              <a:t>High-quality bioinformatics </a:t>
            </a:r>
            <a:r>
              <a:rPr lang="en-US" altLang="ko-KR" sz="1600" b="1" dirty="0">
                <a:solidFill>
                  <a:schemeClr val="bg1"/>
                </a:solidFill>
                <a:latin typeface="Quire Sans" panose="020B0502040400020003" pitchFamily="34" charset="0"/>
                <a:cs typeface="Quire Sans" panose="020B0502040400020003" pitchFamily="34" charset="0"/>
              </a:rPr>
              <a:t>practice</a:t>
            </a:r>
            <a:endParaRPr lang="is-IS" sz="1600" b="1" dirty="0">
              <a:solidFill>
                <a:schemeClr val="bg1"/>
              </a:solidFill>
              <a:latin typeface="Quire Sans" panose="020B0502040400020003" pitchFamily="34" charset="0"/>
              <a:cs typeface="Quire Sans" panose="020B0502040400020003" pitchFamily="34" charset="0"/>
            </a:endParaRPr>
          </a:p>
          <a:p>
            <a:pPr marL="285750" indent="-285750">
              <a:buFont typeface="Arial" panose="020B0604020202020204" pitchFamily="34" charset="0"/>
              <a:buChar char="•"/>
            </a:pPr>
            <a:r>
              <a:rPr lang="is-IS" sz="1600" dirty="0">
                <a:solidFill>
                  <a:schemeClr val="bg1"/>
                </a:solidFill>
                <a:latin typeface="Quire Sans" panose="020B0502040400020003" pitchFamily="34" charset="0"/>
                <a:cs typeface="Quire Sans" panose="020B0502040400020003" pitchFamily="34" charset="0"/>
              </a:rPr>
              <a:t>Databases and softwares</a:t>
            </a:r>
          </a:p>
          <a:p>
            <a:pPr marL="285750" indent="-285750">
              <a:buFont typeface="Arial" panose="020B0604020202020204" pitchFamily="34" charset="0"/>
              <a:buChar char="•"/>
            </a:pPr>
            <a:r>
              <a:rPr lang="is-IS" sz="1600" dirty="0">
                <a:solidFill>
                  <a:schemeClr val="bg1"/>
                </a:solidFill>
                <a:latin typeface="Quire Sans" panose="020B0502040400020003" pitchFamily="34" charset="0"/>
                <a:cs typeface="Quire Sans" panose="020B0502040400020003" pitchFamily="34" charset="0"/>
              </a:rPr>
              <a:t>Analytical workflow</a:t>
            </a:r>
          </a:p>
        </p:txBody>
      </p:sp>
      <p:sp>
        <p:nvSpPr>
          <p:cNvPr id="33" name="텍스트 상자 8">
            <a:extLst>
              <a:ext uri="{FF2B5EF4-FFF2-40B4-BE49-F238E27FC236}">
                <a16:creationId xmlns:a16="http://schemas.microsoft.com/office/drawing/2014/main" id="{2A36B488-D0D2-49DA-9CE0-51E59543F7CD}"/>
              </a:ext>
            </a:extLst>
          </p:cNvPr>
          <p:cNvSpPr txBox="1"/>
          <p:nvPr/>
        </p:nvSpPr>
        <p:spPr>
          <a:xfrm>
            <a:off x="4524149" y="5314536"/>
            <a:ext cx="4535155" cy="584775"/>
          </a:xfrm>
          <a:prstGeom prst="rect">
            <a:avLst/>
          </a:prstGeom>
          <a:solidFill>
            <a:srgbClr val="544CB8"/>
          </a:solidFill>
          <a:ln w="28575">
            <a:noFill/>
          </a:ln>
        </p:spPr>
        <p:txBody>
          <a:bodyPr wrap="square" rtlCol="0">
            <a:spAutoFit/>
          </a:bodyPr>
          <a:lstStyle/>
          <a:p>
            <a:r>
              <a:rPr lang="is-IS" altLang="ko-KR" sz="1600" b="1" dirty="0">
                <a:solidFill>
                  <a:schemeClr val="bg1"/>
                </a:solidFill>
                <a:latin typeface="Quire Sans" panose="020B0502040400020003" pitchFamily="34" charset="0"/>
                <a:cs typeface="Quire Sans" panose="020B0502040400020003" pitchFamily="34" charset="0"/>
              </a:rPr>
              <a:t>Computational capacity for large-scale data  analysis and database maintenance</a:t>
            </a:r>
            <a:endParaRPr lang="is-IS" sz="1600" b="1" dirty="0">
              <a:solidFill>
                <a:schemeClr val="bg1"/>
              </a:solidFill>
              <a:latin typeface="Quire Sans" panose="020B0502040400020003" pitchFamily="34" charset="0"/>
              <a:cs typeface="Quire Sans" panose="020B0502040400020003" pitchFamily="34" charset="0"/>
            </a:endParaRPr>
          </a:p>
        </p:txBody>
      </p:sp>
      <p:sp>
        <p:nvSpPr>
          <p:cNvPr id="34" name="화살표: 줄무늬가 있는 오른쪽 95">
            <a:extLst>
              <a:ext uri="{FF2B5EF4-FFF2-40B4-BE49-F238E27FC236}">
                <a16:creationId xmlns:a16="http://schemas.microsoft.com/office/drawing/2014/main" id="{300BC762-E17A-4825-959E-BA3E0DCD5D73}"/>
              </a:ext>
            </a:extLst>
          </p:cNvPr>
          <p:cNvSpPr/>
          <p:nvPr/>
        </p:nvSpPr>
        <p:spPr>
          <a:xfrm rot="16200000">
            <a:off x="7105774" y="2964192"/>
            <a:ext cx="1632857" cy="973013"/>
          </a:xfrm>
          <a:prstGeom prst="stripedRightArrow">
            <a:avLst>
              <a:gd name="adj1" fmla="val 59876"/>
              <a:gd name="adj2" fmla="val 23044"/>
            </a:avLst>
          </a:prstGeom>
          <a:solidFill>
            <a:srgbClr val="641A2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화살표: 줄무늬가 있는 오른쪽 96">
            <a:extLst>
              <a:ext uri="{FF2B5EF4-FFF2-40B4-BE49-F238E27FC236}">
                <a16:creationId xmlns:a16="http://schemas.microsoft.com/office/drawing/2014/main" id="{FD9485A7-BB43-4F6A-BCA1-A3B37F4FA591}"/>
              </a:ext>
            </a:extLst>
          </p:cNvPr>
          <p:cNvSpPr/>
          <p:nvPr/>
        </p:nvSpPr>
        <p:spPr>
          <a:xfrm>
            <a:off x="9074072" y="5215862"/>
            <a:ext cx="657455" cy="584775"/>
          </a:xfrm>
          <a:prstGeom prst="stripedRightArrow">
            <a:avLst>
              <a:gd name="adj1" fmla="val 59876"/>
              <a:gd name="adj2" fmla="val 23044"/>
            </a:avLst>
          </a:prstGeom>
          <a:solidFill>
            <a:srgbClr val="544CB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6B23950A-037B-41BE-8281-2197F0C658FF}"/>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37" name="Rectangle: Rounded Corners 36">
            <a:extLst>
              <a:ext uri="{FF2B5EF4-FFF2-40B4-BE49-F238E27FC236}">
                <a16:creationId xmlns:a16="http://schemas.microsoft.com/office/drawing/2014/main" id="{4E7622FA-B205-4701-A12C-333663BBCA4E}"/>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38" name="Rectangle: Rounded Corners 37">
            <a:extLst>
              <a:ext uri="{FF2B5EF4-FFF2-40B4-BE49-F238E27FC236}">
                <a16:creationId xmlns:a16="http://schemas.microsoft.com/office/drawing/2014/main" id="{8C3182D8-7438-4A9A-9B44-91F16B392E15}"/>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9" name="Rectangle: Rounded Corners 38">
            <a:extLst>
              <a:ext uri="{FF2B5EF4-FFF2-40B4-BE49-F238E27FC236}">
                <a16:creationId xmlns:a16="http://schemas.microsoft.com/office/drawing/2014/main" id="{12EC80F2-37CE-44F2-82C7-99A186881778}"/>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0" name="TextBox 39">
            <a:extLst>
              <a:ext uri="{FF2B5EF4-FFF2-40B4-BE49-F238E27FC236}">
                <a16:creationId xmlns:a16="http://schemas.microsoft.com/office/drawing/2014/main" id="{6F620CCA-EAAC-4774-A4B8-60D645E9E5B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cxnSp>
        <p:nvCxnSpPr>
          <p:cNvPr id="41" name="연결선: 꺾임 69">
            <a:extLst>
              <a:ext uri="{FF2B5EF4-FFF2-40B4-BE49-F238E27FC236}">
                <a16:creationId xmlns:a16="http://schemas.microsoft.com/office/drawing/2014/main" id="{53BA63D1-5897-49D6-9834-966EEF3E9207}"/>
              </a:ext>
            </a:extLst>
          </p:cNvPr>
          <p:cNvCxnSpPr>
            <a:cxnSpLocks/>
            <a:stCxn id="19" idx="3"/>
            <a:endCxn id="10" idx="1"/>
          </p:cNvCxnSpPr>
          <p:nvPr/>
        </p:nvCxnSpPr>
        <p:spPr>
          <a:xfrm flipV="1">
            <a:off x="8653656" y="1338064"/>
            <a:ext cx="1116372" cy="497788"/>
          </a:xfrm>
          <a:prstGeom prst="bentConnector3">
            <a:avLst>
              <a:gd name="adj1" fmla="val 50000"/>
            </a:avLst>
          </a:prstGeom>
          <a:ln>
            <a:solidFill>
              <a:srgbClr val="641A2C"/>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782CE4D-34EE-412D-8E6A-A5101B48E3D3}"/>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7142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4D1E62CC-F949-4FF5-BFE9-47BF6A3F6798}"/>
              </a:ext>
            </a:extLst>
          </p:cNvPr>
          <p:cNvSpPr/>
          <p:nvPr/>
        </p:nvSpPr>
        <p:spPr>
          <a:xfrm>
            <a:off x="5206073" y="1131216"/>
            <a:ext cx="6539725" cy="4251489"/>
          </a:xfrm>
          <a:custGeom>
            <a:avLst/>
            <a:gdLst>
              <a:gd name="connsiteX0" fmla="*/ 0 w 6539725"/>
              <a:gd name="connsiteY0" fmla="*/ 2125745 h 4251489"/>
              <a:gd name="connsiteX1" fmla="*/ 3269863 w 6539725"/>
              <a:gd name="connsiteY1" fmla="*/ 0 h 4251489"/>
              <a:gd name="connsiteX2" fmla="*/ 6539726 w 6539725"/>
              <a:gd name="connsiteY2" fmla="*/ 2125745 h 4251489"/>
              <a:gd name="connsiteX3" fmla="*/ 3269863 w 6539725"/>
              <a:gd name="connsiteY3" fmla="*/ 4251490 h 4251489"/>
              <a:gd name="connsiteX4" fmla="*/ 0 w 6539725"/>
              <a:gd name="connsiteY4" fmla="*/ 2125745 h 425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725" h="4251489" extrusionOk="0">
                <a:moveTo>
                  <a:pt x="0" y="2125745"/>
                </a:moveTo>
                <a:cubicBezTo>
                  <a:pt x="-231719" y="808799"/>
                  <a:pt x="1143451" y="120295"/>
                  <a:pt x="3269863" y="0"/>
                </a:cubicBezTo>
                <a:cubicBezTo>
                  <a:pt x="5266810" y="40221"/>
                  <a:pt x="6487525" y="953388"/>
                  <a:pt x="6539726" y="2125745"/>
                </a:cubicBezTo>
                <a:cubicBezTo>
                  <a:pt x="6347417" y="3487562"/>
                  <a:pt x="5023053" y="4542806"/>
                  <a:pt x="3269863" y="4251490"/>
                </a:cubicBezTo>
                <a:cubicBezTo>
                  <a:pt x="1324182" y="4175010"/>
                  <a:pt x="67512" y="3332020"/>
                  <a:pt x="0" y="2125745"/>
                </a:cubicBezTo>
                <a:close/>
              </a:path>
            </a:pathLst>
          </a:custGeom>
          <a:noFill/>
          <a:ln w="15875">
            <a:solidFill>
              <a:srgbClr val="FF3399">
                <a:alpha val="26000"/>
              </a:srgbClr>
            </a:solidFill>
            <a:prstDash val="dash"/>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16E9ECE5-E113-493B-B7A5-7CEDD0D007D4}"/>
              </a:ext>
            </a:extLst>
          </p:cNvPr>
          <p:cNvSpPr txBox="1"/>
          <p:nvPr/>
        </p:nvSpPr>
        <p:spPr>
          <a:xfrm>
            <a:off x="7339588" y="5406261"/>
            <a:ext cx="2915606" cy="338554"/>
          </a:xfrm>
          <a:prstGeom prst="rect">
            <a:avLst/>
          </a:prstGeom>
          <a:noFill/>
        </p:spPr>
        <p:txBody>
          <a:bodyPr wrap="none" lIns="27432" rIns="27432" rtlCol="0">
            <a:spAutoFit/>
          </a:bodyPr>
          <a:lstStyle/>
          <a:p>
            <a:r>
              <a:rPr lang="en-US" sz="16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The area this tutorial focuses on</a:t>
            </a:r>
          </a:p>
        </p:txBody>
      </p:sp>
      <p:cxnSp>
        <p:nvCxnSpPr>
          <p:cNvPr id="47" name="Straight Arrow Connector 46">
            <a:extLst>
              <a:ext uri="{FF2B5EF4-FFF2-40B4-BE49-F238E27FC236}">
                <a16:creationId xmlns:a16="http://schemas.microsoft.com/office/drawing/2014/main" id="{1BF1889C-D209-4198-88B5-5AAC3BF6B932}"/>
              </a:ext>
            </a:extLst>
          </p:cNvPr>
          <p:cNvCxnSpPr>
            <a:cxnSpLocks/>
            <a:stCxn id="2" idx="2"/>
            <a:endCxn id="17" idx="0"/>
          </p:cNvCxnSpPr>
          <p:nvPr/>
        </p:nvCxnSpPr>
        <p:spPr>
          <a:xfrm flipH="1">
            <a:off x="1196439" y="1950538"/>
            <a:ext cx="3842" cy="1705678"/>
          </a:xfrm>
          <a:prstGeom prst="straightConnector1">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7703E9C-1A97-475D-AD71-ED3915919E35}"/>
              </a:ext>
            </a:extLst>
          </p:cNvPr>
          <p:cNvCxnSpPr>
            <a:stCxn id="19" idx="2"/>
            <a:endCxn id="33" idx="0"/>
          </p:cNvCxnSpPr>
          <p:nvPr/>
        </p:nvCxnSpPr>
        <p:spPr>
          <a:xfrm rot="5400000">
            <a:off x="5328587" y="2469389"/>
            <a:ext cx="1737809" cy="700107"/>
          </a:xfrm>
          <a:prstGeom prst="bentConnector3">
            <a:avLst>
              <a:gd name="adj1" fmla="val 30472"/>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15A0167-A5F5-4801-8DC2-14526E500F8F}"/>
              </a:ext>
            </a:extLst>
          </p:cNvPr>
          <p:cNvCxnSpPr>
            <a:stCxn id="23" idx="2"/>
            <a:endCxn id="33" idx="0"/>
          </p:cNvCxnSpPr>
          <p:nvPr/>
        </p:nvCxnSpPr>
        <p:spPr>
          <a:xfrm rot="5400000">
            <a:off x="7050672" y="747303"/>
            <a:ext cx="1737809" cy="4144278"/>
          </a:xfrm>
          <a:prstGeom prst="bentConnector3">
            <a:avLst>
              <a:gd name="adj1" fmla="val 50000"/>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E3611DD-1BF1-44F9-95B1-42FA9E55A023}"/>
              </a:ext>
            </a:extLst>
          </p:cNvPr>
          <p:cNvCxnSpPr>
            <a:stCxn id="23" idx="2"/>
            <a:endCxn id="24" idx="0"/>
          </p:cNvCxnSpPr>
          <p:nvPr/>
        </p:nvCxnSpPr>
        <p:spPr>
          <a:xfrm rot="5400000">
            <a:off x="7915148" y="1611779"/>
            <a:ext cx="1737809" cy="2415327"/>
          </a:xfrm>
          <a:prstGeom prst="bentConnector3">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67A49E1A-B0BF-4F2D-869E-2A47ED2D162B}"/>
              </a:ext>
            </a:extLst>
          </p:cNvPr>
          <p:cNvCxnSpPr>
            <a:stCxn id="23" idx="2"/>
          </p:cNvCxnSpPr>
          <p:nvPr/>
        </p:nvCxnSpPr>
        <p:spPr>
          <a:xfrm rot="16200000" flipH="1">
            <a:off x="9204825" y="2737427"/>
            <a:ext cx="1737809" cy="164029"/>
          </a:xfrm>
          <a:prstGeom prst="bentConnector3">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275188B-6898-405A-955C-1B42F92DB398}"/>
              </a:ext>
            </a:extLst>
          </p:cNvPr>
          <p:cNvCxnSpPr>
            <a:cxnSpLocks/>
            <a:stCxn id="19" idx="2"/>
            <a:endCxn id="37" idx="0"/>
          </p:cNvCxnSpPr>
          <p:nvPr/>
        </p:nvCxnSpPr>
        <p:spPr>
          <a:xfrm rot="5400000">
            <a:off x="4343267" y="1484069"/>
            <a:ext cx="1737809" cy="2670746"/>
          </a:xfrm>
          <a:prstGeom prst="bentConnector3">
            <a:avLst>
              <a:gd name="adj1" fmla="val 30472"/>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7C2E64-B8F7-4CC7-885C-970E64FFC061}"/>
              </a:ext>
            </a:extLst>
          </p:cNvPr>
          <p:cNvCxnSpPr>
            <a:cxnSpLocks/>
            <a:stCxn id="19" idx="3"/>
            <a:endCxn id="23" idx="1"/>
          </p:cNvCxnSpPr>
          <p:nvPr/>
        </p:nvCxnSpPr>
        <p:spPr>
          <a:xfrm>
            <a:off x="7286176" y="1781261"/>
            <a:ext cx="1734471" cy="0"/>
          </a:xfrm>
          <a:prstGeom prst="straightConnector1">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5" name="Rectangle: Rounded Corners 14">
            <a:extLst>
              <a:ext uri="{FF2B5EF4-FFF2-40B4-BE49-F238E27FC236}">
                <a16:creationId xmlns:a16="http://schemas.microsoft.com/office/drawing/2014/main" id="{3F573CF7-BD0C-4B42-8C95-24FA27EBE13C}"/>
              </a:ext>
            </a:extLst>
          </p:cNvPr>
          <p:cNvSpPr/>
          <p:nvPr/>
        </p:nvSpPr>
        <p:spPr>
          <a:xfrm>
            <a:off x="237676" y="886916"/>
            <a:ext cx="8202250" cy="3473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Typical workflow of WGS data analysis focusing on AMR</a:t>
            </a:r>
          </a:p>
        </p:txBody>
      </p:sp>
      <p:sp>
        <p:nvSpPr>
          <p:cNvPr id="2" name="TextBox 1">
            <a:extLst>
              <a:ext uri="{FF2B5EF4-FFF2-40B4-BE49-F238E27FC236}">
                <a16:creationId xmlns:a16="http://schemas.microsoft.com/office/drawing/2014/main" id="{F645B4EF-0926-4499-8E1E-706D64943B54}"/>
              </a:ext>
            </a:extLst>
          </p:cNvPr>
          <p:cNvSpPr txBox="1"/>
          <p:nvPr/>
        </p:nvSpPr>
        <p:spPr>
          <a:xfrm>
            <a:off x="778242" y="1611984"/>
            <a:ext cx="84407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Isolate(s)</a:t>
            </a:r>
          </a:p>
        </p:txBody>
      </p:sp>
      <p:sp>
        <p:nvSpPr>
          <p:cNvPr id="16" name="TextBox 15">
            <a:extLst>
              <a:ext uri="{FF2B5EF4-FFF2-40B4-BE49-F238E27FC236}">
                <a16:creationId xmlns:a16="http://schemas.microsoft.com/office/drawing/2014/main" id="{5B61C797-C0B6-4DC8-A794-47567E216F36}"/>
              </a:ext>
            </a:extLst>
          </p:cNvPr>
          <p:cNvSpPr txBox="1"/>
          <p:nvPr/>
        </p:nvSpPr>
        <p:spPr>
          <a:xfrm>
            <a:off x="372891" y="2923832"/>
            <a:ext cx="1642373"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Phenotype assays</a:t>
            </a:r>
          </a:p>
        </p:txBody>
      </p:sp>
      <p:sp>
        <p:nvSpPr>
          <p:cNvPr id="17" name="TextBox 16">
            <a:extLst>
              <a:ext uri="{FF2B5EF4-FFF2-40B4-BE49-F238E27FC236}">
                <a16:creationId xmlns:a16="http://schemas.microsoft.com/office/drawing/2014/main" id="{C7F80785-4012-471A-A1AB-7E68459E5135}"/>
              </a:ext>
            </a:extLst>
          </p:cNvPr>
          <p:cNvSpPr txBox="1"/>
          <p:nvPr/>
        </p:nvSpPr>
        <p:spPr>
          <a:xfrm>
            <a:off x="533148" y="3656216"/>
            <a:ext cx="132658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 profile(s)</a:t>
            </a:r>
          </a:p>
        </p:txBody>
      </p:sp>
      <p:sp>
        <p:nvSpPr>
          <p:cNvPr id="18" name="TextBox 17">
            <a:extLst>
              <a:ext uri="{FF2B5EF4-FFF2-40B4-BE49-F238E27FC236}">
                <a16:creationId xmlns:a16="http://schemas.microsoft.com/office/drawing/2014/main" id="{F52B89E0-F603-4B2E-8CB9-5BF92A5946CB}"/>
              </a:ext>
            </a:extLst>
          </p:cNvPr>
          <p:cNvSpPr txBox="1"/>
          <p:nvPr/>
        </p:nvSpPr>
        <p:spPr>
          <a:xfrm>
            <a:off x="4083686" y="1780211"/>
            <a:ext cx="1023614"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run(s)</a:t>
            </a:r>
          </a:p>
        </p:txBody>
      </p:sp>
      <p:sp>
        <p:nvSpPr>
          <p:cNvPr id="19" name="TextBox 18">
            <a:extLst>
              <a:ext uri="{FF2B5EF4-FFF2-40B4-BE49-F238E27FC236}">
                <a16:creationId xmlns:a16="http://schemas.microsoft.com/office/drawing/2014/main" id="{7C014801-4E2B-4C2E-8E0A-B094C7008C2B}"/>
              </a:ext>
            </a:extLst>
          </p:cNvPr>
          <p:cNvSpPr txBox="1"/>
          <p:nvPr/>
        </p:nvSpPr>
        <p:spPr>
          <a:xfrm>
            <a:off x="5808912" y="1611984"/>
            <a:ext cx="1477264"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Sequence reads</a:t>
            </a:r>
          </a:p>
        </p:txBody>
      </p:sp>
      <p:sp>
        <p:nvSpPr>
          <p:cNvPr id="20" name="TextBox 19">
            <a:extLst>
              <a:ext uri="{FF2B5EF4-FFF2-40B4-BE49-F238E27FC236}">
                <a16:creationId xmlns:a16="http://schemas.microsoft.com/office/drawing/2014/main" id="{AA34DA6C-E985-4688-AE34-74AC2355CEE1}"/>
              </a:ext>
            </a:extLst>
          </p:cNvPr>
          <p:cNvSpPr txBox="1"/>
          <p:nvPr/>
        </p:nvSpPr>
        <p:spPr>
          <a:xfrm>
            <a:off x="2036256" y="1612675"/>
            <a:ext cx="1345818"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DNA</a:t>
            </a:r>
          </a:p>
        </p:txBody>
      </p:sp>
      <p:sp>
        <p:nvSpPr>
          <p:cNvPr id="21" name="TextBox 20">
            <a:extLst>
              <a:ext uri="{FF2B5EF4-FFF2-40B4-BE49-F238E27FC236}">
                <a16:creationId xmlns:a16="http://schemas.microsoft.com/office/drawing/2014/main" id="{F888C4F3-BD69-469B-8514-C2C4C6179883}"/>
              </a:ext>
            </a:extLst>
          </p:cNvPr>
          <p:cNvSpPr txBox="1"/>
          <p:nvPr/>
        </p:nvSpPr>
        <p:spPr>
          <a:xfrm>
            <a:off x="3796011" y="1499801"/>
            <a:ext cx="1598964"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library prep</a:t>
            </a:r>
          </a:p>
        </p:txBody>
      </p:sp>
      <p:sp>
        <p:nvSpPr>
          <p:cNvPr id="22" name="TextBox 21">
            <a:extLst>
              <a:ext uri="{FF2B5EF4-FFF2-40B4-BE49-F238E27FC236}">
                <a16:creationId xmlns:a16="http://schemas.microsoft.com/office/drawing/2014/main" id="{0BD3A5B2-285C-4C4A-A11B-DB29ABD13873}"/>
              </a:ext>
            </a:extLst>
          </p:cNvPr>
          <p:cNvSpPr txBox="1"/>
          <p:nvPr/>
        </p:nvSpPr>
        <p:spPr>
          <a:xfrm>
            <a:off x="7700113" y="1611984"/>
            <a:ext cx="906595"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sp>
        <p:nvSpPr>
          <p:cNvPr id="23" name="TextBox 22">
            <a:extLst>
              <a:ext uri="{FF2B5EF4-FFF2-40B4-BE49-F238E27FC236}">
                <a16:creationId xmlns:a16="http://schemas.microsoft.com/office/drawing/2014/main" id="{FE088319-F6D7-43C0-B4AB-034BB2BC7A6C}"/>
              </a:ext>
            </a:extLst>
          </p:cNvPr>
          <p:cNvSpPr txBox="1"/>
          <p:nvPr/>
        </p:nvSpPr>
        <p:spPr>
          <a:xfrm>
            <a:off x="9020647" y="1611984"/>
            <a:ext cx="1942135"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sequence(s)</a:t>
            </a:r>
          </a:p>
        </p:txBody>
      </p:sp>
      <p:sp>
        <p:nvSpPr>
          <p:cNvPr id="24" name="TextBox 23">
            <a:extLst>
              <a:ext uri="{FF2B5EF4-FFF2-40B4-BE49-F238E27FC236}">
                <a16:creationId xmlns:a16="http://schemas.microsoft.com/office/drawing/2014/main" id="{6B182A83-DFAA-4077-BD04-007AE9773C4E}"/>
              </a:ext>
            </a:extLst>
          </p:cNvPr>
          <p:cNvSpPr txBox="1"/>
          <p:nvPr/>
        </p:nvSpPr>
        <p:spPr>
          <a:xfrm>
            <a:off x="7303428" y="3688347"/>
            <a:ext cx="54591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RNAs</a:t>
            </a:r>
          </a:p>
        </p:txBody>
      </p:sp>
      <p:sp>
        <p:nvSpPr>
          <p:cNvPr id="25" name="TextBox 24">
            <a:extLst>
              <a:ext uri="{FF2B5EF4-FFF2-40B4-BE49-F238E27FC236}">
                <a16:creationId xmlns:a16="http://schemas.microsoft.com/office/drawing/2014/main" id="{44D9FFCC-AC52-4BAD-A61B-0ECE0ABE514F}"/>
              </a:ext>
            </a:extLst>
          </p:cNvPr>
          <p:cNvSpPr txBox="1"/>
          <p:nvPr/>
        </p:nvSpPr>
        <p:spPr>
          <a:xfrm>
            <a:off x="7303428" y="2923832"/>
            <a:ext cx="1058880"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a:t>
            </a:r>
          </a:p>
        </p:txBody>
      </p:sp>
      <p:sp>
        <p:nvSpPr>
          <p:cNvPr id="26" name="TextBox 25">
            <a:extLst>
              <a:ext uri="{FF2B5EF4-FFF2-40B4-BE49-F238E27FC236}">
                <a16:creationId xmlns:a16="http://schemas.microsoft.com/office/drawing/2014/main" id="{718BCFDF-971D-42A6-9523-871C3034A67E}"/>
              </a:ext>
            </a:extLst>
          </p:cNvPr>
          <p:cNvSpPr txBox="1"/>
          <p:nvPr/>
        </p:nvSpPr>
        <p:spPr>
          <a:xfrm>
            <a:off x="7303428" y="4050457"/>
            <a:ext cx="132658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Proteins/CDSs</a:t>
            </a:r>
          </a:p>
        </p:txBody>
      </p:sp>
      <p:sp>
        <p:nvSpPr>
          <p:cNvPr id="28" name="TextBox 27">
            <a:extLst>
              <a:ext uri="{FF2B5EF4-FFF2-40B4-BE49-F238E27FC236}">
                <a16:creationId xmlns:a16="http://schemas.microsoft.com/office/drawing/2014/main" id="{DAB29DE5-431D-4153-9F61-6377C0322330}"/>
              </a:ext>
            </a:extLst>
          </p:cNvPr>
          <p:cNvSpPr txBox="1"/>
          <p:nvPr/>
        </p:nvSpPr>
        <p:spPr>
          <a:xfrm>
            <a:off x="9247983" y="2923832"/>
            <a:ext cx="2088007"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Specialized annotation</a:t>
            </a:r>
          </a:p>
        </p:txBody>
      </p:sp>
      <p:sp>
        <p:nvSpPr>
          <p:cNvPr id="29" name="TextBox 28">
            <a:extLst>
              <a:ext uri="{FF2B5EF4-FFF2-40B4-BE49-F238E27FC236}">
                <a16:creationId xmlns:a16="http://schemas.microsoft.com/office/drawing/2014/main" id="{78806179-C6AD-4E04-AD4F-AE156381DF5C}"/>
              </a:ext>
            </a:extLst>
          </p:cNvPr>
          <p:cNvSpPr txBox="1"/>
          <p:nvPr/>
        </p:nvSpPr>
        <p:spPr>
          <a:xfrm>
            <a:off x="5358873" y="2923832"/>
            <a:ext cx="924227"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ID/Typing</a:t>
            </a:r>
          </a:p>
        </p:txBody>
      </p:sp>
      <p:sp>
        <p:nvSpPr>
          <p:cNvPr id="30" name="TextBox 29">
            <a:extLst>
              <a:ext uri="{FF2B5EF4-FFF2-40B4-BE49-F238E27FC236}">
                <a16:creationId xmlns:a16="http://schemas.microsoft.com/office/drawing/2014/main" id="{47BB55E4-F20B-4571-9881-EC894C5ED214}"/>
              </a:ext>
            </a:extLst>
          </p:cNvPr>
          <p:cNvSpPr txBox="1"/>
          <p:nvPr/>
        </p:nvSpPr>
        <p:spPr>
          <a:xfrm>
            <a:off x="7303428" y="4429054"/>
            <a:ext cx="1573444" cy="338554"/>
          </a:xfrm>
          <a:prstGeom prst="rect">
            <a:avLst/>
          </a:prstGeom>
          <a:noFill/>
        </p:spPr>
        <p:txBody>
          <a:bodyPr wrap="none" lIns="27432" rIns="27432" rtlCol="0">
            <a:spAutoFit/>
          </a:bodyPr>
          <a:lstStyle/>
          <a:p>
            <a:r>
              <a:rPr lang="en-US" sz="160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functions</a:t>
            </a:r>
          </a:p>
        </p:txBody>
      </p:sp>
      <p:sp>
        <p:nvSpPr>
          <p:cNvPr id="31" name="TextBox 30">
            <a:extLst>
              <a:ext uri="{FF2B5EF4-FFF2-40B4-BE49-F238E27FC236}">
                <a16:creationId xmlns:a16="http://schemas.microsoft.com/office/drawing/2014/main" id="{7C6DB055-80AF-458C-A808-36DE86F6D2AF}"/>
              </a:ext>
            </a:extLst>
          </p:cNvPr>
          <p:cNvSpPr txBox="1"/>
          <p:nvPr/>
        </p:nvSpPr>
        <p:spPr>
          <a:xfrm>
            <a:off x="9247983" y="3688347"/>
            <a:ext cx="158145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Resistance genes</a:t>
            </a:r>
          </a:p>
        </p:txBody>
      </p:sp>
      <p:sp>
        <p:nvSpPr>
          <p:cNvPr id="32" name="TextBox 31">
            <a:extLst>
              <a:ext uri="{FF2B5EF4-FFF2-40B4-BE49-F238E27FC236}">
                <a16:creationId xmlns:a16="http://schemas.microsoft.com/office/drawing/2014/main" id="{D510DFE1-4B66-4DA2-898E-7C59C621D5C9}"/>
              </a:ext>
            </a:extLst>
          </p:cNvPr>
          <p:cNvSpPr txBox="1"/>
          <p:nvPr/>
        </p:nvSpPr>
        <p:spPr>
          <a:xfrm>
            <a:off x="9247983" y="4050457"/>
            <a:ext cx="226113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elements</a:t>
            </a:r>
          </a:p>
        </p:txBody>
      </p:sp>
      <p:sp>
        <p:nvSpPr>
          <p:cNvPr id="33" name="TextBox 32">
            <a:extLst>
              <a:ext uri="{FF2B5EF4-FFF2-40B4-BE49-F238E27FC236}">
                <a16:creationId xmlns:a16="http://schemas.microsoft.com/office/drawing/2014/main" id="{190F8ED2-E1A7-401C-B21B-33E7032481B4}"/>
              </a:ext>
            </a:extLst>
          </p:cNvPr>
          <p:cNvSpPr txBox="1"/>
          <p:nvPr/>
        </p:nvSpPr>
        <p:spPr>
          <a:xfrm>
            <a:off x="5358873" y="3688347"/>
            <a:ext cx="97712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Species ID</a:t>
            </a:r>
          </a:p>
        </p:txBody>
      </p:sp>
      <p:sp>
        <p:nvSpPr>
          <p:cNvPr id="34" name="TextBox 33">
            <a:extLst>
              <a:ext uri="{FF2B5EF4-FFF2-40B4-BE49-F238E27FC236}">
                <a16:creationId xmlns:a16="http://schemas.microsoft.com/office/drawing/2014/main" id="{ECC6CEFC-4FA9-463E-BD37-7701B0CD03BD}"/>
              </a:ext>
            </a:extLst>
          </p:cNvPr>
          <p:cNvSpPr txBox="1"/>
          <p:nvPr/>
        </p:nvSpPr>
        <p:spPr>
          <a:xfrm>
            <a:off x="5358873" y="4050457"/>
            <a:ext cx="101559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type</a:t>
            </a:r>
          </a:p>
        </p:txBody>
      </p:sp>
      <p:sp>
        <p:nvSpPr>
          <p:cNvPr id="36" name="TextBox 35">
            <a:extLst>
              <a:ext uri="{FF2B5EF4-FFF2-40B4-BE49-F238E27FC236}">
                <a16:creationId xmlns:a16="http://schemas.microsoft.com/office/drawing/2014/main" id="{9FFF79F2-430B-4DDA-B55E-EFBD26FA0C69}"/>
              </a:ext>
            </a:extLst>
          </p:cNvPr>
          <p:cNvSpPr txBox="1"/>
          <p:nvPr/>
        </p:nvSpPr>
        <p:spPr>
          <a:xfrm>
            <a:off x="3398654" y="2923832"/>
            <a:ext cx="1329275"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Variant calling</a:t>
            </a:r>
          </a:p>
        </p:txBody>
      </p:sp>
      <p:sp>
        <p:nvSpPr>
          <p:cNvPr id="37" name="TextBox 36">
            <a:extLst>
              <a:ext uri="{FF2B5EF4-FFF2-40B4-BE49-F238E27FC236}">
                <a16:creationId xmlns:a16="http://schemas.microsoft.com/office/drawing/2014/main" id="{1A95376B-54F9-4EC0-A901-74DE86BC252B}"/>
              </a:ext>
            </a:extLst>
          </p:cNvPr>
          <p:cNvSpPr txBox="1"/>
          <p:nvPr/>
        </p:nvSpPr>
        <p:spPr>
          <a:xfrm>
            <a:off x="3398654" y="3688347"/>
            <a:ext cx="95628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Mutations</a:t>
            </a:r>
          </a:p>
        </p:txBody>
      </p:sp>
      <p:cxnSp>
        <p:nvCxnSpPr>
          <p:cNvPr id="7" name="Straight Arrow Connector 6">
            <a:extLst>
              <a:ext uri="{FF2B5EF4-FFF2-40B4-BE49-F238E27FC236}">
                <a16:creationId xmlns:a16="http://schemas.microsoft.com/office/drawing/2014/main" id="{598BDB13-F934-4681-96A8-0AEB6482641C}"/>
              </a:ext>
            </a:extLst>
          </p:cNvPr>
          <p:cNvCxnSpPr>
            <a:stCxn id="2" idx="3"/>
            <a:endCxn id="20" idx="1"/>
          </p:cNvCxnSpPr>
          <p:nvPr/>
        </p:nvCxnSpPr>
        <p:spPr>
          <a:xfrm>
            <a:off x="1622319" y="1781261"/>
            <a:ext cx="413937" cy="691"/>
          </a:xfrm>
          <a:prstGeom prst="straightConnector1">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EC10310-1E91-4DBE-A574-C0DDFC9B58CF}"/>
              </a:ext>
            </a:extLst>
          </p:cNvPr>
          <p:cNvCxnSpPr>
            <a:stCxn id="20" idx="3"/>
            <a:endCxn id="21" idx="1"/>
          </p:cNvCxnSpPr>
          <p:nvPr/>
        </p:nvCxnSpPr>
        <p:spPr>
          <a:xfrm flipV="1">
            <a:off x="3382074" y="1669078"/>
            <a:ext cx="413937" cy="112874"/>
          </a:xfrm>
          <a:prstGeom prst="bentConnector3">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ED0BA01-27CE-4522-BF22-9B1C44CF8C26}"/>
              </a:ext>
            </a:extLst>
          </p:cNvPr>
          <p:cNvCxnSpPr>
            <a:stCxn id="18" idx="3"/>
            <a:endCxn id="19" idx="1"/>
          </p:cNvCxnSpPr>
          <p:nvPr/>
        </p:nvCxnSpPr>
        <p:spPr>
          <a:xfrm flipV="1">
            <a:off x="5107300" y="1781261"/>
            <a:ext cx="701612" cy="168227"/>
          </a:xfrm>
          <a:prstGeom prst="bentConnector3">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Arrow: Right 64">
            <a:extLst>
              <a:ext uri="{FF2B5EF4-FFF2-40B4-BE49-F238E27FC236}">
                <a16:creationId xmlns:a16="http://schemas.microsoft.com/office/drawing/2014/main" id="{F888DD38-6887-4D54-BD83-7296B4810C18}"/>
              </a:ext>
            </a:extLst>
          </p:cNvPr>
          <p:cNvSpPr/>
          <p:nvPr/>
        </p:nvSpPr>
        <p:spPr>
          <a:xfrm rot="18332786">
            <a:off x="7678875" y="1879316"/>
            <a:ext cx="537232" cy="635791"/>
          </a:xfrm>
          <a:prstGeom prst="rightArrow">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AFCEF56E-AC81-471F-8B69-4E1F02541F22}"/>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7" name="Rectangle: Rounded Corners 66">
            <a:extLst>
              <a:ext uri="{FF2B5EF4-FFF2-40B4-BE49-F238E27FC236}">
                <a16:creationId xmlns:a16="http://schemas.microsoft.com/office/drawing/2014/main" id="{451396B9-A23F-43B2-8CEE-52F65D25E686}"/>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233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500"/>
                                        <p:tgtEl>
                                          <p:spTgt spid="6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heel(1)">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fltVal val="0"/>
                                          </p:val>
                                        </p:tav>
                                        <p:tav tm="100000">
                                          <p:val>
                                            <p:strVal val="#ppt_h"/>
                                          </p:val>
                                        </p:tav>
                                      </p:tavLst>
                                    </p:anim>
                                    <p:anim calcmode="lin" valueType="num">
                                      <p:cBhvr>
                                        <p:cTn id="17" dur="500" fill="hold"/>
                                        <p:tgtEl>
                                          <p:spTgt spid="65"/>
                                        </p:tgtEl>
                                        <p:attrNameLst>
                                          <p:attrName>style.rotation</p:attrName>
                                        </p:attrNameLst>
                                      </p:cBhvr>
                                      <p:tavLst>
                                        <p:tav tm="0">
                                          <p:val>
                                            <p:fltVal val="90"/>
                                          </p:val>
                                        </p:tav>
                                        <p:tav tm="100000">
                                          <p:val>
                                            <p:fltVal val="0"/>
                                          </p:val>
                                        </p:tav>
                                      </p:tavLst>
                                    </p:anim>
                                    <p:animEffect transition="in" filter="fade">
                                      <p:cBhvr>
                                        <p:cTn id="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15F06FE-F9DF-4379-ADC0-D28B687B5EB8}"/>
              </a:ext>
            </a:extLst>
          </p:cNvPr>
          <p:cNvSpPr txBox="1"/>
          <p:nvPr/>
        </p:nvSpPr>
        <p:spPr>
          <a:xfrm>
            <a:off x="3715410" y="5068541"/>
            <a:ext cx="3034182" cy="830997"/>
          </a:xfrm>
          <a:prstGeom prst="rect">
            <a:avLst/>
          </a:prstGeom>
          <a:solidFill>
            <a:srgbClr val="FFFF00"/>
          </a:solidFill>
        </p:spPr>
        <p:txBody>
          <a:bodyPr wrap="square" rtlCol="0">
            <a:spAutoFit/>
          </a:bodyPr>
          <a:lstStyle/>
          <a:p>
            <a:r>
              <a:rPr lang="en-US" sz="1600" b="1"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Q: </a:t>
            </a:r>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Highly fragmented assembly – how bad is it for downstream analyses?</a:t>
            </a:r>
          </a:p>
        </p:txBody>
      </p:sp>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pic>
        <p:nvPicPr>
          <p:cNvPr id="3" name="Picture 2">
            <a:extLst>
              <a:ext uri="{FF2B5EF4-FFF2-40B4-BE49-F238E27FC236}">
                <a16:creationId xmlns:a16="http://schemas.microsoft.com/office/drawing/2014/main" id="{0E543ED5-E178-4B1A-8A82-89E1E35F43E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35402" y="2215920"/>
            <a:ext cx="4620984" cy="4190214"/>
          </a:xfrm>
          <a:prstGeom prst="rect">
            <a:avLst/>
          </a:prstGeom>
        </p:spPr>
      </p:pic>
      <p:sp>
        <p:nvSpPr>
          <p:cNvPr id="14" name="Rectangle: Rounded Corners 13">
            <a:extLst>
              <a:ext uri="{FF2B5EF4-FFF2-40B4-BE49-F238E27FC236}">
                <a16:creationId xmlns:a16="http://schemas.microsoft.com/office/drawing/2014/main" id="{7FD818D6-45F2-4389-8EA3-E93D9257A416}"/>
              </a:ext>
            </a:extLst>
          </p:cNvPr>
          <p:cNvSpPr/>
          <p:nvPr/>
        </p:nvSpPr>
        <p:spPr>
          <a:xfrm>
            <a:off x="7344412" y="6117148"/>
            <a:ext cx="4384393" cy="517589"/>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 Nanopore hybrid assembly</a:t>
            </a: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using </a:t>
            </a:r>
            <a:r>
              <a:rPr lang="en-US"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3 contigs (3 circularized)</a:t>
            </a:r>
          </a:p>
        </p:txBody>
      </p:sp>
      <p:sp>
        <p:nvSpPr>
          <p:cNvPr id="15" name="Rectangle: Rounded Corners 14">
            <a:extLst>
              <a:ext uri="{FF2B5EF4-FFF2-40B4-BE49-F238E27FC236}">
                <a16:creationId xmlns:a16="http://schemas.microsoft.com/office/drawing/2014/main" id="{3F573CF7-BD0C-4B42-8C95-24FA27EBE13C}"/>
              </a:ext>
            </a:extLst>
          </p:cNvPr>
          <p:cNvSpPr/>
          <p:nvPr/>
        </p:nvSpPr>
        <p:spPr>
          <a:xfrm>
            <a:off x="674501" y="1577352"/>
            <a:ext cx="5282254" cy="755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Example: </a:t>
            </a:r>
            <a:r>
              <a:rPr lang="en-US" sz="1400" b="1"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Acinetobacter </a:t>
            </a:r>
            <a:r>
              <a:rPr lang="en-US" sz="1400" b="1"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baumannii</a:t>
            </a: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strain Cl415 </a:t>
            </a:r>
          </a:p>
          <a:p>
            <a:pPr marL="285750" indent="-285750">
              <a:buFont typeface="Arial" panose="020B0604020202020204" pitchFamily="34" charset="0"/>
              <a:buChar char="•"/>
            </a:pPr>
            <a:r>
              <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Nanopore raw data run accession SRR14534401</a:t>
            </a:r>
          </a:p>
          <a:p>
            <a:pPr marL="285750" indent="-285750">
              <a:buFont typeface="Arial" panose="020B0604020202020204" pitchFamily="34" charset="0"/>
              <a:buChar char="•"/>
            </a:pPr>
            <a:r>
              <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a:t>
            </a:r>
            <a:r>
              <a:rPr lang="en-US" sz="14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MiSeq</a:t>
            </a:r>
            <a:r>
              <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raw data run accession SRR14534402</a:t>
            </a:r>
          </a:p>
        </p:txBody>
      </p:sp>
      <p:pic>
        <p:nvPicPr>
          <p:cNvPr id="8" name="Picture 7">
            <a:extLst>
              <a:ext uri="{FF2B5EF4-FFF2-40B4-BE49-F238E27FC236}">
                <a16:creationId xmlns:a16="http://schemas.microsoft.com/office/drawing/2014/main" id="{BCE3E03A-0E82-487E-80D1-BB201AD5D689}"/>
              </a:ext>
            </a:extLst>
          </p:cNvPr>
          <p:cNvPicPr>
            <a:picLocks noChangeAspect="1"/>
          </p:cNvPicPr>
          <p:nvPr/>
        </p:nvPicPr>
        <p:blipFill>
          <a:blip r:embed="rId3"/>
          <a:stretch>
            <a:fillRect/>
          </a:stretch>
        </p:blipFill>
        <p:spPr>
          <a:xfrm>
            <a:off x="6827240" y="732351"/>
            <a:ext cx="4632489" cy="2045091"/>
          </a:xfrm>
          <a:prstGeom prst="rect">
            <a:avLst/>
          </a:prstGeom>
          <a:ln w="19050">
            <a:solidFill>
              <a:srgbClr val="0000FF"/>
            </a:solidFill>
          </a:ln>
        </p:spPr>
      </p:pic>
      <p:sp>
        <p:nvSpPr>
          <p:cNvPr id="13" name="TextBox 12">
            <a:extLst>
              <a:ext uri="{FF2B5EF4-FFF2-40B4-BE49-F238E27FC236}">
                <a16:creationId xmlns:a16="http://schemas.microsoft.com/office/drawing/2014/main" id="{C58EA9C4-57C7-4214-BF65-463E72E73076}"/>
              </a:ext>
            </a:extLst>
          </p:cNvPr>
          <p:cNvSpPr txBox="1"/>
          <p:nvPr/>
        </p:nvSpPr>
        <p:spPr>
          <a:xfrm>
            <a:off x="94267" y="765837"/>
            <a:ext cx="6591569" cy="830997"/>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Achievement of highly contiguous assembly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(e.g. circular)</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depends on </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 sequencing platform, (2) sequencing depth, and</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(3) presence of repetitive sequences in the genome</a:t>
            </a: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2056409" y="6117147"/>
            <a:ext cx="3288265" cy="517589"/>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Illumina-only assembly</a:t>
            </a: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using </a:t>
            </a:r>
            <a:r>
              <a:rPr lang="en-US"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96 contigs (2 circularized)</a:t>
            </a:r>
          </a:p>
        </p:txBody>
      </p:sp>
      <p:grpSp>
        <p:nvGrpSpPr>
          <p:cNvPr id="16" name="Group 15">
            <a:extLst>
              <a:ext uri="{FF2B5EF4-FFF2-40B4-BE49-F238E27FC236}">
                <a16:creationId xmlns:a16="http://schemas.microsoft.com/office/drawing/2014/main" id="{EFC71133-5F32-4D8C-8A45-763E33CA8F35}"/>
              </a:ext>
            </a:extLst>
          </p:cNvPr>
          <p:cNvGrpSpPr/>
          <p:nvPr/>
        </p:nvGrpSpPr>
        <p:grpSpPr>
          <a:xfrm>
            <a:off x="6401983" y="2783802"/>
            <a:ext cx="4449732" cy="3299461"/>
            <a:chOff x="6401983" y="2783802"/>
            <a:chExt cx="4449732" cy="3299461"/>
          </a:xfrm>
        </p:grpSpPr>
        <p:pic>
          <p:nvPicPr>
            <p:cNvPr id="6" name="Picture 5">
              <a:extLst>
                <a:ext uri="{FF2B5EF4-FFF2-40B4-BE49-F238E27FC236}">
                  <a16:creationId xmlns:a16="http://schemas.microsoft.com/office/drawing/2014/main" id="{54685A8B-7152-4C3A-AEE4-C26BE1EC2979}"/>
                </a:ext>
              </a:extLst>
            </p:cNvPr>
            <p:cNvPicPr>
              <a:picLocks noChangeAspect="1"/>
            </p:cNvPicPr>
            <p:nvPr/>
          </p:nvPicPr>
          <p:blipFill rotWithShape="1">
            <a:blip r:embed="rId4">
              <a:clrChange>
                <a:clrFrom>
                  <a:srgbClr val="FFFFFF"/>
                </a:clrFrom>
                <a:clrTo>
                  <a:srgbClr val="FFFFFF">
                    <a:alpha val="0"/>
                  </a:srgbClr>
                </a:clrTo>
              </a:clrChange>
            </a:blip>
            <a:srcRect t="90480"/>
            <a:stretch/>
          </p:blipFill>
          <p:spPr>
            <a:xfrm>
              <a:off x="6638572" y="5684361"/>
              <a:ext cx="4213143" cy="398902"/>
            </a:xfrm>
            <a:prstGeom prst="rect">
              <a:avLst/>
            </a:prstGeom>
          </p:spPr>
        </p:pic>
        <p:pic>
          <p:nvPicPr>
            <p:cNvPr id="19" name="Picture 18">
              <a:extLst>
                <a:ext uri="{FF2B5EF4-FFF2-40B4-BE49-F238E27FC236}">
                  <a16:creationId xmlns:a16="http://schemas.microsoft.com/office/drawing/2014/main" id="{A9CAD670-1E65-497A-8E64-A1CEA4E8A1CA}"/>
                </a:ext>
              </a:extLst>
            </p:cNvPr>
            <p:cNvPicPr>
              <a:picLocks noChangeAspect="1"/>
            </p:cNvPicPr>
            <p:nvPr/>
          </p:nvPicPr>
          <p:blipFill rotWithShape="1">
            <a:blip r:embed="rId4">
              <a:clrChange>
                <a:clrFrom>
                  <a:srgbClr val="FFFFFF"/>
                </a:clrFrom>
                <a:clrTo>
                  <a:srgbClr val="FFFFFF">
                    <a:alpha val="0"/>
                  </a:srgbClr>
                </a:clrTo>
              </a:clrChange>
            </a:blip>
            <a:srcRect b="27105"/>
            <a:stretch/>
          </p:blipFill>
          <p:spPr>
            <a:xfrm>
              <a:off x="6401983" y="2783802"/>
              <a:ext cx="4213143" cy="3054450"/>
            </a:xfrm>
            <a:prstGeom prst="rect">
              <a:avLst/>
            </a:prstGeom>
          </p:spPr>
        </p:pic>
      </p:grpSp>
      <p:sp>
        <p:nvSpPr>
          <p:cNvPr id="22" name="Rectangle: Rounded Corners 21">
            <a:extLst>
              <a:ext uri="{FF2B5EF4-FFF2-40B4-BE49-F238E27FC236}">
                <a16:creationId xmlns:a16="http://schemas.microsoft.com/office/drawing/2014/main" id="{6DAF9C06-1FB7-4B11-8D5F-8AF77FC25F12}"/>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3" name="Rectangle: Rounded Corners 22">
            <a:extLst>
              <a:ext uri="{FF2B5EF4-FFF2-40B4-BE49-F238E27FC236}">
                <a16:creationId xmlns:a16="http://schemas.microsoft.com/office/drawing/2014/main" id="{8771453E-085E-4456-A56D-C548DBBBB711}"/>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1832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4D1E62CC-F949-4FF5-BFE9-47BF6A3F6798}"/>
              </a:ext>
            </a:extLst>
          </p:cNvPr>
          <p:cNvSpPr/>
          <p:nvPr/>
        </p:nvSpPr>
        <p:spPr>
          <a:xfrm>
            <a:off x="5206073" y="1131216"/>
            <a:ext cx="6539725" cy="4251489"/>
          </a:xfrm>
          <a:custGeom>
            <a:avLst/>
            <a:gdLst>
              <a:gd name="connsiteX0" fmla="*/ 0 w 6539725"/>
              <a:gd name="connsiteY0" fmla="*/ 2125745 h 4251489"/>
              <a:gd name="connsiteX1" fmla="*/ 3269863 w 6539725"/>
              <a:gd name="connsiteY1" fmla="*/ 0 h 4251489"/>
              <a:gd name="connsiteX2" fmla="*/ 6539726 w 6539725"/>
              <a:gd name="connsiteY2" fmla="*/ 2125745 h 4251489"/>
              <a:gd name="connsiteX3" fmla="*/ 3269863 w 6539725"/>
              <a:gd name="connsiteY3" fmla="*/ 4251490 h 4251489"/>
              <a:gd name="connsiteX4" fmla="*/ 0 w 6539725"/>
              <a:gd name="connsiteY4" fmla="*/ 2125745 h 425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725" h="4251489" extrusionOk="0">
                <a:moveTo>
                  <a:pt x="0" y="2125745"/>
                </a:moveTo>
                <a:cubicBezTo>
                  <a:pt x="-231719" y="808799"/>
                  <a:pt x="1143451" y="120295"/>
                  <a:pt x="3269863" y="0"/>
                </a:cubicBezTo>
                <a:cubicBezTo>
                  <a:pt x="5266810" y="40221"/>
                  <a:pt x="6487525" y="953388"/>
                  <a:pt x="6539726" y="2125745"/>
                </a:cubicBezTo>
                <a:cubicBezTo>
                  <a:pt x="6347417" y="3487562"/>
                  <a:pt x="5023053" y="4542806"/>
                  <a:pt x="3269863" y="4251490"/>
                </a:cubicBezTo>
                <a:cubicBezTo>
                  <a:pt x="1324182" y="4175010"/>
                  <a:pt x="67512" y="3332020"/>
                  <a:pt x="0" y="2125745"/>
                </a:cubicBezTo>
                <a:close/>
              </a:path>
            </a:pathLst>
          </a:custGeom>
          <a:noFill/>
          <a:ln w="15875">
            <a:solidFill>
              <a:srgbClr val="FF3399">
                <a:alpha val="26000"/>
              </a:srgbClr>
            </a:solidFill>
            <a:prstDash val="dash"/>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BF1889C-D209-4198-88B5-5AAC3BF6B932}"/>
              </a:ext>
            </a:extLst>
          </p:cNvPr>
          <p:cNvCxnSpPr>
            <a:cxnSpLocks/>
            <a:stCxn id="2" idx="2"/>
            <a:endCxn id="17" idx="0"/>
          </p:cNvCxnSpPr>
          <p:nvPr/>
        </p:nvCxnSpPr>
        <p:spPr>
          <a:xfrm flipH="1">
            <a:off x="1196439" y="1950538"/>
            <a:ext cx="3842" cy="1705678"/>
          </a:xfrm>
          <a:prstGeom prst="straightConnector1">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7703E9C-1A97-475D-AD71-ED3915919E35}"/>
              </a:ext>
            </a:extLst>
          </p:cNvPr>
          <p:cNvCxnSpPr>
            <a:stCxn id="19" idx="2"/>
            <a:endCxn id="33" idx="0"/>
          </p:cNvCxnSpPr>
          <p:nvPr/>
        </p:nvCxnSpPr>
        <p:spPr>
          <a:xfrm rot="5400000">
            <a:off x="5328587" y="2469389"/>
            <a:ext cx="1737809" cy="700107"/>
          </a:xfrm>
          <a:prstGeom prst="bentConnector3">
            <a:avLst>
              <a:gd name="adj1" fmla="val 30472"/>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15A0167-A5F5-4801-8DC2-14526E500F8F}"/>
              </a:ext>
            </a:extLst>
          </p:cNvPr>
          <p:cNvCxnSpPr>
            <a:stCxn id="23" idx="2"/>
            <a:endCxn id="33" idx="0"/>
          </p:cNvCxnSpPr>
          <p:nvPr/>
        </p:nvCxnSpPr>
        <p:spPr>
          <a:xfrm rot="5400000">
            <a:off x="7050672" y="747303"/>
            <a:ext cx="1737809" cy="4144278"/>
          </a:xfrm>
          <a:prstGeom prst="bentConnector3">
            <a:avLst>
              <a:gd name="adj1" fmla="val 50000"/>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E3611DD-1BF1-44F9-95B1-42FA9E55A023}"/>
              </a:ext>
            </a:extLst>
          </p:cNvPr>
          <p:cNvCxnSpPr>
            <a:stCxn id="23" idx="2"/>
            <a:endCxn id="24" idx="0"/>
          </p:cNvCxnSpPr>
          <p:nvPr/>
        </p:nvCxnSpPr>
        <p:spPr>
          <a:xfrm rot="5400000">
            <a:off x="7915148" y="1611779"/>
            <a:ext cx="1737809" cy="2415327"/>
          </a:xfrm>
          <a:prstGeom prst="bentConnector3">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67A49E1A-B0BF-4F2D-869E-2A47ED2D162B}"/>
              </a:ext>
            </a:extLst>
          </p:cNvPr>
          <p:cNvCxnSpPr>
            <a:stCxn id="23" idx="2"/>
          </p:cNvCxnSpPr>
          <p:nvPr/>
        </p:nvCxnSpPr>
        <p:spPr>
          <a:xfrm rot="16200000" flipH="1">
            <a:off x="9204825" y="2737427"/>
            <a:ext cx="1737809" cy="164029"/>
          </a:xfrm>
          <a:prstGeom prst="bentConnector3">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275188B-6898-405A-955C-1B42F92DB398}"/>
              </a:ext>
            </a:extLst>
          </p:cNvPr>
          <p:cNvCxnSpPr>
            <a:cxnSpLocks/>
            <a:stCxn id="19" idx="2"/>
            <a:endCxn id="37" idx="0"/>
          </p:cNvCxnSpPr>
          <p:nvPr/>
        </p:nvCxnSpPr>
        <p:spPr>
          <a:xfrm rot="5400000">
            <a:off x="4343267" y="1484069"/>
            <a:ext cx="1737809" cy="2670746"/>
          </a:xfrm>
          <a:prstGeom prst="bentConnector3">
            <a:avLst>
              <a:gd name="adj1" fmla="val 30472"/>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7C2E64-B8F7-4CC7-885C-970E64FFC061}"/>
              </a:ext>
            </a:extLst>
          </p:cNvPr>
          <p:cNvCxnSpPr>
            <a:cxnSpLocks/>
            <a:stCxn id="19" idx="3"/>
            <a:endCxn id="23" idx="1"/>
          </p:cNvCxnSpPr>
          <p:nvPr/>
        </p:nvCxnSpPr>
        <p:spPr>
          <a:xfrm>
            <a:off x="7286176" y="1781261"/>
            <a:ext cx="1734471" cy="0"/>
          </a:xfrm>
          <a:prstGeom prst="straightConnector1">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5" name="Rectangle: Rounded Corners 14">
            <a:extLst>
              <a:ext uri="{FF2B5EF4-FFF2-40B4-BE49-F238E27FC236}">
                <a16:creationId xmlns:a16="http://schemas.microsoft.com/office/drawing/2014/main" id="{3F573CF7-BD0C-4B42-8C95-24FA27EBE13C}"/>
              </a:ext>
            </a:extLst>
          </p:cNvPr>
          <p:cNvSpPr/>
          <p:nvPr/>
        </p:nvSpPr>
        <p:spPr>
          <a:xfrm>
            <a:off x="237676" y="886916"/>
            <a:ext cx="8202250" cy="3473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Typical workflow of WGS data analysis focusing on AMR</a:t>
            </a:r>
          </a:p>
        </p:txBody>
      </p:sp>
      <p:sp>
        <p:nvSpPr>
          <p:cNvPr id="2" name="TextBox 1">
            <a:extLst>
              <a:ext uri="{FF2B5EF4-FFF2-40B4-BE49-F238E27FC236}">
                <a16:creationId xmlns:a16="http://schemas.microsoft.com/office/drawing/2014/main" id="{F645B4EF-0926-4499-8E1E-706D64943B54}"/>
              </a:ext>
            </a:extLst>
          </p:cNvPr>
          <p:cNvSpPr txBox="1"/>
          <p:nvPr/>
        </p:nvSpPr>
        <p:spPr>
          <a:xfrm>
            <a:off x="778242" y="1611984"/>
            <a:ext cx="84407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Isolate(s)</a:t>
            </a:r>
          </a:p>
        </p:txBody>
      </p:sp>
      <p:sp>
        <p:nvSpPr>
          <p:cNvPr id="16" name="TextBox 15">
            <a:extLst>
              <a:ext uri="{FF2B5EF4-FFF2-40B4-BE49-F238E27FC236}">
                <a16:creationId xmlns:a16="http://schemas.microsoft.com/office/drawing/2014/main" id="{5B61C797-C0B6-4DC8-A794-47567E216F36}"/>
              </a:ext>
            </a:extLst>
          </p:cNvPr>
          <p:cNvSpPr txBox="1"/>
          <p:nvPr/>
        </p:nvSpPr>
        <p:spPr>
          <a:xfrm>
            <a:off x="372891" y="2923832"/>
            <a:ext cx="1642373"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Phenotype assays</a:t>
            </a:r>
          </a:p>
        </p:txBody>
      </p:sp>
      <p:sp>
        <p:nvSpPr>
          <p:cNvPr id="17" name="TextBox 16">
            <a:extLst>
              <a:ext uri="{FF2B5EF4-FFF2-40B4-BE49-F238E27FC236}">
                <a16:creationId xmlns:a16="http://schemas.microsoft.com/office/drawing/2014/main" id="{C7F80785-4012-471A-A1AB-7E68459E5135}"/>
              </a:ext>
            </a:extLst>
          </p:cNvPr>
          <p:cNvSpPr txBox="1"/>
          <p:nvPr/>
        </p:nvSpPr>
        <p:spPr>
          <a:xfrm>
            <a:off x="533148" y="3656216"/>
            <a:ext cx="132658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 profile(s)</a:t>
            </a:r>
          </a:p>
        </p:txBody>
      </p:sp>
      <p:sp>
        <p:nvSpPr>
          <p:cNvPr id="18" name="TextBox 17">
            <a:extLst>
              <a:ext uri="{FF2B5EF4-FFF2-40B4-BE49-F238E27FC236}">
                <a16:creationId xmlns:a16="http://schemas.microsoft.com/office/drawing/2014/main" id="{F52B89E0-F603-4B2E-8CB9-5BF92A5946CB}"/>
              </a:ext>
            </a:extLst>
          </p:cNvPr>
          <p:cNvSpPr txBox="1"/>
          <p:nvPr/>
        </p:nvSpPr>
        <p:spPr>
          <a:xfrm>
            <a:off x="4083686" y="1780211"/>
            <a:ext cx="1023614"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run(s)</a:t>
            </a:r>
          </a:p>
        </p:txBody>
      </p:sp>
      <p:sp>
        <p:nvSpPr>
          <p:cNvPr id="19" name="TextBox 18">
            <a:extLst>
              <a:ext uri="{FF2B5EF4-FFF2-40B4-BE49-F238E27FC236}">
                <a16:creationId xmlns:a16="http://schemas.microsoft.com/office/drawing/2014/main" id="{7C014801-4E2B-4C2E-8E0A-B094C7008C2B}"/>
              </a:ext>
            </a:extLst>
          </p:cNvPr>
          <p:cNvSpPr txBox="1"/>
          <p:nvPr/>
        </p:nvSpPr>
        <p:spPr>
          <a:xfrm>
            <a:off x="5808912" y="1611984"/>
            <a:ext cx="1477264"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Sequence reads</a:t>
            </a:r>
          </a:p>
        </p:txBody>
      </p:sp>
      <p:sp>
        <p:nvSpPr>
          <p:cNvPr id="20" name="TextBox 19">
            <a:extLst>
              <a:ext uri="{FF2B5EF4-FFF2-40B4-BE49-F238E27FC236}">
                <a16:creationId xmlns:a16="http://schemas.microsoft.com/office/drawing/2014/main" id="{AA34DA6C-E985-4688-AE34-74AC2355CEE1}"/>
              </a:ext>
            </a:extLst>
          </p:cNvPr>
          <p:cNvSpPr txBox="1"/>
          <p:nvPr/>
        </p:nvSpPr>
        <p:spPr>
          <a:xfrm>
            <a:off x="2036256" y="1612675"/>
            <a:ext cx="1345818"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DNA</a:t>
            </a:r>
          </a:p>
        </p:txBody>
      </p:sp>
      <p:sp>
        <p:nvSpPr>
          <p:cNvPr id="21" name="TextBox 20">
            <a:extLst>
              <a:ext uri="{FF2B5EF4-FFF2-40B4-BE49-F238E27FC236}">
                <a16:creationId xmlns:a16="http://schemas.microsoft.com/office/drawing/2014/main" id="{F888C4F3-BD69-469B-8514-C2C4C6179883}"/>
              </a:ext>
            </a:extLst>
          </p:cNvPr>
          <p:cNvSpPr txBox="1"/>
          <p:nvPr/>
        </p:nvSpPr>
        <p:spPr>
          <a:xfrm>
            <a:off x="3796011" y="1499801"/>
            <a:ext cx="1598964"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library prep</a:t>
            </a:r>
          </a:p>
        </p:txBody>
      </p:sp>
      <p:sp>
        <p:nvSpPr>
          <p:cNvPr id="22" name="TextBox 21">
            <a:extLst>
              <a:ext uri="{FF2B5EF4-FFF2-40B4-BE49-F238E27FC236}">
                <a16:creationId xmlns:a16="http://schemas.microsoft.com/office/drawing/2014/main" id="{0BD3A5B2-285C-4C4A-A11B-DB29ABD13873}"/>
              </a:ext>
            </a:extLst>
          </p:cNvPr>
          <p:cNvSpPr txBox="1"/>
          <p:nvPr/>
        </p:nvSpPr>
        <p:spPr>
          <a:xfrm>
            <a:off x="7700113" y="1611984"/>
            <a:ext cx="906595"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sp>
        <p:nvSpPr>
          <p:cNvPr id="23" name="TextBox 22">
            <a:extLst>
              <a:ext uri="{FF2B5EF4-FFF2-40B4-BE49-F238E27FC236}">
                <a16:creationId xmlns:a16="http://schemas.microsoft.com/office/drawing/2014/main" id="{FE088319-F6D7-43C0-B4AB-034BB2BC7A6C}"/>
              </a:ext>
            </a:extLst>
          </p:cNvPr>
          <p:cNvSpPr txBox="1"/>
          <p:nvPr/>
        </p:nvSpPr>
        <p:spPr>
          <a:xfrm>
            <a:off x="9020647" y="1611984"/>
            <a:ext cx="1942135"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sequence(s)</a:t>
            </a:r>
          </a:p>
        </p:txBody>
      </p:sp>
      <p:sp>
        <p:nvSpPr>
          <p:cNvPr id="24" name="TextBox 23">
            <a:extLst>
              <a:ext uri="{FF2B5EF4-FFF2-40B4-BE49-F238E27FC236}">
                <a16:creationId xmlns:a16="http://schemas.microsoft.com/office/drawing/2014/main" id="{6B182A83-DFAA-4077-BD04-007AE9773C4E}"/>
              </a:ext>
            </a:extLst>
          </p:cNvPr>
          <p:cNvSpPr txBox="1"/>
          <p:nvPr/>
        </p:nvSpPr>
        <p:spPr>
          <a:xfrm>
            <a:off x="7303428" y="3688347"/>
            <a:ext cx="54591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RNAs</a:t>
            </a:r>
          </a:p>
        </p:txBody>
      </p:sp>
      <p:sp>
        <p:nvSpPr>
          <p:cNvPr id="25" name="TextBox 24">
            <a:extLst>
              <a:ext uri="{FF2B5EF4-FFF2-40B4-BE49-F238E27FC236}">
                <a16:creationId xmlns:a16="http://schemas.microsoft.com/office/drawing/2014/main" id="{44D9FFCC-AC52-4BAD-A61B-0ECE0ABE514F}"/>
              </a:ext>
            </a:extLst>
          </p:cNvPr>
          <p:cNvSpPr txBox="1"/>
          <p:nvPr/>
        </p:nvSpPr>
        <p:spPr>
          <a:xfrm>
            <a:off x="7303428" y="2923832"/>
            <a:ext cx="1058880"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a:t>
            </a:r>
          </a:p>
        </p:txBody>
      </p:sp>
      <p:sp>
        <p:nvSpPr>
          <p:cNvPr id="26" name="TextBox 25">
            <a:extLst>
              <a:ext uri="{FF2B5EF4-FFF2-40B4-BE49-F238E27FC236}">
                <a16:creationId xmlns:a16="http://schemas.microsoft.com/office/drawing/2014/main" id="{718BCFDF-971D-42A6-9523-871C3034A67E}"/>
              </a:ext>
            </a:extLst>
          </p:cNvPr>
          <p:cNvSpPr txBox="1"/>
          <p:nvPr/>
        </p:nvSpPr>
        <p:spPr>
          <a:xfrm>
            <a:off x="7303428" y="4050457"/>
            <a:ext cx="132658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Proteins/CDSs</a:t>
            </a:r>
          </a:p>
        </p:txBody>
      </p:sp>
      <p:sp>
        <p:nvSpPr>
          <p:cNvPr id="28" name="TextBox 27">
            <a:extLst>
              <a:ext uri="{FF2B5EF4-FFF2-40B4-BE49-F238E27FC236}">
                <a16:creationId xmlns:a16="http://schemas.microsoft.com/office/drawing/2014/main" id="{DAB29DE5-431D-4153-9F61-6377C0322330}"/>
              </a:ext>
            </a:extLst>
          </p:cNvPr>
          <p:cNvSpPr txBox="1"/>
          <p:nvPr/>
        </p:nvSpPr>
        <p:spPr>
          <a:xfrm>
            <a:off x="9247983" y="2923832"/>
            <a:ext cx="2088007"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Specialized annotation</a:t>
            </a:r>
          </a:p>
        </p:txBody>
      </p:sp>
      <p:sp>
        <p:nvSpPr>
          <p:cNvPr id="29" name="TextBox 28">
            <a:extLst>
              <a:ext uri="{FF2B5EF4-FFF2-40B4-BE49-F238E27FC236}">
                <a16:creationId xmlns:a16="http://schemas.microsoft.com/office/drawing/2014/main" id="{78806179-C6AD-4E04-AD4F-AE156381DF5C}"/>
              </a:ext>
            </a:extLst>
          </p:cNvPr>
          <p:cNvSpPr txBox="1"/>
          <p:nvPr/>
        </p:nvSpPr>
        <p:spPr>
          <a:xfrm>
            <a:off x="5358873" y="2923832"/>
            <a:ext cx="924227"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ID/Typing</a:t>
            </a:r>
          </a:p>
        </p:txBody>
      </p:sp>
      <p:sp>
        <p:nvSpPr>
          <p:cNvPr id="30" name="TextBox 29">
            <a:extLst>
              <a:ext uri="{FF2B5EF4-FFF2-40B4-BE49-F238E27FC236}">
                <a16:creationId xmlns:a16="http://schemas.microsoft.com/office/drawing/2014/main" id="{47BB55E4-F20B-4571-9881-EC894C5ED214}"/>
              </a:ext>
            </a:extLst>
          </p:cNvPr>
          <p:cNvSpPr txBox="1"/>
          <p:nvPr/>
        </p:nvSpPr>
        <p:spPr>
          <a:xfrm>
            <a:off x="7303428" y="4429054"/>
            <a:ext cx="1573444" cy="338554"/>
          </a:xfrm>
          <a:prstGeom prst="rect">
            <a:avLst/>
          </a:prstGeom>
          <a:noFill/>
        </p:spPr>
        <p:txBody>
          <a:bodyPr wrap="none" lIns="27432" rIns="27432" rtlCol="0">
            <a:spAutoFit/>
          </a:bodyPr>
          <a:lstStyle/>
          <a:p>
            <a:r>
              <a:rPr lang="en-US" sz="160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functions</a:t>
            </a:r>
          </a:p>
        </p:txBody>
      </p:sp>
      <p:sp>
        <p:nvSpPr>
          <p:cNvPr id="31" name="TextBox 30">
            <a:extLst>
              <a:ext uri="{FF2B5EF4-FFF2-40B4-BE49-F238E27FC236}">
                <a16:creationId xmlns:a16="http://schemas.microsoft.com/office/drawing/2014/main" id="{7C6DB055-80AF-458C-A808-36DE86F6D2AF}"/>
              </a:ext>
            </a:extLst>
          </p:cNvPr>
          <p:cNvSpPr txBox="1"/>
          <p:nvPr/>
        </p:nvSpPr>
        <p:spPr>
          <a:xfrm>
            <a:off x="9247983" y="3688347"/>
            <a:ext cx="158145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Resistance genes</a:t>
            </a:r>
          </a:p>
        </p:txBody>
      </p:sp>
      <p:sp>
        <p:nvSpPr>
          <p:cNvPr id="32" name="TextBox 31">
            <a:extLst>
              <a:ext uri="{FF2B5EF4-FFF2-40B4-BE49-F238E27FC236}">
                <a16:creationId xmlns:a16="http://schemas.microsoft.com/office/drawing/2014/main" id="{D510DFE1-4B66-4DA2-898E-7C59C621D5C9}"/>
              </a:ext>
            </a:extLst>
          </p:cNvPr>
          <p:cNvSpPr txBox="1"/>
          <p:nvPr/>
        </p:nvSpPr>
        <p:spPr>
          <a:xfrm>
            <a:off x="9247983" y="4050457"/>
            <a:ext cx="226113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elements</a:t>
            </a:r>
          </a:p>
        </p:txBody>
      </p:sp>
      <p:sp>
        <p:nvSpPr>
          <p:cNvPr id="33" name="TextBox 32">
            <a:extLst>
              <a:ext uri="{FF2B5EF4-FFF2-40B4-BE49-F238E27FC236}">
                <a16:creationId xmlns:a16="http://schemas.microsoft.com/office/drawing/2014/main" id="{190F8ED2-E1A7-401C-B21B-33E7032481B4}"/>
              </a:ext>
            </a:extLst>
          </p:cNvPr>
          <p:cNvSpPr txBox="1"/>
          <p:nvPr/>
        </p:nvSpPr>
        <p:spPr>
          <a:xfrm>
            <a:off x="5358873" y="3688347"/>
            <a:ext cx="97712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Species ID</a:t>
            </a:r>
          </a:p>
        </p:txBody>
      </p:sp>
      <p:sp>
        <p:nvSpPr>
          <p:cNvPr id="34" name="TextBox 33">
            <a:extLst>
              <a:ext uri="{FF2B5EF4-FFF2-40B4-BE49-F238E27FC236}">
                <a16:creationId xmlns:a16="http://schemas.microsoft.com/office/drawing/2014/main" id="{ECC6CEFC-4FA9-463E-BD37-7701B0CD03BD}"/>
              </a:ext>
            </a:extLst>
          </p:cNvPr>
          <p:cNvSpPr txBox="1"/>
          <p:nvPr/>
        </p:nvSpPr>
        <p:spPr>
          <a:xfrm>
            <a:off x="5358873" y="4050457"/>
            <a:ext cx="101559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type</a:t>
            </a:r>
          </a:p>
        </p:txBody>
      </p:sp>
      <p:sp>
        <p:nvSpPr>
          <p:cNvPr id="36" name="TextBox 35">
            <a:extLst>
              <a:ext uri="{FF2B5EF4-FFF2-40B4-BE49-F238E27FC236}">
                <a16:creationId xmlns:a16="http://schemas.microsoft.com/office/drawing/2014/main" id="{9FFF79F2-430B-4DDA-B55E-EFBD26FA0C69}"/>
              </a:ext>
            </a:extLst>
          </p:cNvPr>
          <p:cNvSpPr txBox="1"/>
          <p:nvPr/>
        </p:nvSpPr>
        <p:spPr>
          <a:xfrm>
            <a:off x="3398654" y="2923832"/>
            <a:ext cx="1329275"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Variant calling</a:t>
            </a:r>
          </a:p>
        </p:txBody>
      </p:sp>
      <p:sp>
        <p:nvSpPr>
          <p:cNvPr id="37" name="TextBox 36">
            <a:extLst>
              <a:ext uri="{FF2B5EF4-FFF2-40B4-BE49-F238E27FC236}">
                <a16:creationId xmlns:a16="http://schemas.microsoft.com/office/drawing/2014/main" id="{1A95376B-54F9-4EC0-A901-74DE86BC252B}"/>
              </a:ext>
            </a:extLst>
          </p:cNvPr>
          <p:cNvSpPr txBox="1"/>
          <p:nvPr/>
        </p:nvSpPr>
        <p:spPr>
          <a:xfrm>
            <a:off x="3398654" y="3688347"/>
            <a:ext cx="95628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Mutations</a:t>
            </a:r>
          </a:p>
        </p:txBody>
      </p:sp>
      <p:cxnSp>
        <p:nvCxnSpPr>
          <p:cNvPr id="7" name="Straight Arrow Connector 6">
            <a:extLst>
              <a:ext uri="{FF2B5EF4-FFF2-40B4-BE49-F238E27FC236}">
                <a16:creationId xmlns:a16="http://schemas.microsoft.com/office/drawing/2014/main" id="{598BDB13-F934-4681-96A8-0AEB6482641C}"/>
              </a:ext>
            </a:extLst>
          </p:cNvPr>
          <p:cNvCxnSpPr>
            <a:stCxn id="2" idx="3"/>
            <a:endCxn id="20" idx="1"/>
          </p:cNvCxnSpPr>
          <p:nvPr/>
        </p:nvCxnSpPr>
        <p:spPr>
          <a:xfrm>
            <a:off x="1622319" y="1781261"/>
            <a:ext cx="413937" cy="691"/>
          </a:xfrm>
          <a:prstGeom prst="straightConnector1">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EC10310-1E91-4DBE-A574-C0DDFC9B58CF}"/>
              </a:ext>
            </a:extLst>
          </p:cNvPr>
          <p:cNvCxnSpPr>
            <a:stCxn id="20" idx="3"/>
            <a:endCxn id="21" idx="1"/>
          </p:cNvCxnSpPr>
          <p:nvPr/>
        </p:nvCxnSpPr>
        <p:spPr>
          <a:xfrm flipV="1">
            <a:off x="3382074" y="1669078"/>
            <a:ext cx="413937" cy="112874"/>
          </a:xfrm>
          <a:prstGeom prst="bentConnector3">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ED0BA01-27CE-4522-BF22-9B1C44CF8C26}"/>
              </a:ext>
            </a:extLst>
          </p:cNvPr>
          <p:cNvCxnSpPr>
            <a:stCxn id="18" idx="3"/>
            <a:endCxn id="19" idx="1"/>
          </p:cNvCxnSpPr>
          <p:nvPr/>
        </p:nvCxnSpPr>
        <p:spPr>
          <a:xfrm flipV="1">
            <a:off x="5107300" y="1781261"/>
            <a:ext cx="701612" cy="168227"/>
          </a:xfrm>
          <a:prstGeom prst="bentConnector3">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9DF54075-03A3-46CB-A04A-99D99B6ADEDC}"/>
              </a:ext>
            </a:extLst>
          </p:cNvPr>
          <p:cNvSpPr/>
          <p:nvPr/>
        </p:nvSpPr>
        <p:spPr>
          <a:xfrm rot="18332786">
            <a:off x="5070144" y="3180060"/>
            <a:ext cx="537232" cy="635791"/>
          </a:xfrm>
          <a:prstGeom prst="rightArrow">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42E49C8-116A-4B27-9EE6-FF19C193923C}"/>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4" name="Rectangle: Rounded Corners 43">
            <a:extLst>
              <a:ext uri="{FF2B5EF4-FFF2-40B4-BE49-F238E27FC236}">
                <a16:creationId xmlns:a16="http://schemas.microsoft.com/office/drawing/2014/main" id="{746C90EB-A1A4-403D-9835-EEB8C40A4776}"/>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67356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 calcmode="lin" valueType="num">
                                      <p:cBhvr>
                                        <p:cTn id="14" dur="500" fill="hold"/>
                                        <p:tgtEl>
                                          <p:spTgt spid="42"/>
                                        </p:tgtEl>
                                        <p:attrNameLst>
                                          <p:attrName>style.rotation</p:attrName>
                                        </p:attrNameLst>
                                      </p:cBhvr>
                                      <p:tavLst>
                                        <p:tav tm="0">
                                          <p:val>
                                            <p:fltVal val="90"/>
                                          </p:val>
                                        </p:tav>
                                        <p:tav tm="100000">
                                          <p:val>
                                            <p:fltVal val="0"/>
                                          </p:val>
                                        </p:tav>
                                      </p:tavLst>
                                    </p:anim>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3" name="TextBox 12">
            <a:extLst>
              <a:ext uri="{FF2B5EF4-FFF2-40B4-BE49-F238E27FC236}">
                <a16:creationId xmlns:a16="http://schemas.microsoft.com/office/drawing/2014/main" id="{C58EA9C4-57C7-4214-BF65-463E72E73076}"/>
              </a:ext>
            </a:extLst>
          </p:cNvPr>
          <p:cNvSpPr txBox="1"/>
          <p:nvPr/>
        </p:nvSpPr>
        <p:spPr>
          <a:xfrm>
            <a:off x="94266" y="765837"/>
            <a:ext cx="1186834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subtyping in WGS era</a:t>
            </a:r>
          </a:p>
        </p:txBody>
      </p:sp>
      <p:sp>
        <p:nvSpPr>
          <p:cNvPr id="8" name="TextBox 7">
            <a:extLst>
              <a:ext uri="{FF2B5EF4-FFF2-40B4-BE49-F238E27FC236}">
                <a16:creationId xmlns:a16="http://schemas.microsoft.com/office/drawing/2014/main" id="{877AD28F-474C-4242-83FB-DE8BC96677CD}"/>
              </a:ext>
            </a:extLst>
          </p:cNvPr>
          <p:cNvSpPr txBox="1"/>
          <p:nvPr/>
        </p:nvSpPr>
        <p:spPr>
          <a:xfrm>
            <a:off x="491763" y="1380150"/>
            <a:ext cx="2430546"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Classical subtyping</a:t>
            </a:r>
          </a:p>
        </p:txBody>
      </p:sp>
      <p:sp>
        <p:nvSpPr>
          <p:cNvPr id="9" name="TextBox 8">
            <a:extLst>
              <a:ext uri="{FF2B5EF4-FFF2-40B4-BE49-F238E27FC236}">
                <a16:creationId xmlns:a16="http://schemas.microsoft.com/office/drawing/2014/main" id="{E725D8D4-3DBA-456B-9837-2A2E602001B9}"/>
              </a:ext>
            </a:extLst>
          </p:cNvPr>
          <p:cNvSpPr txBox="1"/>
          <p:nvPr/>
        </p:nvSpPr>
        <p:spPr>
          <a:xfrm>
            <a:off x="5992291" y="1380150"/>
            <a:ext cx="2430546"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WGS-based subtyping</a:t>
            </a:r>
          </a:p>
        </p:txBody>
      </p:sp>
      <p:sp>
        <p:nvSpPr>
          <p:cNvPr id="14" name="TextBox 13">
            <a:extLst>
              <a:ext uri="{FF2B5EF4-FFF2-40B4-BE49-F238E27FC236}">
                <a16:creationId xmlns:a16="http://schemas.microsoft.com/office/drawing/2014/main" id="{B6086958-105A-492F-9947-B631B640E176}"/>
              </a:ext>
            </a:extLst>
          </p:cNvPr>
          <p:cNvSpPr txBox="1"/>
          <p:nvPr/>
        </p:nvSpPr>
        <p:spPr>
          <a:xfrm>
            <a:off x="491761" y="3041245"/>
            <a:ext cx="3062143" cy="338554"/>
          </a:xfrm>
          <a:prstGeom prst="rect">
            <a:avLst/>
          </a:prstGeom>
          <a:noFill/>
        </p:spPr>
        <p:txBody>
          <a:bodyPr wrap="square"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Great values as lexicon (historic)</a:t>
            </a:r>
          </a:p>
        </p:txBody>
      </p:sp>
      <p:sp>
        <p:nvSpPr>
          <p:cNvPr id="15" name="TextBox 14">
            <a:extLst>
              <a:ext uri="{FF2B5EF4-FFF2-40B4-BE49-F238E27FC236}">
                <a16:creationId xmlns:a16="http://schemas.microsoft.com/office/drawing/2014/main" id="{A745141F-D725-4336-BA26-7DB341C3F258}"/>
              </a:ext>
            </a:extLst>
          </p:cNvPr>
          <p:cNvSpPr txBox="1"/>
          <p:nvPr/>
        </p:nvSpPr>
        <p:spPr>
          <a:xfrm>
            <a:off x="5992290" y="3041245"/>
            <a:ext cx="5401822" cy="338554"/>
          </a:xfrm>
          <a:prstGeom prst="rect">
            <a:avLst/>
          </a:prstGeom>
          <a:noFill/>
        </p:spPr>
        <p:txBody>
          <a:bodyPr wrap="square"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High resolution </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 </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Great values as epidemiological tool</a:t>
            </a:r>
          </a:p>
        </p:txBody>
      </p:sp>
      <p:sp>
        <p:nvSpPr>
          <p:cNvPr id="16" name="TextBox 15">
            <a:extLst>
              <a:ext uri="{FF2B5EF4-FFF2-40B4-BE49-F238E27FC236}">
                <a16:creationId xmlns:a16="http://schemas.microsoft.com/office/drawing/2014/main" id="{E3E930A8-ED82-44D8-8FAE-978937528D97}"/>
              </a:ext>
            </a:extLst>
          </p:cNvPr>
          <p:cNvSpPr txBox="1"/>
          <p:nvPr/>
        </p:nvSpPr>
        <p:spPr>
          <a:xfrm>
            <a:off x="491762" y="1945760"/>
            <a:ext cx="4692979" cy="830997"/>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Serotype (O157:H7 E. coli), MLST (ST239 S. aureus),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Ribotype</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 difficile RT027), Pathotype (EPEC), </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PFGE (P. aeruginosa clone C), …</a:t>
            </a:r>
          </a:p>
        </p:txBody>
      </p:sp>
      <p:sp>
        <p:nvSpPr>
          <p:cNvPr id="17" name="TextBox 16">
            <a:extLst>
              <a:ext uri="{FF2B5EF4-FFF2-40B4-BE49-F238E27FC236}">
                <a16:creationId xmlns:a16="http://schemas.microsoft.com/office/drawing/2014/main" id="{E5CAA16E-F94C-4F88-8FC6-D4063C87D1CB}"/>
              </a:ext>
            </a:extLst>
          </p:cNvPr>
          <p:cNvSpPr txBox="1"/>
          <p:nvPr/>
        </p:nvSpPr>
        <p:spPr>
          <a:xfrm>
            <a:off x="5992290" y="1941743"/>
            <a:ext cx="5707947" cy="830997"/>
          </a:xfrm>
          <a:prstGeom prst="rect">
            <a:avLst/>
          </a:prstGeom>
          <a:noFill/>
        </p:spPr>
        <p:txBody>
          <a:bodyPr wrap="square" rtlCol="0">
            <a:spAutoFit/>
          </a:bodyPr>
          <a:lstStyle/>
          <a:p>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cgMLST</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SNP cluster, k-</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mer</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cluster, …</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calling/prediction on some of the classical typing schemes</a:t>
            </a:r>
          </a:p>
        </p:txBody>
      </p:sp>
      <p:sp>
        <p:nvSpPr>
          <p:cNvPr id="18" name="TextBox 17">
            <a:extLst>
              <a:ext uri="{FF2B5EF4-FFF2-40B4-BE49-F238E27FC236}">
                <a16:creationId xmlns:a16="http://schemas.microsoft.com/office/drawing/2014/main" id="{C12857F1-9B0D-4821-98E5-0024DFA09501}"/>
              </a:ext>
            </a:extLst>
          </p:cNvPr>
          <p:cNvSpPr txBox="1"/>
          <p:nvPr/>
        </p:nvSpPr>
        <p:spPr>
          <a:xfrm>
            <a:off x="5992290" y="3591454"/>
            <a:ext cx="5401822" cy="1077218"/>
          </a:xfrm>
          <a:prstGeom prst="rect">
            <a:avLst/>
          </a:prstGeom>
          <a:noFill/>
        </p:spPr>
        <p:txBody>
          <a:bodyPr wrap="square"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But still lack standardization, each different investigation is done with different clustering &amp; the units and the naming not consistent across investigations, therefore less value as lexicon</a:t>
            </a:r>
          </a:p>
        </p:txBody>
      </p:sp>
      <p:sp>
        <p:nvSpPr>
          <p:cNvPr id="19" name="TextBox 18">
            <a:extLst>
              <a:ext uri="{FF2B5EF4-FFF2-40B4-BE49-F238E27FC236}">
                <a16:creationId xmlns:a16="http://schemas.microsoft.com/office/drawing/2014/main" id="{A3F74C36-08EC-4BEB-A792-B4434B213775}"/>
              </a:ext>
            </a:extLst>
          </p:cNvPr>
          <p:cNvSpPr txBox="1"/>
          <p:nvPr/>
        </p:nvSpPr>
        <p:spPr>
          <a:xfrm>
            <a:off x="6028440" y="5014945"/>
            <a:ext cx="5401822" cy="1077218"/>
          </a:xfrm>
          <a:prstGeom prst="rect">
            <a:avLst/>
          </a:prstGeom>
          <a:noFill/>
        </p:spPr>
        <p:txBody>
          <a:bodyPr wrap="square"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Notable efforts to overcome this limitation: </a:t>
            </a:r>
          </a:p>
          <a:p>
            <a:pPr marL="285750" indent="-285750">
              <a:buFont typeface="Arial" panose="020B0604020202020204" pitchFamily="34" charset="0"/>
              <a:buChar char="•"/>
            </a:pP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Hier</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-CC: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cgMLST</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-based clones defined at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Enterobase</a:t>
            </a:r>
            <a:endPar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PopPUNK</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k-</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mer</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-based clustering recently gaining momentum</a:t>
            </a:r>
          </a:p>
        </p:txBody>
      </p:sp>
      <p:sp>
        <p:nvSpPr>
          <p:cNvPr id="20" name="Rectangle: Rounded Corners 19">
            <a:extLst>
              <a:ext uri="{FF2B5EF4-FFF2-40B4-BE49-F238E27FC236}">
                <a16:creationId xmlns:a16="http://schemas.microsoft.com/office/drawing/2014/main" id="{3817A2E1-5FE3-442A-8E95-28F91EF23454}"/>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Rectangle: Rounded Corners 20">
            <a:extLst>
              <a:ext uri="{FF2B5EF4-FFF2-40B4-BE49-F238E27FC236}">
                <a16:creationId xmlns:a16="http://schemas.microsoft.com/office/drawing/2014/main" id="{16846FBD-992C-4487-9E14-69CC0D57F088}"/>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69442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7A556EF-E515-4B3F-A15F-B48A45E44224}"/>
              </a:ext>
            </a:extLst>
          </p:cNvPr>
          <p:cNvSpPr/>
          <p:nvPr/>
        </p:nvSpPr>
        <p:spPr>
          <a:xfrm>
            <a:off x="6698825" y="2387260"/>
            <a:ext cx="1455420" cy="1760220"/>
          </a:xfrm>
          <a:prstGeom prst="ellipse">
            <a:avLst/>
          </a:prstGeom>
          <a:solidFill>
            <a:srgbClr val="CA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F033FC21-ABB1-48A7-A8CA-81468513875B}"/>
              </a:ext>
            </a:extLst>
          </p:cNvPr>
          <p:cNvSpPr/>
          <p:nvPr/>
        </p:nvSpPr>
        <p:spPr>
          <a:xfrm>
            <a:off x="6755974" y="4147480"/>
            <a:ext cx="1455420" cy="1760220"/>
          </a:xfrm>
          <a:prstGeom prst="ellipse">
            <a:avLst/>
          </a:prstGeom>
          <a:solidFill>
            <a:srgbClr val="CA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이등변 삼각형 50">
            <a:extLst>
              <a:ext uri="{FF2B5EF4-FFF2-40B4-BE49-F238E27FC236}">
                <a16:creationId xmlns:a16="http://schemas.microsoft.com/office/drawing/2014/main" id="{41C9D31A-1921-41A7-A8E0-70D0518E7199}"/>
              </a:ext>
            </a:extLst>
          </p:cNvPr>
          <p:cNvSpPr/>
          <p:nvPr/>
        </p:nvSpPr>
        <p:spPr>
          <a:xfrm rot="16200000">
            <a:off x="4734773" y="1454121"/>
            <a:ext cx="1760218" cy="3623308"/>
          </a:xfrm>
          <a:prstGeom prst="triangle">
            <a:avLst/>
          </a:prstGeom>
          <a:solidFill>
            <a:srgbClr val="CA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이등변 삼각형 51">
            <a:extLst>
              <a:ext uri="{FF2B5EF4-FFF2-40B4-BE49-F238E27FC236}">
                <a16:creationId xmlns:a16="http://schemas.microsoft.com/office/drawing/2014/main" id="{38D6310F-7FD1-4D20-8A1C-3A8F8BF45592}"/>
              </a:ext>
            </a:extLst>
          </p:cNvPr>
          <p:cNvSpPr/>
          <p:nvPr/>
        </p:nvSpPr>
        <p:spPr>
          <a:xfrm rot="16200000">
            <a:off x="4734771" y="3215936"/>
            <a:ext cx="1760218" cy="3623308"/>
          </a:xfrm>
          <a:prstGeom prst="triangle">
            <a:avLst/>
          </a:prstGeom>
          <a:solidFill>
            <a:srgbClr val="CAE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E80376D6-E6C9-4164-B472-515F0B828F14}"/>
              </a:ext>
            </a:extLst>
          </p:cNvPr>
          <p:cNvSpPr/>
          <p:nvPr/>
        </p:nvSpPr>
        <p:spPr>
          <a:xfrm>
            <a:off x="292998" y="929015"/>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487E3-0AD5-4B22-AE3C-C5DF3F1590EA}"/>
              </a:ext>
            </a:extLst>
          </p:cNvPr>
          <p:cNvSpPr/>
          <p:nvPr/>
        </p:nvSpPr>
        <p:spPr>
          <a:xfrm>
            <a:off x="8674998" y="929014"/>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9A487E5-753A-4CE9-A4E4-DCA7A289EAA4}"/>
              </a:ext>
            </a:extLst>
          </p:cNvPr>
          <p:cNvSpPr txBox="1"/>
          <p:nvPr/>
        </p:nvSpPr>
        <p:spPr>
          <a:xfrm>
            <a:off x="1279174" y="1426117"/>
            <a:ext cx="8344767" cy="86177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Mutation rate of microbial pathogens</a:t>
            </a:r>
          </a:p>
          <a:p>
            <a:pPr marL="742950" lvl="1" indent="-285750">
              <a:buFont typeface="Arial" panose="020B0604020202020204" pitchFamily="34" charset="0"/>
              <a:buChar char="•"/>
            </a:pPr>
            <a:r>
              <a:rPr lang="en-US" sz="1600" dirty="0">
                <a:solidFill>
                  <a:srgbClr val="0070C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Bacteria roughly,	</a:t>
            </a:r>
            <a:r>
              <a:rPr lang="en-US" sz="1600" b="1" dirty="0">
                <a:solidFill>
                  <a:srgbClr val="0070C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 mutation / 1 </a:t>
            </a:r>
            <a:r>
              <a:rPr lang="en-US" sz="1600" b="1" dirty="0" err="1">
                <a:solidFill>
                  <a:srgbClr val="0070C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Mbp</a:t>
            </a:r>
            <a:r>
              <a:rPr lang="en-US" sz="1600" b="1" dirty="0">
                <a:solidFill>
                  <a:srgbClr val="0070C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 year</a:t>
            </a:r>
          </a:p>
          <a:p>
            <a:pPr marL="742950" lvl="1" indent="-285750">
              <a:buFont typeface="Arial" panose="020B0604020202020204" pitchFamily="34" charset="0"/>
              <a:buChar char="•"/>
            </a:pPr>
            <a:r>
              <a:rPr lang="en-US" sz="1600" dirty="0">
                <a:solidFill>
                  <a:srgbClr val="D04ADA"/>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RNA viruses roughly,	</a:t>
            </a:r>
            <a:r>
              <a:rPr lang="en-US" sz="1600" b="1" dirty="0">
                <a:solidFill>
                  <a:srgbClr val="D04ADA"/>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 mutation / 1 </a:t>
            </a:r>
            <a:r>
              <a:rPr lang="en-US" sz="1600" b="1" dirty="0" err="1">
                <a:solidFill>
                  <a:srgbClr val="D04ADA"/>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Kbp</a:t>
            </a:r>
            <a:r>
              <a:rPr lang="en-US" sz="1600" b="1" dirty="0">
                <a:solidFill>
                  <a:srgbClr val="D04ADA"/>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 year</a:t>
            </a:r>
          </a:p>
        </p:txBody>
      </p:sp>
      <p:sp>
        <p:nvSpPr>
          <p:cNvPr id="3" name="TextBox 2">
            <a:extLst>
              <a:ext uri="{FF2B5EF4-FFF2-40B4-BE49-F238E27FC236}">
                <a16:creationId xmlns:a16="http://schemas.microsoft.com/office/drawing/2014/main" id="{B4A951FA-FB97-439B-8DB7-A5B3900958D9}"/>
              </a:ext>
            </a:extLst>
          </p:cNvPr>
          <p:cNvSpPr txBox="1"/>
          <p:nvPr/>
        </p:nvSpPr>
        <p:spPr>
          <a:xfrm>
            <a:off x="1544520" y="6028304"/>
            <a:ext cx="9496860" cy="338554"/>
          </a:xfrm>
          <a:prstGeom prst="rect">
            <a:avLst/>
          </a:prstGeom>
          <a:noFill/>
        </p:spPr>
        <p:txBody>
          <a:bodyPr wrap="square" rtlCol="0">
            <a:spAutoFit/>
          </a:bodyPr>
          <a:lstStyle/>
          <a:p>
            <a:r>
              <a:rPr lang="en-US" altLang="ko-KR"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Non-WGS typing (e.g. MLST) are not discriminative enough to define outbreaks at short time-scale</a:t>
            </a:r>
            <a:endParaRPr lang="ko-KR" alt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 name="이등변 삼각형 3">
            <a:extLst>
              <a:ext uri="{FF2B5EF4-FFF2-40B4-BE49-F238E27FC236}">
                <a16:creationId xmlns:a16="http://schemas.microsoft.com/office/drawing/2014/main" id="{DAB2A903-B23A-4F2C-9497-7F66D1DEF307}"/>
              </a:ext>
            </a:extLst>
          </p:cNvPr>
          <p:cNvSpPr/>
          <p:nvPr/>
        </p:nvSpPr>
        <p:spPr>
          <a:xfrm rot="16200000">
            <a:off x="6665524" y="2253180"/>
            <a:ext cx="506358" cy="101566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이등변 삼각형 52">
            <a:extLst>
              <a:ext uri="{FF2B5EF4-FFF2-40B4-BE49-F238E27FC236}">
                <a16:creationId xmlns:a16="http://schemas.microsoft.com/office/drawing/2014/main" id="{F035C7D0-4EDF-40B6-B183-7EA17B675C4A}"/>
              </a:ext>
            </a:extLst>
          </p:cNvPr>
          <p:cNvSpPr/>
          <p:nvPr/>
        </p:nvSpPr>
        <p:spPr>
          <a:xfrm rot="16200000">
            <a:off x="6912769" y="3054107"/>
            <a:ext cx="341847" cy="68568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이등변 삼각형 53">
            <a:extLst>
              <a:ext uri="{FF2B5EF4-FFF2-40B4-BE49-F238E27FC236}">
                <a16:creationId xmlns:a16="http://schemas.microsoft.com/office/drawing/2014/main" id="{0BAA9B06-056B-4F9A-AFEA-D290A6E5435E}"/>
              </a:ext>
            </a:extLst>
          </p:cNvPr>
          <p:cNvSpPr/>
          <p:nvPr/>
        </p:nvSpPr>
        <p:spPr>
          <a:xfrm rot="16200000">
            <a:off x="6912769" y="3547470"/>
            <a:ext cx="341847" cy="68568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이등변 삼각형 54">
            <a:extLst>
              <a:ext uri="{FF2B5EF4-FFF2-40B4-BE49-F238E27FC236}">
                <a16:creationId xmlns:a16="http://schemas.microsoft.com/office/drawing/2014/main" id="{88B62145-C670-425C-BE14-A56FAAC38484}"/>
              </a:ext>
            </a:extLst>
          </p:cNvPr>
          <p:cNvSpPr/>
          <p:nvPr/>
        </p:nvSpPr>
        <p:spPr>
          <a:xfrm rot="16200000">
            <a:off x="6812768" y="4239218"/>
            <a:ext cx="407118" cy="8166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이등변 삼각형 55">
            <a:extLst>
              <a:ext uri="{FF2B5EF4-FFF2-40B4-BE49-F238E27FC236}">
                <a16:creationId xmlns:a16="http://schemas.microsoft.com/office/drawing/2014/main" id="{1447AA39-32E0-4BD4-8A0F-919AA0D8F395}"/>
              </a:ext>
            </a:extLst>
          </p:cNvPr>
          <p:cNvSpPr/>
          <p:nvPr/>
        </p:nvSpPr>
        <p:spPr>
          <a:xfrm rot="16200000">
            <a:off x="6812766" y="5086911"/>
            <a:ext cx="407119" cy="81660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연결선: 구부러짐 6">
            <a:extLst>
              <a:ext uri="{FF2B5EF4-FFF2-40B4-BE49-F238E27FC236}">
                <a16:creationId xmlns:a16="http://schemas.microsoft.com/office/drawing/2014/main" id="{167C19FE-212E-4649-B270-16DB269766F3}"/>
              </a:ext>
            </a:extLst>
          </p:cNvPr>
          <p:cNvCxnSpPr>
            <a:stCxn id="4" idx="0"/>
          </p:cNvCxnSpPr>
          <p:nvPr/>
        </p:nvCxnSpPr>
        <p:spPr>
          <a:xfrm rot="10800000" flipV="1">
            <a:off x="5382470" y="2761011"/>
            <a:ext cx="1028403" cy="465013"/>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9" name="연결선: 구부러짐 8">
            <a:extLst>
              <a:ext uri="{FF2B5EF4-FFF2-40B4-BE49-F238E27FC236}">
                <a16:creationId xmlns:a16="http://schemas.microsoft.com/office/drawing/2014/main" id="{8045487B-6175-4A2A-A4F5-040978BD03EF}"/>
              </a:ext>
            </a:extLst>
          </p:cNvPr>
          <p:cNvCxnSpPr>
            <a:cxnSpLocks/>
            <a:stCxn id="53" idx="0"/>
          </p:cNvCxnSpPr>
          <p:nvPr/>
        </p:nvCxnSpPr>
        <p:spPr>
          <a:xfrm rot="10800000" flipV="1">
            <a:off x="6410871" y="3396948"/>
            <a:ext cx="329981" cy="202827"/>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D24EBC98-EC2E-465B-9C85-6D560A6A1934}"/>
              </a:ext>
            </a:extLst>
          </p:cNvPr>
          <p:cNvCxnSpPr>
            <a:stCxn id="54" idx="0"/>
          </p:cNvCxnSpPr>
          <p:nvPr/>
        </p:nvCxnSpPr>
        <p:spPr>
          <a:xfrm rot="10800000">
            <a:off x="6410871" y="3601372"/>
            <a:ext cx="329980" cy="288941"/>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16" name="연결선: 구부러짐 15">
            <a:extLst>
              <a:ext uri="{FF2B5EF4-FFF2-40B4-BE49-F238E27FC236}">
                <a16:creationId xmlns:a16="http://schemas.microsoft.com/office/drawing/2014/main" id="{55E28729-B0F3-4AB5-88B8-FA05FC65BDD2}"/>
              </a:ext>
            </a:extLst>
          </p:cNvPr>
          <p:cNvCxnSpPr/>
          <p:nvPr/>
        </p:nvCxnSpPr>
        <p:spPr>
          <a:xfrm rot="10800000">
            <a:off x="5382470" y="3226026"/>
            <a:ext cx="1028400" cy="373751"/>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24" name="연결선: 구부러짐 23">
            <a:extLst>
              <a:ext uri="{FF2B5EF4-FFF2-40B4-BE49-F238E27FC236}">
                <a16:creationId xmlns:a16="http://schemas.microsoft.com/office/drawing/2014/main" id="{75A8430A-9206-4998-9B78-143B391C01F7}"/>
              </a:ext>
            </a:extLst>
          </p:cNvPr>
          <p:cNvCxnSpPr>
            <a:endCxn id="51" idx="0"/>
          </p:cNvCxnSpPr>
          <p:nvPr/>
        </p:nvCxnSpPr>
        <p:spPr>
          <a:xfrm rot="10800000" flipV="1">
            <a:off x="3803228" y="3226025"/>
            <a:ext cx="1579242" cy="39750"/>
          </a:xfrm>
          <a:prstGeom prst="curvedConnector3">
            <a:avLst>
              <a:gd name="adj1" fmla="val 55488"/>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57" name="연결선: 구부러짐 56">
            <a:extLst>
              <a:ext uri="{FF2B5EF4-FFF2-40B4-BE49-F238E27FC236}">
                <a16:creationId xmlns:a16="http://schemas.microsoft.com/office/drawing/2014/main" id="{FEDF7DA4-0267-4CA5-A27F-E7612257B6D6}"/>
              </a:ext>
            </a:extLst>
          </p:cNvPr>
          <p:cNvCxnSpPr/>
          <p:nvPr/>
        </p:nvCxnSpPr>
        <p:spPr>
          <a:xfrm rot="10800000">
            <a:off x="6068270" y="4851080"/>
            <a:ext cx="1356361" cy="212410"/>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30979356-61F3-465D-BF3F-634B47D313BB}"/>
              </a:ext>
            </a:extLst>
          </p:cNvPr>
          <p:cNvCxnSpPr>
            <a:stCxn id="55" idx="0"/>
          </p:cNvCxnSpPr>
          <p:nvPr/>
        </p:nvCxnSpPr>
        <p:spPr>
          <a:xfrm rot="10800000" flipV="1">
            <a:off x="6079700" y="4647520"/>
            <a:ext cx="528325" cy="203559"/>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B3A8BE8C-46DF-4C6C-9010-FF0042F8DED2}"/>
              </a:ext>
            </a:extLst>
          </p:cNvPr>
          <p:cNvCxnSpPr>
            <a:cxnSpLocks/>
            <a:stCxn id="56" idx="0"/>
          </p:cNvCxnSpPr>
          <p:nvPr/>
        </p:nvCxnSpPr>
        <p:spPr>
          <a:xfrm rot="10800000">
            <a:off x="5340558" y="5079249"/>
            <a:ext cx="1267464" cy="415967"/>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12288" name="연결선: 구부러짐 12287">
            <a:extLst>
              <a:ext uri="{FF2B5EF4-FFF2-40B4-BE49-F238E27FC236}">
                <a16:creationId xmlns:a16="http://schemas.microsoft.com/office/drawing/2014/main" id="{D8476CBC-EC7B-4C57-A13E-0CBED448B459}"/>
              </a:ext>
            </a:extLst>
          </p:cNvPr>
          <p:cNvCxnSpPr/>
          <p:nvPr/>
        </p:nvCxnSpPr>
        <p:spPr>
          <a:xfrm rot="10800000" flipV="1">
            <a:off x="5382471" y="4849484"/>
            <a:ext cx="697229" cy="229760"/>
          </a:xfrm>
          <a:prstGeom prst="curvedConnector3">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12291" name="연결선: 구부러짐 12290">
            <a:extLst>
              <a:ext uri="{FF2B5EF4-FFF2-40B4-BE49-F238E27FC236}">
                <a16:creationId xmlns:a16="http://schemas.microsoft.com/office/drawing/2014/main" id="{F02D4EA7-9C71-4AB0-B6B2-517A0B4D9135}"/>
              </a:ext>
            </a:extLst>
          </p:cNvPr>
          <p:cNvCxnSpPr>
            <a:endCxn id="52" idx="0"/>
          </p:cNvCxnSpPr>
          <p:nvPr/>
        </p:nvCxnSpPr>
        <p:spPr>
          <a:xfrm rot="10800000">
            <a:off x="3803226" y="5027591"/>
            <a:ext cx="1579244" cy="50063"/>
          </a:xfrm>
          <a:prstGeom prst="curvedConnector3">
            <a:avLst>
              <a:gd name="adj1" fmla="val 55489"/>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12294" name="직선 연결선 12293">
            <a:extLst>
              <a:ext uri="{FF2B5EF4-FFF2-40B4-BE49-F238E27FC236}">
                <a16:creationId xmlns:a16="http://schemas.microsoft.com/office/drawing/2014/main" id="{1E82F312-0AF4-4623-9F16-C9608EA53CF8}"/>
              </a:ext>
            </a:extLst>
          </p:cNvPr>
          <p:cNvCxnSpPr>
            <a:stCxn id="52" idx="0"/>
          </p:cNvCxnSpPr>
          <p:nvPr/>
        </p:nvCxnSpPr>
        <p:spPr>
          <a:xfrm flipH="1" flipV="1">
            <a:off x="2570689" y="4106136"/>
            <a:ext cx="1232537" cy="921454"/>
          </a:xfrm>
          <a:prstGeom prst="line">
            <a:avLst/>
          </a:prstGeom>
          <a:ln>
            <a:solidFill>
              <a:srgbClr val="CF6187"/>
            </a:solidFill>
          </a:ln>
        </p:spPr>
        <p:style>
          <a:lnRef idx="1">
            <a:schemeClr val="accent1"/>
          </a:lnRef>
          <a:fillRef idx="0">
            <a:schemeClr val="accent1"/>
          </a:fillRef>
          <a:effectRef idx="0">
            <a:schemeClr val="accent1"/>
          </a:effectRef>
          <a:fontRef idx="minor">
            <a:schemeClr val="tx1"/>
          </a:fontRef>
        </p:style>
      </p:cxnSp>
      <p:cxnSp>
        <p:nvCxnSpPr>
          <p:cNvPr id="12296" name="직선 연결선 12295">
            <a:extLst>
              <a:ext uri="{FF2B5EF4-FFF2-40B4-BE49-F238E27FC236}">
                <a16:creationId xmlns:a16="http://schemas.microsoft.com/office/drawing/2014/main" id="{A2F7CAF5-E5DD-49ED-A404-A4061B5535D1}"/>
              </a:ext>
            </a:extLst>
          </p:cNvPr>
          <p:cNvCxnSpPr>
            <a:endCxn id="51" idx="0"/>
          </p:cNvCxnSpPr>
          <p:nvPr/>
        </p:nvCxnSpPr>
        <p:spPr>
          <a:xfrm flipV="1">
            <a:off x="2559259" y="3265775"/>
            <a:ext cx="1243969" cy="880109"/>
          </a:xfrm>
          <a:prstGeom prst="line">
            <a:avLst/>
          </a:prstGeom>
          <a:ln>
            <a:solidFill>
              <a:srgbClr val="CF6187"/>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AF2CEAF-FEFF-4D1B-AC00-537E53543D74}"/>
              </a:ext>
            </a:extLst>
          </p:cNvPr>
          <p:cNvSpPr txBox="1"/>
          <p:nvPr/>
        </p:nvSpPr>
        <p:spPr>
          <a:xfrm>
            <a:off x="8196270" y="3029944"/>
            <a:ext cx="1476259" cy="369332"/>
          </a:xfrm>
          <a:prstGeom prst="rect">
            <a:avLst/>
          </a:prstGeom>
          <a:noFill/>
        </p:spPr>
        <p:txBody>
          <a:bodyPr wrap="square" rtlCol="0">
            <a:spAutoFit/>
          </a:bodyPr>
          <a:lstStyle/>
          <a:p>
            <a:pPr algn="ctr"/>
            <a:r>
              <a:rPr lang="en-US" altLang="ko-KR" b="1" dirty="0">
                <a:solidFill>
                  <a:srgbClr val="59B244"/>
                </a:solidFill>
                <a:latin typeface="Quire Sans Light" panose="020B0302040400020003" pitchFamily="34" charset="0"/>
              </a:rPr>
              <a:t>ST1</a:t>
            </a:r>
            <a:endParaRPr lang="ko-KR" altLang="en-US" b="1" dirty="0">
              <a:solidFill>
                <a:srgbClr val="59B244"/>
              </a:solidFill>
              <a:latin typeface="Quire Sans Light" panose="020B0302040400020003" pitchFamily="34" charset="0"/>
            </a:endParaRPr>
          </a:p>
        </p:txBody>
      </p:sp>
      <p:sp>
        <p:nvSpPr>
          <p:cNvPr id="74" name="TextBox 73">
            <a:extLst>
              <a:ext uri="{FF2B5EF4-FFF2-40B4-BE49-F238E27FC236}">
                <a16:creationId xmlns:a16="http://schemas.microsoft.com/office/drawing/2014/main" id="{3F1E9F62-156D-4B6B-8743-8E0421F3859C}"/>
              </a:ext>
            </a:extLst>
          </p:cNvPr>
          <p:cNvSpPr txBox="1"/>
          <p:nvPr/>
        </p:nvSpPr>
        <p:spPr>
          <a:xfrm>
            <a:off x="8154245" y="4774405"/>
            <a:ext cx="1476259" cy="369332"/>
          </a:xfrm>
          <a:prstGeom prst="rect">
            <a:avLst/>
          </a:prstGeom>
          <a:noFill/>
        </p:spPr>
        <p:txBody>
          <a:bodyPr wrap="square" rtlCol="0">
            <a:spAutoFit/>
          </a:bodyPr>
          <a:lstStyle/>
          <a:p>
            <a:pPr algn="ctr"/>
            <a:r>
              <a:rPr lang="en-US" altLang="ko-KR" b="1" dirty="0">
                <a:solidFill>
                  <a:srgbClr val="59B244"/>
                </a:solidFill>
                <a:latin typeface="Quire Sans Light" panose="020B0302040400020003" pitchFamily="34" charset="0"/>
              </a:rPr>
              <a:t>ST2</a:t>
            </a:r>
            <a:endParaRPr lang="ko-KR" altLang="en-US" b="1" dirty="0">
              <a:solidFill>
                <a:srgbClr val="59B244"/>
              </a:solidFill>
              <a:latin typeface="Quire Sans Light" panose="020B0302040400020003" pitchFamily="34" charset="0"/>
            </a:endParaRPr>
          </a:p>
        </p:txBody>
      </p:sp>
      <p:sp>
        <p:nvSpPr>
          <p:cNvPr id="75" name="TextBox 74">
            <a:extLst>
              <a:ext uri="{FF2B5EF4-FFF2-40B4-BE49-F238E27FC236}">
                <a16:creationId xmlns:a16="http://schemas.microsoft.com/office/drawing/2014/main" id="{6EC8B240-9277-497C-8DC5-B429D7AB3EFA}"/>
              </a:ext>
            </a:extLst>
          </p:cNvPr>
          <p:cNvSpPr txBox="1"/>
          <p:nvPr/>
        </p:nvSpPr>
        <p:spPr>
          <a:xfrm>
            <a:off x="7270443" y="2576345"/>
            <a:ext cx="1476259" cy="369332"/>
          </a:xfrm>
          <a:prstGeom prst="rect">
            <a:avLst/>
          </a:prstGeom>
          <a:noFill/>
        </p:spPr>
        <p:txBody>
          <a:bodyPr wrap="square" rtlCol="0">
            <a:spAutoFit/>
          </a:bodyPr>
          <a:lstStyle/>
          <a:p>
            <a:pPr algn="ctr"/>
            <a:r>
              <a:rPr lang="en-US" altLang="ko-KR" b="1" dirty="0">
                <a:solidFill>
                  <a:srgbClr val="C00000"/>
                </a:solidFill>
                <a:latin typeface="Quire Sans Light" panose="020B0302040400020003" pitchFamily="34" charset="0"/>
              </a:rPr>
              <a:t>Outbreak 1</a:t>
            </a:r>
            <a:endParaRPr lang="ko-KR" altLang="en-US" b="1" dirty="0">
              <a:solidFill>
                <a:srgbClr val="C00000"/>
              </a:solidFill>
              <a:latin typeface="Quire Sans Light" panose="020B0302040400020003" pitchFamily="34" charset="0"/>
            </a:endParaRPr>
          </a:p>
        </p:txBody>
      </p:sp>
      <p:sp>
        <p:nvSpPr>
          <p:cNvPr id="76" name="TextBox 75">
            <a:extLst>
              <a:ext uri="{FF2B5EF4-FFF2-40B4-BE49-F238E27FC236}">
                <a16:creationId xmlns:a16="http://schemas.microsoft.com/office/drawing/2014/main" id="{85AEF89E-C023-4FE3-9A12-48881700861C}"/>
              </a:ext>
            </a:extLst>
          </p:cNvPr>
          <p:cNvSpPr txBox="1"/>
          <p:nvPr/>
        </p:nvSpPr>
        <p:spPr>
          <a:xfrm>
            <a:off x="7270443" y="3195442"/>
            <a:ext cx="1476259" cy="369332"/>
          </a:xfrm>
          <a:prstGeom prst="rect">
            <a:avLst/>
          </a:prstGeom>
          <a:noFill/>
        </p:spPr>
        <p:txBody>
          <a:bodyPr wrap="square" rtlCol="0">
            <a:spAutoFit/>
          </a:bodyPr>
          <a:lstStyle/>
          <a:p>
            <a:pPr algn="ctr"/>
            <a:r>
              <a:rPr lang="en-US" altLang="ko-KR" b="1" dirty="0">
                <a:solidFill>
                  <a:srgbClr val="C00000"/>
                </a:solidFill>
                <a:latin typeface="Quire Sans Light" panose="020B0302040400020003" pitchFamily="34" charset="0"/>
              </a:rPr>
              <a:t>Outbreak 2</a:t>
            </a:r>
            <a:endParaRPr lang="ko-KR" altLang="en-US" b="1" dirty="0">
              <a:solidFill>
                <a:srgbClr val="C00000"/>
              </a:solidFill>
              <a:latin typeface="Quire Sans Light" panose="020B0302040400020003" pitchFamily="34" charset="0"/>
            </a:endParaRPr>
          </a:p>
        </p:txBody>
      </p:sp>
      <p:sp>
        <p:nvSpPr>
          <p:cNvPr id="77" name="TextBox 76">
            <a:extLst>
              <a:ext uri="{FF2B5EF4-FFF2-40B4-BE49-F238E27FC236}">
                <a16:creationId xmlns:a16="http://schemas.microsoft.com/office/drawing/2014/main" id="{B6AF96BE-D55D-472A-938F-25DD345A1232}"/>
              </a:ext>
            </a:extLst>
          </p:cNvPr>
          <p:cNvSpPr txBox="1"/>
          <p:nvPr/>
        </p:nvSpPr>
        <p:spPr>
          <a:xfrm>
            <a:off x="7270443" y="3716487"/>
            <a:ext cx="1476259" cy="369332"/>
          </a:xfrm>
          <a:prstGeom prst="rect">
            <a:avLst/>
          </a:prstGeom>
          <a:noFill/>
        </p:spPr>
        <p:txBody>
          <a:bodyPr wrap="square" rtlCol="0">
            <a:spAutoFit/>
          </a:bodyPr>
          <a:lstStyle/>
          <a:p>
            <a:pPr algn="ctr"/>
            <a:r>
              <a:rPr lang="en-US" altLang="ko-KR" b="1" dirty="0">
                <a:solidFill>
                  <a:srgbClr val="C00000"/>
                </a:solidFill>
                <a:latin typeface="Quire Sans Light" panose="020B0302040400020003" pitchFamily="34" charset="0"/>
              </a:rPr>
              <a:t>Outbreak 3</a:t>
            </a:r>
            <a:endParaRPr lang="ko-KR" altLang="en-US" b="1" dirty="0">
              <a:solidFill>
                <a:srgbClr val="C00000"/>
              </a:solidFill>
              <a:latin typeface="Quire Sans Light" panose="020B0302040400020003" pitchFamily="34" charset="0"/>
            </a:endParaRPr>
          </a:p>
        </p:txBody>
      </p:sp>
      <p:sp>
        <p:nvSpPr>
          <p:cNvPr id="78" name="TextBox 77">
            <a:extLst>
              <a:ext uri="{FF2B5EF4-FFF2-40B4-BE49-F238E27FC236}">
                <a16:creationId xmlns:a16="http://schemas.microsoft.com/office/drawing/2014/main" id="{A4BDF651-CEC0-4114-BB84-29D45AFAE36E}"/>
              </a:ext>
            </a:extLst>
          </p:cNvPr>
          <p:cNvSpPr txBox="1"/>
          <p:nvPr/>
        </p:nvSpPr>
        <p:spPr>
          <a:xfrm>
            <a:off x="7270443" y="4452751"/>
            <a:ext cx="1476259" cy="369332"/>
          </a:xfrm>
          <a:prstGeom prst="rect">
            <a:avLst/>
          </a:prstGeom>
          <a:noFill/>
        </p:spPr>
        <p:txBody>
          <a:bodyPr wrap="square" rtlCol="0">
            <a:spAutoFit/>
          </a:bodyPr>
          <a:lstStyle/>
          <a:p>
            <a:pPr algn="ctr"/>
            <a:r>
              <a:rPr lang="en-US" altLang="ko-KR" b="1" dirty="0">
                <a:solidFill>
                  <a:srgbClr val="C00000"/>
                </a:solidFill>
                <a:latin typeface="Quire Sans Light" panose="020B0302040400020003" pitchFamily="34" charset="0"/>
              </a:rPr>
              <a:t>Outbreak 4</a:t>
            </a:r>
            <a:endParaRPr lang="ko-KR" altLang="en-US" b="1" dirty="0">
              <a:solidFill>
                <a:srgbClr val="C00000"/>
              </a:solidFill>
              <a:latin typeface="Quire Sans Light" panose="020B0302040400020003" pitchFamily="34" charset="0"/>
            </a:endParaRPr>
          </a:p>
        </p:txBody>
      </p:sp>
      <p:sp>
        <p:nvSpPr>
          <p:cNvPr id="79" name="TextBox 78">
            <a:extLst>
              <a:ext uri="{FF2B5EF4-FFF2-40B4-BE49-F238E27FC236}">
                <a16:creationId xmlns:a16="http://schemas.microsoft.com/office/drawing/2014/main" id="{8D056F8D-881A-4E27-A33B-AC8430B03C33}"/>
              </a:ext>
            </a:extLst>
          </p:cNvPr>
          <p:cNvSpPr txBox="1"/>
          <p:nvPr/>
        </p:nvSpPr>
        <p:spPr>
          <a:xfrm>
            <a:off x="7270443" y="5300373"/>
            <a:ext cx="1476259" cy="369332"/>
          </a:xfrm>
          <a:prstGeom prst="rect">
            <a:avLst/>
          </a:prstGeom>
          <a:noFill/>
        </p:spPr>
        <p:txBody>
          <a:bodyPr wrap="square" rtlCol="0">
            <a:spAutoFit/>
          </a:bodyPr>
          <a:lstStyle/>
          <a:p>
            <a:pPr algn="ctr"/>
            <a:r>
              <a:rPr lang="en-US" altLang="ko-KR" b="1" dirty="0">
                <a:solidFill>
                  <a:srgbClr val="C00000"/>
                </a:solidFill>
                <a:latin typeface="Quire Sans Light" panose="020B0302040400020003" pitchFamily="34" charset="0"/>
              </a:rPr>
              <a:t>Outbreak 5</a:t>
            </a:r>
            <a:endParaRPr lang="ko-KR" altLang="en-US" b="1" dirty="0">
              <a:solidFill>
                <a:srgbClr val="C00000"/>
              </a:solidFill>
              <a:latin typeface="Quire Sans Light" panose="020B0302040400020003" pitchFamily="34" charset="0"/>
            </a:endParaRPr>
          </a:p>
        </p:txBody>
      </p:sp>
      <p:sp>
        <p:nvSpPr>
          <p:cNvPr id="44" name="TextBox 43">
            <a:extLst>
              <a:ext uri="{FF2B5EF4-FFF2-40B4-BE49-F238E27FC236}">
                <a16:creationId xmlns:a16="http://schemas.microsoft.com/office/drawing/2014/main" id="{4053D655-3E88-418F-9113-DF949EC7E899}"/>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58" name="Rectangle: Rounded Corners 57">
            <a:extLst>
              <a:ext uri="{FF2B5EF4-FFF2-40B4-BE49-F238E27FC236}">
                <a16:creationId xmlns:a16="http://schemas.microsoft.com/office/drawing/2014/main" id="{154903EF-BC94-4BC9-84B0-806B0C7660C8}"/>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60" name="Rectangle: Rounded Corners 59">
            <a:extLst>
              <a:ext uri="{FF2B5EF4-FFF2-40B4-BE49-F238E27FC236}">
                <a16:creationId xmlns:a16="http://schemas.microsoft.com/office/drawing/2014/main" id="{BA0EE88D-936E-44B2-AFF1-FD694AC1DCDD}"/>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3" name="TextBox 62">
            <a:extLst>
              <a:ext uri="{FF2B5EF4-FFF2-40B4-BE49-F238E27FC236}">
                <a16:creationId xmlns:a16="http://schemas.microsoft.com/office/drawing/2014/main" id="{7BDC5E13-047B-4AC0-BD23-93D431A30110}"/>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64" name="TextBox 63">
            <a:extLst>
              <a:ext uri="{FF2B5EF4-FFF2-40B4-BE49-F238E27FC236}">
                <a16:creationId xmlns:a16="http://schemas.microsoft.com/office/drawing/2014/main" id="{ADB142A1-3472-41B0-A7B7-AFE2E696C251}"/>
              </a:ext>
            </a:extLst>
          </p:cNvPr>
          <p:cNvSpPr txBox="1"/>
          <p:nvPr/>
        </p:nvSpPr>
        <p:spPr>
          <a:xfrm>
            <a:off x="94266" y="765837"/>
            <a:ext cx="1186834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subtyping in WGS era – Why is WGS-based typing such as whole genome SNPs advantageous in outbreak detection?</a:t>
            </a:r>
          </a:p>
        </p:txBody>
      </p:sp>
      <p:sp>
        <p:nvSpPr>
          <p:cNvPr id="65" name="Rectangle: Rounded Corners 64">
            <a:extLst>
              <a:ext uri="{FF2B5EF4-FFF2-40B4-BE49-F238E27FC236}">
                <a16:creationId xmlns:a16="http://schemas.microsoft.com/office/drawing/2014/main" id="{2918A0E3-94F0-4699-9DC9-B2914232D2AC}"/>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6" name="Rectangle: Rounded Corners 65">
            <a:extLst>
              <a:ext uri="{FF2B5EF4-FFF2-40B4-BE49-F238E27FC236}">
                <a16:creationId xmlns:a16="http://schemas.microsoft.com/office/drawing/2014/main" id="{25D6D3AB-4E27-477E-B332-AEE200F66E54}"/>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76059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Graphic 33">
            <a:extLst>
              <a:ext uri="{FF2B5EF4-FFF2-40B4-BE49-F238E27FC236}">
                <a16:creationId xmlns:a16="http://schemas.microsoft.com/office/drawing/2014/main" id="{A089B73C-D38C-4B43-A59C-CE5519D686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8828" r="20469"/>
          <a:stretch/>
        </p:blipFill>
        <p:spPr>
          <a:xfrm>
            <a:off x="3524177" y="1261363"/>
            <a:ext cx="6266564" cy="5093115"/>
          </a:xfrm>
          <a:prstGeom prst="rect">
            <a:avLst/>
          </a:prstGeom>
        </p:spPr>
      </p:pic>
      <p:grpSp>
        <p:nvGrpSpPr>
          <p:cNvPr id="58" name="Group 30">
            <a:extLst>
              <a:ext uri="{FF2B5EF4-FFF2-40B4-BE49-F238E27FC236}">
                <a16:creationId xmlns:a16="http://schemas.microsoft.com/office/drawing/2014/main" id="{E34D4262-66EE-45F6-B420-BC3C31E6D35B}"/>
              </a:ext>
            </a:extLst>
          </p:cNvPr>
          <p:cNvGrpSpPr/>
          <p:nvPr/>
        </p:nvGrpSpPr>
        <p:grpSpPr>
          <a:xfrm>
            <a:off x="8725305" y="5207616"/>
            <a:ext cx="2737289" cy="1244916"/>
            <a:chOff x="8430769" y="1114426"/>
            <a:chExt cx="2737289" cy="1244916"/>
          </a:xfrm>
        </p:grpSpPr>
        <p:cxnSp>
          <p:nvCxnSpPr>
            <p:cNvPr id="60" name="Straight Connector 17">
              <a:extLst>
                <a:ext uri="{FF2B5EF4-FFF2-40B4-BE49-F238E27FC236}">
                  <a16:creationId xmlns:a16="http://schemas.microsoft.com/office/drawing/2014/main" id="{82C2969A-4D43-462E-8070-3386D1C63D6B}"/>
                </a:ext>
              </a:extLst>
            </p:cNvPr>
            <p:cNvCxnSpPr>
              <a:stCxn id="62" idx="4"/>
              <a:endCxn id="67" idx="0"/>
            </p:cNvCxnSpPr>
            <p:nvPr/>
          </p:nvCxnSpPr>
          <p:spPr>
            <a:xfrm>
              <a:off x="8724465" y="1303238"/>
              <a:ext cx="0" cy="8695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5">
              <a:extLst>
                <a:ext uri="{FF2B5EF4-FFF2-40B4-BE49-F238E27FC236}">
                  <a16:creationId xmlns:a16="http://schemas.microsoft.com/office/drawing/2014/main" id="{CF6B324E-69C6-4F14-8E89-58A669C67251}"/>
                </a:ext>
              </a:extLst>
            </p:cNvPr>
            <p:cNvSpPr/>
            <p:nvPr/>
          </p:nvSpPr>
          <p:spPr>
            <a:xfrm>
              <a:off x="8665029" y="1184366"/>
              <a:ext cx="118872" cy="1188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Oval 6">
              <a:extLst>
                <a:ext uri="{FF2B5EF4-FFF2-40B4-BE49-F238E27FC236}">
                  <a16:creationId xmlns:a16="http://schemas.microsoft.com/office/drawing/2014/main" id="{AD987A70-75B8-4BBB-BA5B-59FF536860C4}"/>
                </a:ext>
              </a:extLst>
            </p:cNvPr>
            <p:cNvSpPr/>
            <p:nvPr/>
          </p:nvSpPr>
          <p:spPr>
            <a:xfrm>
              <a:off x="8665029" y="1382052"/>
              <a:ext cx="118872" cy="118872"/>
            </a:xfrm>
            <a:prstGeom prst="ellipse">
              <a:avLst/>
            </a:prstGeom>
            <a:solidFill>
              <a:srgbClr val="0F3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Oval 7">
              <a:extLst>
                <a:ext uri="{FF2B5EF4-FFF2-40B4-BE49-F238E27FC236}">
                  <a16:creationId xmlns:a16="http://schemas.microsoft.com/office/drawing/2014/main" id="{59801C96-7A5C-4CD8-A536-4BE3069840C0}"/>
                </a:ext>
              </a:extLst>
            </p:cNvPr>
            <p:cNvSpPr/>
            <p:nvPr/>
          </p:nvSpPr>
          <p:spPr>
            <a:xfrm>
              <a:off x="8665029" y="1579738"/>
              <a:ext cx="118872" cy="118872"/>
            </a:xfrm>
            <a:prstGeom prst="ellipse">
              <a:avLst/>
            </a:prstGeom>
            <a:solidFill>
              <a:srgbClr val="1EA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Oval 8">
              <a:extLst>
                <a:ext uri="{FF2B5EF4-FFF2-40B4-BE49-F238E27FC236}">
                  <a16:creationId xmlns:a16="http://schemas.microsoft.com/office/drawing/2014/main" id="{CD5A3D7A-160F-4828-B779-180891BAA792}"/>
                </a:ext>
              </a:extLst>
            </p:cNvPr>
            <p:cNvSpPr/>
            <p:nvPr/>
          </p:nvSpPr>
          <p:spPr>
            <a:xfrm>
              <a:off x="8665029" y="1777424"/>
              <a:ext cx="118872" cy="118872"/>
            </a:xfrm>
            <a:prstGeom prst="ellipse">
              <a:avLst/>
            </a:prstGeom>
            <a:solidFill>
              <a:srgbClr val="D5A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Oval 9">
              <a:extLst>
                <a:ext uri="{FF2B5EF4-FFF2-40B4-BE49-F238E27FC236}">
                  <a16:creationId xmlns:a16="http://schemas.microsoft.com/office/drawing/2014/main" id="{F7ED9685-BA08-4384-9745-F244DAD3F510}"/>
                </a:ext>
              </a:extLst>
            </p:cNvPr>
            <p:cNvSpPr/>
            <p:nvPr/>
          </p:nvSpPr>
          <p:spPr>
            <a:xfrm>
              <a:off x="8665029" y="1975110"/>
              <a:ext cx="118872" cy="118872"/>
            </a:xfrm>
            <a:prstGeom prst="ellipse">
              <a:avLst/>
            </a:prstGeom>
            <a:solidFill>
              <a:srgbClr val="FD8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Oval 10">
              <a:extLst>
                <a:ext uri="{FF2B5EF4-FFF2-40B4-BE49-F238E27FC236}">
                  <a16:creationId xmlns:a16="http://schemas.microsoft.com/office/drawing/2014/main" id="{9FF5AF01-0F64-403B-8A8C-392C4C4905B4}"/>
                </a:ext>
              </a:extLst>
            </p:cNvPr>
            <p:cNvSpPr/>
            <p:nvPr/>
          </p:nvSpPr>
          <p:spPr>
            <a:xfrm>
              <a:off x="8665029" y="2172794"/>
              <a:ext cx="118872" cy="118872"/>
            </a:xfrm>
            <a:prstGeom prst="ellipse">
              <a:avLst/>
            </a:prstGeom>
            <a:solidFill>
              <a:srgbClr val="CB3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Oval 11">
              <a:extLst>
                <a:ext uri="{FF2B5EF4-FFF2-40B4-BE49-F238E27FC236}">
                  <a16:creationId xmlns:a16="http://schemas.microsoft.com/office/drawing/2014/main" id="{97814682-6B00-4038-A2DC-BA4FC07444D3}"/>
                </a:ext>
              </a:extLst>
            </p:cNvPr>
            <p:cNvSpPr/>
            <p:nvPr/>
          </p:nvSpPr>
          <p:spPr>
            <a:xfrm>
              <a:off x="8430769" y="1382052"/>
              <a:ext cx="118872" cy="118872"/>
            </a:xfrm>
            <a:prstGeom prst="ellipse">
              <a:avLst/>
            </a:prstGeom>
            <a:solidFill>
              <a:srgbClr val="0F3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Oval 12">
              <a:extLst>
                <a:ext uri="{FF2B5EF4-FFF2-40B4-BE49-F238E27FC236}">
                  <a16:creationId xmlns:a16="http://schemas.microsoft.com/office/drawing/2014/main" id="{887D515F-51CE-47AD-A64F-F8793EFEB0F4}"/>
                </a:ext>
              </a:extLst>
            </p:cNvPr>
            <p:cNvSpPr/>
            <p:nvPr/>
          </p:nvSpPr>
          <p:spPr>
            <a:xfrm>
              <a:off x="8430769" y="1579738"/>
              <a:ext cx="118872" cy="118872"/>
            </a:xfrm>
            <a:prstGeom prst="ellipse">
              <a:avLst/>
            </a:prstGeom>
            <a:solidFill>
              <a:srgbClr val="1EA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13">
              <a:extLst>
                <a:ext uri="{FF2B5EF4-FFF2-40B4-BE49-F238E27FC236}">
                  <a16:creationId xmlns:a16="http://schemas.microsoft.com/office/drawing/2014/main" id="{CB9BE31B-EC32-4A28-A273-863C3A0B156C}"/>
                </a:ext>
              </a:extLst>
            </p:cNvPr>
            <p:cNvSpPr/>
            <p:nvPr/>
          </p:nvSpPr>
          <p:spPr>
            <a:xfrm>
              <a:off x="8430769" y="1777424"/>
              <a:ext cx="118872" cy="118872"/>
            </a:xfrm>
            <a:prstGeom prst="ellipse">
              <a:avLst/>
            </a:prstGeom>
            <a:solidFill>
              <a:srgbClr val="D5A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14">
              <a:extLst>
                <a:ext uri="{FF2B5EF4-FFF2-40B4-BE49-F238E27FC236}">
                  <a16:creationId xmlns:a16="http://schemas.microsoft.com/office/drawing/2014/main" id="{A099F824-B1B2-4441-93F4-0F47DB19FB77}"/>
                </a:ext>
              </a:extLst>
            </p:cNvPr>
            <p:cNvSpPr/>
            <p:nvPr/>
          </p:nvSpPr>
          <p:spPr>
            <a:xfrm>
              <a:off x="8430769" y="1975110"/>
              <a:ext cx="118872" cy="118872"/>
            </a:xfrm>
            <a:prstGeom prst="ellipse">
              <a:avLst/>
            </a:prstGeom>
            <a:solidFill>
              <a:srgbClr val="FD8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Oval 15">
              <a:extLst>
                <a:ext uri="{FF2B5EF4-FFF2-40B4-BE49-F238E27FC236}">
                  <a16:creationId xmlns:a16="http://schemas.microsoft.com/office/drawing/2014/main" id="{374CFA25-A5B1-4829-84D4-661478862E0D}"/>
                </a:ext>
              </a:extLst>
            </p:cNvPr>
            <p:cNvSpPr/>
            <p:nvPr/>
          </p:nvSpPr>
          <p:spPr>
            <a:xfrm>
              <a:off x="8430769" y="2172794"/>
              <a:ext cx="118872" cy="118872"/>
            </a:xfrm>
            <a:prstGeom prst="ellipse">
              <a:avLst/>
            </a:prstGeom>
            <a:solidFill>
              <a:srgbClr val="CB3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0" name="Straight Connector 19">
              <a:extLst>
                <a:ext uri="{FF2B5EF4-FFF2-40B4-BE49-F238E27FC236}">
                  <a16:creationId xmlns:a16="http://schemas.microsoft.com/office/drawing/2014/main" id="{D29FE108-EDC4-4F72-93FD-17F6BE8B5074}"/>
                </a:ext>
              </a:extLst>
            </p:cNvPr>
            <p:cNvCxnSpPr>
              <a:cxnSpLocks/>
            </p:cNvCxnSpPr>
            <p:nvPr/>
          </p:nvCxnSpPr>
          <p:spPr>
            <a:xfrm flipH="1">
              <a:off x="8528878" y="1285830"/>
              <a:ext cx="150204" cy="1136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20">
              <a:extLst>
                <a:ext uri="{FF2B5EF4-FFF2-40B4-BE49-F238E27FC236}">
                  <a16:creationId xmlns:a16="http://schemas.microsoft.com/office/drawing/2014/main" id="{F3E2B268-BC74-4575-AF46-54F2508F62EE}"/>
                </a:ext>
              </a:extLst>
            </p:cNvPr>
            <p:cNvCxnSpPr>
              <a:cxnSpLocks/>
            </p:cNvCxnSpPr>
            <p:nvPr/>
          </p:nvCxnSpPr>
          <p:spPr>
            <a:xfrm flipH="1">
              <a:off x="8528878" y="1483516"/>
              <a:ext cx="150204" cy="1136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21">
              <a:extLst>
                <a:ext uri="{FF2B5EF4-FFF2-40B4-BE49-F238E27FC236}">
                  <a16:creationId xmlns:a16="http://schemas.microsoft.com/office/drawing/2014/main" id="{DFC61E5A-DB91-461D-B763-608EC08A7652}"/>
                </a:ext>
              </a:extLst>
            </p:cNvPr>
            <p:cNvCxnSpPr>
              <a:cxnSpLocks/>
            </p:cNvCxnSpPr>
            <p:nvPr/>
          </p:nvCxnSpPr>
          <p:spPr>
            <a:xfrm flipH="1">
              <a:off x="8528878" y="1681202"/>
              <a:ext cx="150204" cy="1136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22">
              <a:extLst>
                <a:ext uri="{FF2B5EF4-FFF2-40B4-BE49-F238E27FC236}">
                  <a16:creationId xmlns:a16="http://schemas.microsoft.com/office/drawing/2014/main" id="{3C8932B1-29D4-4089-A856-6B0E027CE601}"/>
                </a:ext>
              </a:extLst>
            </p:cNvPr>
            <p:cNvCxnSpPr>
              <a:cxnSpLocks/>
            </p:cNvCxnSpPr>
            <p:nvPr/>
          </p:nvCxnSpPr>
          <p:spPr>
            <a:xfrm flipH="1">
              <a:off x="8528878" y="1878888"/>
              <a:ext cx="150204" cy="1136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23">
              <a:extLst>
                <a:ext uri="{FF2B5EF4-FFF2-40B4-BE49-F238E27FC236}">
                  <a16:creationId xmlns:a16="http://schemas.microsoft.com/office/drawing/2014/main" id="{87CC29B4-6B69-40CC-85ED-C4522DADD783}"/>
                </a:ext>
              </a:extLst>
            </p:cNvPr>
            <p:cNvCxnSpPr>
              <a:cxnSpLocks/>
            </p:cNvCxnSpPr>
            <p:nvPr/>
          </p:nvCxnSpPr>
          <p:spPr>
            <a:xfrm flipH="1">
              <a:off x="8528878" y="2076573"/>
              <a:ext cx="150204" cy="1136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5" name="TextBox 24">
              <a:extLst>
                <a:ext uri="{FF2B5EF4-FFF2-40B4-BE49-F238E27FC236}">
                  <a16:creationId xmlns:a16="http://schemas.microsoft.com/office/drawing/2014/main" id="{C94694FF-69E0-4626-B3A5-FF938A2DEC73}"/>
                </a:ext>
              </a:extLst>
            </p:cNvPr>
            <p:cNvSpPr txBox="1"/>
            <p:nvPr/>
          </p:nvSpPr>
          <p:spPr>
            <a:xfrm>
              <a:off x="8796331" y="1114426"/>
              <a:ext cx="23717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anose="020B0604020202020204" pitchFamily="34" charset="0"/>
                  <a:cs typeface="Arial" panose="020B0604020202020204" pitchFamily="34" charset="0"/>
                </a:rPr>
                <a:t>E. coli the species</a:t>
              </a:r>
            </a:p>
          </p:txBody>
        </p:sp>
        <p:sp>
          <p:nvSpPr>
            <p:cNvPr id="86" name="TextBox 25">
              <a:extLst>
                <a:ext uri="{FF2B5EF4-FFF2-40B4-BE49-F238E27FC236}">
                  <a16:creationId xmlns:a16="http://schemas.microsoft.com/office/drawing/2014/main" id="{192484A6-68E2-4A0E-9DB9-A4066CDB53E1}"/>
                </a:ext>
              </a:extLst>
            </p:cNvPr>
            <p:cNvSpPr txBox="1"/>
            <p:nvPr/>
          </p:nvSpPr>
          <p:spPr>
            <a:xfrm>
              <a:off x="8796331" y="1314165"/>
              <a:ext cx="23717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anose="020B0604020202020204" pitchFamily="34" charset="0"/>
                  <a:cs typeface="Arial" panose="020B0604020202020204" pitchFamily="34" charset="0"/>
                </a:rPr>
                <a:t>18,000 SNV radius</a:t>
              </a:r>
            </a:p>
          </p:txBody>
        </p:sp>
        <p:sp>
          <p:nvSpPr>
            <p:cNvPr id="87" name="TextBox 26">
              <a:extLst>
                <a:ext uri="{FF2B5EF4-FFF2-40B4-BE49-F238E27FC236}">
                  <a16:creationId xmlns:a16="http://schemas.microsoft.com/office/drawing/2014/main" id="{22FC27E8-D17E-4203-8657-1F61375CE48F}"/>
                </a:ext>
              </a:extLst>
            </p:cNvPr>
            <p:cNvSpPr txBox="1"/>
            <p:nvPr/>
          </p:nvSpPr>
          <p:spPr>
            <a:xfrm>
              <a:off x="8796331" y="1513904"/>
              <a:ext cx="23717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anose="020B0604020202020204" pitchFamily="34" charset="0"/>
                  <a:cs typeface="Arial" panose="020B0604020202020204" pitchFamily="34" charset="0"/>
                </a:rPr>
                <a:t>9,500 SNV radius</a:t>
              </a:r>
            </a:p>
          </p:txBody>
        </p:sp>
        <p:sp>
          <p:nvSpPr>
            <p:cNvPr id="88" name="TextBox 27">
              <a:extLst>
                <a:ext uri="{FF2B5EF4-FFF2-40B4-BE49-F238E27FC236}">
                  <a16:creationId xmlns:a16="http://schemas.microsoft.com/office/drawing/2014/main" id="{F1C426FD-4607-4339-BF55-A02F851C49B4}"/>
                </a:ext>
              </a:extLst>
            </p:cNvPr>
            <p:cNvSpPr txBox="1"/>
            <p:nvPr/>
          </p:nvSpPr>
          <p:spPr>
            <a:xfrm>
              <a:off x="8796331" y="1713643"/>
              <a:ext cx="23717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anose="020B0604020202020204" pitchFamily="34" charset="0"/>
                  <a:cs typeface="Arial" panose="020B0604020202020204" pitchFamily="34" charset="0"/>
                </a:rPr>
                <a:t>3,000 SNV radius</a:t>
              </a:r>
            </a:p>
          </p:txBody>
        </p:sp>
        <p:sp>
          <p:nvSpPr>
            <p:cNvPr id="89" name="TextBox 28">
              <a:extLst>
                <a:ext uri="{FF2B5EF4-FFF2-40B4-BE49-F238E27FC236}">
                  <a16:creationId xmlns:a16="http://schemas.microsoft.com/office/drawing/2014/main" id="{B10FEFC5-CEFE-4F76-B37C-CE403465EFD6}"/>
                </a:ext>
              </a:extLst>
            </p:cNvPr>
            <p:cNvSpPr txBox="1"/>
            <p:nvPr/>
          </p:nvSpPr>
          <p:spPr>
            <a:xfrm>
              <a:off x="8796331" y="1913382"/>
              <a:ext cx="23717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anose="020B0604020202020204" pitchFamily="34" charset="0"/>
                  <a:cs typeface="Arial" panose="020B0604020202020204" pitchFamily="34" charset="0"/>
                </a:rPr>
                <a:t>300 SNV radius</a:t>
              </a:r>
            </a:p>
          </p:txBody>
        </p:sp>
        <p:sp>
          <p:nvSpPr>
            <p:cNvPr id="90" name="TextBox 29">
              <a:extLst>
                <a:ext uri="{FF2B5EF4-FFF2-40B4-BE49-F238E27FC236}">
                  <a16:creationId xmlns:a16="http://schemas.microsoft.com/office/drawing/2014/main" id="{EB191485-B712-4278-8346-E2B9FA2F0A8E}"/>
                </a:ext>
              </a:extLst>
            </p:cNvPr>
            <p:cNvSpPr txBox="1"/>
            <p:nvPr/>
          </p:nvSpPr>
          <p:spPr>
            <a:xfrm>
              <a:off x="8796331" y="2113121"/>
              <a:ext cx="23717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anose="020B0604020202020204" pitchFamily="34" charset="0"/>
                  <a:cs typeface="Arial" panose="020B0604020202020204" pitchFamily="34" charset="0"/>
                </a:rPr>
                <a:t>100 SNV radius</a:t>
              </a:r>
            </a:p>
          </p:txBody>
        </p:sp>
      </p:grpSp>
      <p:sp>
        <p:nvSpPr>
          <p:cNvPr id="6" name="TextBox 5">
            <a:extLst>
              <a:ext uri="{FF2B5EF4-FFF2-40B4-BE49-F238E27FC236}">
                <a16:creationId xmlns:a16="http://schemas.microsoft.com/office/drawing/2014/main" id="{2540AF24-8601-4BED-9C7E-7DE207A77DEB}"/>
              </a:ext>
            </a:extLst>
          </p:cNvPr>
          <p:cNvSpPr txBox="1"/>
          <p:nvPr/>
        </p:nvSpPr>
        <p:spPr>
          <a:xfrm>
            <a:off x="102870" y="1864744"/>
            <a:ext cx="3920490" cy="338554"/>
          </a:xfrm>
          <a:prstGeom prst="rect">
            <a:avLst/>
          </a:prstGeom>
          <a:noFill/>
        </p:spPr>
        <p:txBody>
          <a:bodyPr wrap="square" rtlCol="0">
            <a:spAutoFit/>
          </a:bodyPr>
          <a:lstStyle/>
          <a:p>
            <a:r>
              <a:rPr lang="en-US" altLang="ko-KR" sz="1600" b="1"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 coli </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case (26,000 genomes, </a:t>
            </a:r>
            <a:r>
              <a:rPr lang="en-US" altLang="ko-KR" sz="16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Chunlab</a:t>
            </a:r>
            <a:r>
              <a:rPr lang="en-US" altLang="ko-KR"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화살표: 오른쪽 7">
            <a:extLst>
              <a:ext uri="{FF2B5EF4-FFF2-40B4-BE49-F238E27FC236}">
                <a16:creationId xmlns:a16="http://schemas.microsoft.com/office/drawing/2014/main" id="{27E7E7BE-20C1-4A70-9557-06A6D35595DA}"/>
              </a:ext>
            </a:extLst>
          </p:cNvPr>
          <p:cNvSpPr/>
          <p:nvPr/>
        </p:nvSpPr>
        <p:spPr>
          <a:xfrm>
            <a:off x="3806694" y="1837250"/>
            <a:ext cx="433331" cy="442780"/>
          </a:xfrm>
          <a:prstGeom prst="rightArrow">
            <a:avLst/>
          </a:prstGeom>
          <a:solidFill>
            <a:srgbClr val="E5B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862AACF0-9A65-4736-9EF0-C94444AE0ADB}"/>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39" name="Rectangle: Rounded Corners 38">
            <a:extLst>
              <a:ext uri="{FF2B5EF4-FFF2-40B4-BE49-F238E27FC236}">
                <a16:creationId xmlns:a16="http://schemas.microsoft.com/office/drawing/2014/main" id="{7D51BF23-4FFB-49C9-B34C-A3DBBB6B26EE}"/>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40" name="Rectangle: Rounded Corners 39">
            <a:extLst>
              <a:ext uri="{FF2B5EF4-FFF2-40B4-BE49-F238E27FC236}">
                <a16:creationId xmlns:a16="http://schemas.microsoft.com/office/drawing/2014/main" id="{2876BD0C-DCCB-425C-B6DC-58A1DCFECA34}"/>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9" name="TextBox 48">
            <a:extLst>
              <a:ext uri="{FF2B5EF4-FFF2-40B4-BE49-F238E27FC236}">
                <a16:creationId xmlns:a16="http://schemas.microsoft.com/office/drawing/2014/main" id="{F9089327-BC37-4B97-A3EA-C5C62B44CF58}"/>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50" name="TextBox 49">
            <a:extLst>
              <a:ext uri="{FF2B5EF4-FFF2-40B4-BE49-F238E27FC236}">
                <a16:creationId xmlns:a16="http://schemas.microsoft.com/office/drawing/2014/main" id="{90DCF64E-158B-42FF-8B5A-87C94AC01CB1}"/>
              </a:ext>
            </a:extLst>
          </p:cNvPr>
          <p:cNvSpPr txBox="1"/>
          <p:nvPr/>
        </p:nvSpPr>
        <p:spPr>
          <a:xfrm>
            <a:off x="94266" y="765837"/>
            <a:ext cx="11868348" cy="584775"/>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subtyping in WGS era – Defining clusters of genomes based on small number of variation (like &lt;50 SNVs) gives good idea on outbreak clusters</a:t>
            </a:r>
          </a:p>
        </p:txBody>
      </p:sp>
      <p:sp>
        <p:nvSpPr>
          <p:cNvPr id="51" name="Rectangle: Rounded Corners 50">
            <a:extLst>
              <a:ext uri="{FF2B5EF4-FFF2-40B4-BE49-F238E27FC236}">
                <a16:creationId xmlns:a16="http://schemas.microsoft.com/office/drawing/2014/main" id="{A3593CB3-9F76-4731-A64C-F8795CA10119}"/>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2" name="Rectangle: Rounded Corners 51">
            <a:extLst>
              <a:ext uri="{FF2B5EF4-FFF2-40B4-BE49-F238E27FC236}">
                <a16:creationId xmlns:a16="http://schemas.microsoft.com/office/drawing/2014/main" id="{B40D60AE-05AA-4BBE-B3B1-29C00613F212}"/>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02047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1</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09:00 – 10:00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1237269" y="1392513"/>
            <a:ext cx="9330178" cy="2862322"/>
          </a:xfrm>
          <a:prstGeom prst="rect">
            <a:avLst/>
          </a:prstGeom>
          <a:noFill/>
        </p:spPr>
        <p:txBody>
          <a:bodyPr wrap="square">
            <a:spAutoFit/>
          </a:bodyPr>
          <a:lstStyle/>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실습용으로 셋팅된 </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파일 복사 후 </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VirtualBox</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가져오기</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 WGS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 방안 개요</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실습에서 사용할 </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들</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별</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 스크립트 소개</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별 작동 여부 점검</a:t>
            </a: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026678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22DE0C-7AAC-4D30-A944-768A6C7CA2E6}"/>
              </a:ext>
            </a:extLst>
          </p:cNvPr>
          <p:cNvPicPr>
            <a:picLocks noChangeAspect="1"/>
          </p:cNvPicPr>
          <p:nvPr/>
        </p:nvPicPr>
        <p:blipFill>
          <a:blip r:embed="rId3"/>
          <a:stretch>
            <a:fillRect/>
          </a:stretch>
        </p:blipFill>
        <p:spPr>
          <a:xfrm>
            <a:off x="911391" y="1762812"/>
            <a:ext cx="7213296" cy="4767527"/>
          </a:xfrm>
          <a:prstGeom prst="rect">
            <a:avLst/>
          </a:prstGeom>
        </p:spPr>
      </p:pic>
      <p:sp>
        <p:nvSpPr>
          <p:cNvPr id="7" name="TextBox 6">
            <a:extLst>
              <a:ext uri="{FF2B5EF4-FFF2-40B4-BE49-F238E27FC236}">
                <a16:creationId xmlns:a16="http://schemas.microsoft.com/office/drawing/2014/main" id="{5A9591EC-A45D-4CBA-8489-BCCA8F795517}"/>
              </a:ext>
            </a:extLst>
          </p:cNvPr>
          <p:cNvSpPr txBox="1"/>
          <p:nvPr/>
        </p:nvSpPr>
        <p:spPr>
          <a:xfrm>
            <a:off x="988506" y="1404289"/>
            <a:ext cx="8703027" cy="338554"/>
          </a:xfrm>
          <a:prstGeom prst="rect">
            <a:avLst/>
          </a:prstGeom>
          <a:noFill/>
        </p:spPr>
        <p:txBody>
          <a:bodyPr wrap="square" rtlCol="0">
            <a:spAutoFit/>
          </a:bodyPr>
          <a:lstStyle/>
          <a:p>
            <a:r>
              <a:rPr lang="en-US" sz="1600" b="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GenomeTrakr</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en-US" sz="16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USA</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national surveillance of GI pathogen isolates</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(CDC + FDA + NCBI)</a:t>
            </a:r>
          </a:p>
        </p:txBody>
      </p:sp>
      <p:sp>
        <p:nvSpPr>
          <p:cNvPr id="8" name="Right Brace 7">
            <a:extLst>
              <a:ext uri="{FF2B5EF4-FFF2-40B4-BE49-F238E27FC236}">
                <a16:creationId xmlns:a16="http://schemas.microsoft.com/office/drawing/2014/main" id="{DA55897E-4C32-4F0E-ADD4-E09E6DF9D7B7}"/>
              </a:ext>
            </a:extLst>
          </p:cNvPr>
          <p:cNvSpPr/>
          <p:nvPr/>
        </p:nvSpPr>
        <p:spPr>
          <a:xfrm>
            <a:off x="8124687" y="2390140"/>
            <a:ext cx="409713" cy="3505200"/>
          </a:xfrm>
          <a:prstGeom prst="rightBrace">
            <a:avLst>
              <a:gd name="adj1" fmla="val 150921"/>
              <a:gd name="adj2" fmla="val 50000"/>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7201C62-FF37-46BE-BB11-AC515B583B52}"/>
              </a:ext>
            </a:extLst>
          </p:cNvPr>
          <p:cNvSpPr txBox="1"/>
          <p:nvPr/>
        </p:nvSpPr>
        <p:spPr>
          <a:xfrm>
            <a:off x="8509000" y="3812540"/>
            <a:ext cx="1803400" cy="646331"/>
          </a:xfrm>
          <a:prstGeom prst="rect">
            <a:avLst/>
          </a:prstGeom>
          <a:noFill/>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Data available through NCBI</a:t>
            </a:r>
          </a:p>
        </p:txBody>
      </p:sp>
      <p:sp>
        <p:nvSpPr>
          <p:cNvPr id="11" name="TextBox 10">
            <a:extLst>
              <a:ext uri="{FF2B5EF4-FFF2-40B4-BE49-F238E27FC236}">
                <a16:creationId xmlns:a16="http://schemas.microsoft.com/office/drawing/2014/main" id="{10E3A2F4-DB96-4020-9D7F-847F707A9264}"/>
              </a:ext>
            </a:extLst>
          </p:cNvPr>
          <p:cNvSpPr txBox="1"/>
          <p:nvPr/>
        </p:nvSpPr>
        <p:spPr>
          <a:xfrm>
            <a:off x="2314713" y="6523838"/>
            <a:ext cx="617220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https://www.fda.gov/food/whole-genome-sequencing-wgs-program/genometrakr-network</a:t>
            </a:r>
          </a:p>
        </p:txBody>
      </p:sp>
      <p:sp>
        <p:nvSpPr>
          <p:cNvPr id="13" name="TextBox 12">
            <a:extLst>
              <a:ext uri="{FF2B5EF4-FFF2-40B4-BE49-F238E27FC236}">
                <a16:creationId xmlns:a16="http://schemas.microsoft.com/office/drawing/2014/main" id="{DC7A018F-5593-45C3-A359-21B1F9EF249F}"/>
              </a:ext>
            </a:extLst>
          </p:cNvPr>
          <p:cNvSpPr txBox="1"/>
          <p:nvPr/>
        </p:nvSpPr>
        <p:spPr>
          <a:xfrm>
            <a:off x="8124687" y="1860088"/>
            <a:ext cx="3978413" cy="4524315"/>
          </a:xfrm>
          <a:prstGeom prst="rect">
            <a:avLst/>
          </a:prstGeom>
          <a:solidFill>
            <a:schemeClr val="bg1"/>
          </a:solidFill>
        </p:spPr>
        <p:txBody>
          <a:bodyPr wrap="square">
            <a:spAutoFit/>
          </a:bodyPr>
          <a:lstStyle/>
          <a:p>
            <a:r>
              <a:rPr lang="en-US" sz="1600" b="0" i="0" dirty="0">
                <a:solidFill>
                  <a:srgbClr val="333333"/>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“has been used by public health officials to support </a:t>
            </a:r>
            <a:r>
              <a:rPr lang="en-US" sz="1600" b="1" i="0" u="sng" dirty="0">
                <a:solidFill>
                  <a:srgbClr val="333333"/>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more than 709 actions</a:t>
            </a:r>
            <a:r>
              <a:rPr lang="en-US" sz="1600" b="0" i="0" dirty="0">
                <a:solidFill>
                  <a:srgbClr val="333333"/>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intended to protect consumers from foodborne illness.”</a:t>
            </a:r>
          </a:p>
          <a:p>
            <a:endParaRPr lang="en-US" sz="1600" dirty="0">
              <a:solidFill>
                <a:srgbClr val="333333"/>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solidFill>
                  <a:srgbClr val="333333"/>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600" i="0" dirty="0">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Examples of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health actions supported by genomic data include:</a:t>
            </a:r>
            <a:endPar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 coli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infections linked to flour (2017);</a:t>
            </a:r>
          </a:p>
          <a:p>
            <a:pPr marL="285750" indent="-285750">
              <a:buFont typeface="Arial" panose="020B0604020202020204" pitchFamily="34" charset="0"/>
              <a:buChar char="•"/>
            </a:pP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Salmonella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Typhimurium infections linked to dried coconut (2018) </a:t>
            </a:r>
          </a:p>
          <a:p>
            <a:pPr marL="285750" indent="-285750">
              <a:buFont typeface="Arial" panose="020B0604020202020204" pitchFamily="34" charset="0"/>
              <a:buChar char="•"/>
            </a:pP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Salmonella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Concord infections </a:t>
            </a:r>
            <a:r>
              <a:rPr lang="en-US" sz="1600" i="0" dirty="0">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health actions linked to tahini (2018-19).”</a:t>
            </a:r>
          </a:p>
          <a:p>
            <a:endParaRPr lang="en-US" sz="1600" dirty="0">
              <a:solidFill>
                <a:srgbClr val="333333"/>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b="0" i="0" dirty="0">
                <a:solidFill>
                  <a:srgbClr val="333333"/>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“WGS findings have also prompted FDA to issue numerous warning letters and companies to recall products, including pet food.”</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EFCB310C-2DF6-4FC9-BED1-41204DC28185}"/>
              </a:ext>
            </a:extLst>
          </p:cNvPr>
          <p:cNvSpPr txBox="1"/>
          <p:nvPr/>
        </p:nvSpPr>
        <p:spPr>
          <a:xfrm>
            <a:off x="2062857" y="2219622"/>
            <a:ext cx="5610561" cy="338554"/>
          </a:xfrm>
          <a:prstGeom prst="rect">
            <a:avLst/>
          </a:prstGeom>
          <a:solidFill>
            <a:schemeClr val="bg1"/>
          </a:solidFill>
        </p:spPr>
        <p:txBody>
          <a:bodyPr wrap="square">
            <a:spAutoFit/>
          </a:bodyPr>
          <a:lstStyle/>
          <a:p>
            <a:r>
              <a:rPr lang="en-US" sz="1600" b="1" dirty="0">
                <a:solidFill>
                  <a:srgbClr val="CC0066"/>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regularly sequencing &gt; 12,000 isolates each month.</a:t>
            </a:r>
          </a:p>
        </p:txBody>
      </p:sp>
      <p:sp>
        <p:nvSpPr>
          <p:cNvPr id="20" name="TextBox 19">
            <a:extLst>
              <a:ext uri="{FF2B5EF4-FFF2-40B4-BE49-F238E27FC236}">
                <a16:creationId xmlns:a16="http://schemas.microsoft.com/office/drawing/2014/main" id="{CA6A657E-2B0A-40AB-BBBA-9770686C858A}"/>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21" name="Rectangle: Rounded Corners 20">
            <a:extLst>
              <a:ext uri="{FF2B5EF4-FFF2-40B4-BE49-F238E27FC236}">
                <a16:creationId xmlns:a16="http://schemas.microsoft.com/office/drawing/2014/main" id="{E249AB50-116D-4430-985C-A3E80348BB94}"/>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22" name="Rectangle: Rounded Corners 21">
            <a:extLst>
              <a:ext uri="{FF2B5EF4-FFF2-40B4-BE49-F238E27FC236}">
                <a16:creationId xmlns:a16="http://schemas.microsoft.com/office/drawing/2014/main" id="{BB8BC636-8D6A-4E50-B583-90C33922A093}"/>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4" name="TextBox 23">
            <a:extLst>
              <a:ext uri="{FF2B5EF4-FFF2-40B4-BE49-F238E27FC236}">
                <a16:creationId xmlns:a16="http://schemas.microsoft.com/office/drawing/2014/main" id="{CEC8B759-40A3-4D72-BE5D-2EC2EAB7073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25" name="TextBox 24">
            <a:extLst>
              <a:ext uri="{FF2B5EF4-FFF2-40B4-BE49-F238E27FC236}">
                <a16:creationId xmlns:a16="http://schemas.microsoft.com/office/drawing/2014/main" id="{A38BE760-C0D8-4A1D-99A1-6AE50FE77A06}"/>
              </a:ext>
            </a:extLst>
          </p:cNvPr>
          <p:cNvSpPr txBox="1"/>
          <p:nvPr/>
        </p:nvSpPr>
        <p:spPr>
          <a:xfrm>
            <a:off x="94266" y="775264"/>
            <a:ext cx="1186834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subtyping in WGS era – WGS is actively used in USA and UK to detect and source-track the outbreaks</a:t>
            </a:r>
          </a:p>
        </p:txBody>
      </p:sp>
      <p:sp>
        <p:nvSpPr>
          <p:cNvPr id="26" name="Rectangle: Rounded Corners 25">
            <a:extLst>
              <a:ext uri="{FF2B5EF4-FFF2-40B4-BE49-F238E27FC236}">
                <a16:creationId xmlns:a16="http://schemas.microsoft.com/office/drawing/2014/main" id="{399B246D-E725-467B-8A0C-409B88EF0DF6}"/>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Rectangle: Rounded Corners 26">
            <a:extLst>
              <a:ext uri="{FF2B5EF4-FFF2-40B4-BE49-F238E27FC236}">
                <a16:creationId xmlns:a16="http://schemas.microsoft.com/office/drawing/2014/main" id="{58ED53D7-E615-4150-AACE-45A20C7BB7F3}"/>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573615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49D3D421-3201-4823-871C-5716700F2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74" y="3581350"/>
            <a:ext cx="5302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2DAB1E86-1231-41A2-A979-C1ADDC4F4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98" y="1646812"/>
            <a:ext cx="2307431" cy="2171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A4904CC-376E-4CF4-A5CE-CED6B32A3D9A}"/>
              </a:ext>
            </a:extLst>
          </p:cNvPr>
          <p:cNvSpPr txBox="1"/>
          <p:nvPr/>
        </p:nvSpPr>
        <p:spPr>
          <a:xfrm>
            <a:off x="4579520" y="6529798"/>
            <a:ext cx="2298543" cy="261610"/>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Tim </a:t>
            </a:r>
            <a:r>
              <a:rPr lang="en-US" sz="1100" dirty="0" err="1">
                <a:latin typeface="Arial" panose="020B0604020202020204" pitchFamily="34" charset="0"/>
                <a:cs typeface="Arial" panose="020B0604020202020204" pitchFamily="34" charset="0"/>
              </a:rPr>
              <a:t>Dallman</a:t>
            </a:r>
            <a:r>
              <a:rPr lang="en-US" sz="1100" dirty="0">
                <a:latin typeface="Arial" panose="020B0604020202020204" pitchFamily="34" charset="0"/>
                <a:cs typeface="Arial" panose="020B0604020202020204" pitchFamily="34" charset="0"/>
              </a:rPr>
              <a:t> (PHE, London)</a:t>
            </a:r>
          </a:p>
        </p:txBody>
      </p:sp>
      <p:sp>
        <p:nvSpPr>
          <p:cNvPr id="5" name="Rectangle 4">
            <a:extLst>
              <a:ext uri="{FF2B5EF4-FFF2-40B4-BE49-F238E27FC236}">
                <a16:creationId xmlns:a16="http://schemas.microsoft.com/office/drawing/2014/main" id="{E80376D6-E6C9-4164-B472-515F0B828F14}"/>
              </a:ext>
            </a:extLst>
          </p:cNvPr>
          <p:cNvSpPr/>
          <p:nvPr/>
        </p:nvSpPr>
        <p:spPr>
          <a:xfrm>
            <a:off x="292998" y="929015"/>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487E3-0AD5-4B22-AE3C-C5DF3F1590EA}"/>
              </a:ext>
            </a:extLst>
          </p:cNvPr>
          <p:cNvSpPr/>
          <p:nvPr/>
        </p:nvSpPr>
        <p:spPr>
          <a:xfrm>
            <a:off x="8674998" y="929014"/>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A63F2B-E09D-4182-86DF-89052C58158D}"/>
              </a:ext>
            </a:extLst>
          </p:cNvPr>
          <p:cNvSpPr txBox="1"/>
          <p:nvPr/>
        </p:nvSpPr>
        <p:spPr>
          <a:xfrm>
            <a:off x="1117600" y="3585696"/>
            <a:ext cx="21336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Cases of GI infection</a:t>
            </a:r>
          </a:p>
        </p:txBody>
      </p:sp>
      <p:sp>
        <p:nvSpPr>
          <p:cNvPr id="21" name="TextBox 20">
            <a:extLst>
              <a:ext uri="{FF2B5EF4-FFF2-40B4-BE49-F238E27FC236}">
                <a16:creationId xmlns:a16="http://schemas.microsoft.com/office/drawing/2014/main" id="{D2A917D0-BE80-4BB3-90EB-43DCF1782403}"/>
              </a:ext>
            </a:extLst>
          </p:cNvPr>
          <p:cNvSpPr txBox="1"/>
          <p:nvPr/>
        </p:nvSpPr>
        <p:spPr>
          <a:xfrm>
            <a:off x="1705641" y="4581049"/>
            <a:ext cx="2133600"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Notification in national surveillance system</a:t>
            </a:r>
          </a:p>
        </p:txBody>
      </p:sp>
      <p:pic>
        <p:nvPicPr>
          <p:cNvPr id="22" name="Graphic 21" descr="Arrow: Counter-clockwise curve with solid fill">
            <a:extLst>
              <a:ext uri="{FF2B5EF4-FFF2-40B4-BE49-F238E27FC236}">
                <a16:creationId xmlns:a16="http://schemas.microsoft.com/office/drawing/2014/main" id="{69F44064-FF4B-4AD4-96B7-6969EB082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139371">
            <a:off x="1307718" y="3887152"/>
            <a:ext cx="795847" cy="799454"/>
          </a:xfrm>
          <a:prstGeom prst="rect">
            <a:avLst/>
          </a:prstGeom>
        </p:spPr>
      </p:pic>
      <p:pic>
        <p:nvPicPr>
          <p:cNvPr id="23" name="Graphic 22" descr="Arrow: Counter-clockwise curve with solid fill">
            <a:extLst>
              <a:ext uri="{FF2B5EF4-FFF2-40B4-BE49-F238E27FC236}">
                <a16:creationId xmlns:a16="http://schemas.microsoft.com/office/drawing/2014/main" id="{4990176F-ED6D-4F55-A03B-C45CB492D1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723538">
            <a:off x="3502831" y="4263045"/>
            <a:ext cx="795847" cy="799454"/>
          </a:xfrm>
          <a:prstGeom prst="rect">
            <a:avLst/>
          </a:prstGeom>
        </p:spPr>
      </p:pic>
      <p:pic>
        <p:nvPicPr>
          <p:cNvPr id="26" name="Picture 4">
            <a:extLst>
              <a:ext uri="{FF2B5EF4-FFF2-40B4-BE49-F238E27FC236}">
                <a16:creationId xmlns:a16="http://schemas.microsoft.com/office/drawing/2014/main" id="{03D36C32-3D23-4CE2-AE8C-531741335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250" y="3180178"/>
            <a:ext cx="530225" cy="6858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E73166A-BF10-40C1-B4F6-43CE22EE0E9E}"/>
              </a:ext>
            </a:extLst>
          </p:cNvPr>
          <p:cNvSpPr txBox="1"/>
          <p:nvPr/>
        </p:nvSpPr>
        <p:spPr>
          <a:xfrm>
            <a:off x="3266471" y="3832074"/>
            <a:ext cx="2435542"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Patient seeks healthcare and submit sample</a:t>
            </a:r>
          </a:p>
        </p:txBody>
      </p:sp>
      <p:sp>
        <p:nvSpPr>
          <p:cNvPr id="28" name="TextBox 27">
            <a:extLst>
              <a:ext uri="{FF2B5EF4-FFF2-40B4-BE49-F238E27FC236}">
                <a16:creationId xmlns:a16="http://schemas.microsoft.com/office/drawing/2014/main" id="{43F323F2-4CBE-46FF-B9A7-B57C53B515EC}"/>
              </a:ext>
            </a:extLst>
          </p:cNvPr>
          <p:cNvSpPr txBox="1"/>
          <p:nvPr/>
        </p:nvSpPr>
        <p:spPr>
          <a:xfrm>
            <a:off x="3810000" y="2298774"/>
            <a:ext cx="1879600"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Pathogen isolated at hospital lab</a:t>
            </a:r>
          </a:p>
        </p:txBody>
      </p:sp>
      <p:pic>
        <p:nvPicPr>
          <p:cNvPr id="29" name="Graphic 28" descr="Arrow: Counter-clockwise curve with solid fill">
            <a:extLst>
              <a:ext uri="{FF2B5EF4-FFF2-40B4-BE49-F238E27FC236}">
                <a16:creationId xmlns:a16="http://schemas.microsoft.com/office/drawing/2014/main" id="{5ECCAEBA-1673-4423-AB58-F2C4A523B5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174730">
            <a:off x="4285001" y="2865752"/>
            <a:ext cx="795847" cy="799454"/>
          </a:xfrm>
          <a:prstGeom prst="rect">
            <a:avLst/>
          </a:prstGeom>
        </p:spPr>
      </p:pic>
      <p:pic>
        <p:nvPicPr>
          <p:cNvPr id="19" name="Picture 18">
            <a:extLst>
              <a:ext uri="{FF2B5EF4-FFF2-40B4-BE49-F238E27FC236}">
                <a16:creationId xmlns:a16="http://schemas.microsoft.com/office/drawing/2014/main" id="{CB3B0297-591B-48CA-9830-726F7F5B980D}"/>
              </a:ext>
            </a:extLst>
          </p:cNvPr>
          <p:cNvPicPr>
            <a:picLocks noChangeAspect="1"/>
          </p:cNvPicPr>
          <p:nvPr/>
        </p:nvPicPr>
        <p:blipFill>
          <a:blip r:embed="rId7"/>
          <a:stretch>
            <a:fillRect/>
          </a:stretch>
        </p:blipFill>
        <p:spPr>
          <a:xfrm>
            <a:off x="5702013" y="2295154"/>
            <a:ext cx="499638" cy="613633"/>
          </a:xfrm>
          <a:prstGeom prst="rect">
            <a:avLst/>
          </a:prstGeom>
        </p:spPr>
      </p:pic>
      <p:pic>
        <p:nvPicPr>
          <p:cNvPr id="32" name="Graphic 31" descr="Arrow: Counter-clockwise curve with solid fill">
            <a:extLst>
              <a:ext uri="{FF2B5EF4-FFF2-40B4-BE49-F238E27FC236}">
                <a16:creationId xmlns:a16="http://schemas.microsoft.com/office/drawing/2014/main" id="{B33CA8F1-2E6D-4DA0-9B15-009C1B76CF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75598" flipH="1">
            <a:off x="5291677" y="1672758"/>
            <a:ext cx="795847" cy="799454"/>
          </a:xfrm>
          <a:prstGeom prst="rect">
            <a:avLst/>
          </a:prstGeom>
        </p:spPr>
      </p:pic>
      <p:sp>
        <p:nvSpPr>
          <p:cNvPr id="33" name="TextBox 32">
            <a:extLst>
              <a:ext uri="{FF2B5EF4-FFF2-40B4-BE49-F238E27FC236}">
                <a16:creationId xmlns:a16="http://schemas.microsoft.com/office/drawing/2014/main" id="{78400F66-37BE-45EE-8CFB-0A0178F55744}"/>
              </a:ext>
            </a:extLst>
          </p:cNvPr>
          <p:cNvSpPr txBox="1"/>
          <p:nvPr/>
        </p:nvSpPr>
        <p:spPr>
          <a:xfrm>
            <a:off x="5652592" y="1348396"/>
            <a:ext cx="1891402"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Sent to reference laboratory</a:t>
            </a:r>
          </a:p>
        </p:txBody>
      </p:sp>
      <p:sp>
        <p:nvSpPr>
          <p:cNvPr id="20" name="TextBox 19">
            <a:extLst>
              <a:ext uri="{FF2B5EF4-FFF2-40B4-BE49-F238E27FC236}">
                <a16:creationId xmlns:a16="http://schemas.microsoft.com/office/drawing/2014/main" id="{B6FD021F-A4AA-4273-9F08-FEB08D5883E1}"/>
              </a:ext>
            </a:extLst>
          </p:cNvPr>
          <p:cNvSpPr txBox="1"/>
          <p:nvPr/>
        </p:nvSpPr>
        <p:spPr>
          <a:xfrm>
            <a:off x="6000320" y="2871174"/>
            <a:ext cx="1546635" cy="338554"/>
          </a:xfrm>
          <a:prstGeom prst="rect">
            <a:avLst/>
          </a:prstGeom>
          <a:noFill/>
        </p:spPr>
        <p:txBody>
          <a:bodyPr wrap="square" rtlCol="0">
            <a:spAutoFit/>
          </a:bodyPr>
          <a:lstStyle/>
          <a:p>
            <a:r>
              <a:rPr lang="en-US" sz="1600" b="1" dirty="0">
                <a:solidFill>
                  <a:srgbClr val="C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 – 2 days)</a:t>
            </a:r>
          </a:p>
        </p:txBody>
      </p:sp>
      <p:pic>
        <p:nvPicPr>
          <p:cNvPr id="35" name="Picture 34" descr="A picture containing text, printer, electronics&#10;&#10;Description automatically generated">
            <a:extLst>
              <a:ext uri="{FF2B5EF4-FFF2-40B4-BE49-F238E27FC236}">
                <a16:creationId xmlns:a16="http://schemas.microsoft.com/office/drawing/2014/main" id="{95EB66B5-23A5-407A-86DB-0FCA1BDEDF7A}"/>
              </a:ext>
            </a:extLst>
          </p:cNvPr>
          <p:cNvPicPr>
            <a:picLocks noChangeAspect="1"/>
          </p:cNvPicPr>
          <p:nvPr/>
        </p:nvPicPr>
        <p:blipFill>
          <a:blip r:embed="rId8"/>
          <a:stretch>
            <a:fillRect/>
          </a:stretch>
        </p:blipFill>
        <p:spPr>
          <a:xfrm>
            <a:off x="8100346" y="1826917"/>
            <a:ext cx="1248631" cy="936473"/>
          </a:xfrm>
          <a:prstGeom prst="rect">
            <a:avLst/>
          </a:prstGeom>
        </p:spPr>
      </p:pic>
      <p:pic>
        <p:nvPicPr>
          <p:cNvPr id="36" name="Graphic 35" descr="Arrow: Counter-clockwise curve with solid fill">
            <a:extLst>
              <a:ext uri="{FF2B5EF4-FFF2-40B4-BE49-F238E27FC236}">
                <a16:creationId xmlns:a16="http://schemas.microsoft.com/office/drawing/2014/main" id="{426F547F-43CA-42DA-AD11-7BFFE77F8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H="1">
            <a:off x="7392143" y="1485121"/>
            <a:ext cx="795847" cy="799454"/>
          </a:xfrm>
          <a:prstGeom prst="rect">
            <a:avLst/>
          </a:prstGeom>
        </p:spPr>
      </p:pic>
      <p:sp>
        <p:nvSpPr>
          <p:cNvPr id="37" name="TextBox 36">
            <a:extLst>
              <a:ext uri="{FF2B5EF4-FFF2-40B4-BE49-F238E27FC236}">
                <a16:creationId xmlns:a16="http://schemas.microsoft.com/office/drawing/2014/main" id="{27940208-5D98-422D-B346-33104756F62F}"/>
              </a:ext>
            </a:extLst>
          </p:cNvPr>
          <p:cNvSpPr txBox="1"/>
          <p:nvPr/>
        </p:nvSpPr>
        <p:spPr>
          <a:xfrm>
            <a:off x="7805287" y="2596841"/>
            <a:ext cx="189140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Sequencing</a:t>
            </a:r>
          </a:p>
        </p:txBody>
      </p:sp>
      <p:sp>
        <p:nvSpPr>
          <p:cNvPr id="38" name="TextBox 37">
            <a:extLst>
              <a:ext uri="{FF2B5EF4-FFF2-40B4-BE49-F238E27FC236}">
                <a16:creationId xmlns:a16="http://schemas.microsoft.com/office/drawing/2014/main" id="{DCB92177-7982-4FA5-9363-1AEA2886AAFA}"/>
              </a:ext>
            </a:extLst>
          </p:cNvPr>
          <p:cNvSpPr txBox="1"/>
          <p:nvPr/>
        </p:nvSpPr>
        <p:spPr>
          <a:xfrm>
            <a:off x="8855950" y="2805986"/>
            <a:ext cx="1546635" cy="338554"/>
          </a:xfrm>
          <a:prstGeom prst="rect">
            <a:avLst/>
          </a:prstGeom>
          <a:noFill/>
        </p:spPr>
        <p:txBody>
          <a:bodyPr wrap="square" rtlCol="0">
            <a:spAutoFit/>
          </a:bodyPr>
          <a:lstStyle/>
          <a:p>
            <a:r>
              <a:rPr lang="en-US" sz="1600" b="1" dirty="0">
                <a:solidFill>
                  <a:srgbClr val="C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(4 days)</a:t>
            </a:r>
          </a:p>
        </p:txBody>
      </p:sp>
      <p:sp>
        <p:nvSpPr>
          <p:cNvPr id="39" name="TextBox 38">
            <a:extLst>
              <a:ext uri="{FF2B5EF4-FFF2-40B4-BE49-F238E27FC236}">
                <a16:creationId xmlns:a16="http://schemas.microsoft.com/office/drawing/2014/main" id="{2A4F79C7-A613-4AE4-897A-8F04F3E2FBD3}"/>
              </a:ext>
            </a:extLst>
          </p:cNvPr>
          <p:cNvSpPr txBox="1"/>
          <p:nvPr/>
        </p:nvSpPr>
        <p:spPr>
          <a:xfrm>
            <a:off x="9559176" y="3153624"/>
            <a:ext cx="1891402"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Bioinformatics</a:t>
            </a:r>
          </a:p>
        </p:txBody>
      </p:sp>
      <p:sp>
        <p:nvSpPr>
          <p:cNvPr id="40" name="TextBox 39">
            <a:extLst>
              <a:ext uri="{FF2B5EF4-FFF2-40B4-BE49-F238E27FC236}">
                <a16:creationId xmlns:a16="http://schemas.microsoft.com/office/drawing/2014/main" id="{DC38C783-2F81-4B9E-B96E-0AC302D226CF}"/>
              </a:ext>
            </a:extLst>
          </p:cNvPr>
          <p:cNvSpPr txBox="1"/>
          <p:nvPr/>
        </p:nvSpPr>
        <p:spPr>
          <a:xfrm>
            <a:off x="10609839" y="3362769"/>
            <a:ext cx="1546635" cy="338554"/>
          </a:xfrm>
          <a:prstGeom prst="rect">
            <a:avLst/>
          </a:prstGeom>
          <a:noFill/>
        </p:spPr>
        <p:txBody>
          <a:bodyPr wrap="square" rtlCol="0">
            <a:spAutoFit/>
          </a:bodyPr>
          <a:lstStyle/>
          <a:p>
            <a:r>
              <a:rPr lang="en-US" sz="1600" b="1" dirty="0">
                <a:solidFill>
                  <a:srgbClr val="C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 day)</a:t>
            </a:r>
          </a:p>
        </p:txBody>
      </p:sp>
      <p:pic>
        <p:nvPicPr>
          <p:cNvPr id="41" name="Graphic 40" descr="Arrow: Counter-clockwise curve with solid fill">
            <a:extLst>
              <a:ext uri="{FF2B5EF4-FFF2-40B4-BE49-F238E27FC236}">
                <a16:creationId xmlns:a16="http://schemas.microsoft.com/office/drawing/2014/main" id="{9C1586D6-ED33-4446-850B-87D55C99BC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28644" flipH="1">
            <a:off x="9754549" y="2511440"/>
            <a:ext cx="795847" cy="799454"/>
          </a:xfrm>
          <a:prstGeom prst="rect">
            <a:avLst/>
          </a:prstGeom>
        </p:spPr>
      </p:pic>
      <p:pic>
        <p:nvPicPr>
          <p:cNvPr id="30" name="Picture 29" descr="Text&#10;&#10;Description automatically generated">
            <a:extLst>
              <a:ext uri="{FF2B5EF4-FFF2-40B4-BE49-F238E27FC236}">
                <a16:creationId xmlns:a16="http://schemas.microsoft.com/office/drawing/2014/main" id="{A1CF056D-2BE3-4CDE-86A0-A7DB9C9164ED}"/>
              </a:ext>
            </a:extLst>
          </p:cNvPr>
          <p:cNvPicPr>
            <a:picLocks noChangeAspect="1"/>
          </p:cNvPicPr>
          <p:nvPr/>
        </p:nvPicPr>
        <p:blipFill rotWithShape="1">
          <a:blip r:embed="rId9"/>
          <a:srcRect l="16319" t="28189" r="10426" b="20550"/>
          <a:stretch/>
        </p:blipFill>
        <p:spPr>
          <a:xfrm>
            <a:off x="4628437" y="4493946"/>
            <a:ext cx="4930739" cy="2031316"/>
          </a:xfrm>
          <a:prstGeom prst="rect">
            <a:avLst/>
          </a:prstGeom>
        </p:spPr>
      </p:pic>
      <p:sp>
        <p:nvSpPr>
          <p:cNvPr id="44" name="TextBox 43">
            <a:extLst>
              <a:ext uri="{FF2B5EF4-FFF2-40B4-BE49-F238E27FC236}">
                <a16:creationId xmlns:a16="http://schemas.microsoft.com/office/drawing/2014/main" id="{1B5F6FBE-13B6-47C2-937E-6CC5CD20614D}"/>
              </a:ext>
            </a:extLst>
          </p:cNvPr>
          <p:cNvSpPr txBox="1"/>
          <p:nvPr/>
        </p:nvSpPr>
        <p:spPr>
          <a:xfrm>
            <a:off x="8638731" y="3770278"/>
            <a:ext cx="3260271" cy="584775"/>
          </a:xfrm>
          <a:prstGeom prst="rect">
            <a:avLst/>
          </a:prstGeom>
          <a:solidFill>
            <a:srgbClr val="F6F5EE"/>
          </a:solidFill>
        </p:spPr>
        <p:txBody>
          <a:bodyPr wrap="square" rtlCol="0">
            <a:spAutoFit/>
          </a:bodyPr>
          <a:lstStyle/>
          <a:p>
            <a:r>
              <a:rPr lang="en-US" sz="1600" b="1" dirty="0">
                <a:solidFill>
                  <a:srgbClr val="C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7 days of turn-around-time from sample collection to report</a:t>
            </a:r>
          </a:p>
        </p:txBody>
      </p:sp>
      <p:sp>
        <p:nvSpPr>
          <p:cNvPr id="49" name="TextBox 48">
            <a:extLst>
              <a:ext uri="{FF2B5EF4-FFF2-40B4-BE49-F238E27FC236}">
                <a16:creationId xmlns:a16="http://schemas.microsoft.com/office/drawing/2014/main" id="{AC0022D6-6F6E-43A2-9961-2A255E94D602}"/>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50" name="Rectangle: Rounded Corners 49">
            <a:extLst>
              <a:ext uri="{FF2B5EF4-FFF2-40B4-BE49-F238E27FC236}">
                <a16:creationId xmlns:a16="http://schemas.microsoft.com/office/drawing/2014/main" id="{C7682292-EE6D-4D84-B3CE-2F4F5B85E7E5}"/>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51" name="Rectangle: Rounded Corners 50">
            <a:extLst>
              <a:ext uri="{FF2B5EF4-FFF2-40B4-BE49-F238E27FC236}">
                <a16:creationId xmlns:a16="http://schemas.microsoft.com/office/drawing/2014/main" id="{1808F5B7-1E93-4D4D-87E6-572CBE3D1408}"/>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3" name="TextBox 52">
            <a:extLst>
              <a:ext uri="{FF2B5EF4-FFF2-40B4-BE49-F238E27FC236}">
                <a16:creationId xmlns:a16="http://schemas.microsoft.com/office/drawing/2014/main" id="{3FC602FA-4E99-4CF8-ACC2-02B8FC8D96A8}"/>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54" name="TextBox 53">
            <a:extLst>
              <a:ext uri="{FF2B5EF4-FFF2-40B4-BE49-F238E27FC236}">
                <a16:creationId xmlns:a16="http://schemas.microsoft.com/office/drawing/2014/main" id="{DFE488CB-9738-4AF3-9551-10A76A4E7324}"/>
              </a:ext>
            </a:extLst>
          </p:cNvPr>
          <p:cNvSpPr txBox="1"/>
          <p:nvPr/>
        </p:nvSpPr>
        <p:spPr>
          <a:xfrm>
            <a:off x="94266" y="775264"/>
            <a:ext cx="11868348"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subtyping in WGS era – WGS is actively used in USA and UK to detect and source-track the outbreaks</a:t>
            </a:r>
          </a:p>
        </p:txBody>
      </p:sp>
      <p:sp>
        <p:nvSpPr>
          <p:cNvPr id="55" name="TextBox 54">
            <a:extLst>
              <a:ext uri="{FF2B5EF4-FFF2-40B4-BE49-F238E27FC236}">
                <a16:creationId xmlns:a16="http://schemas.microsoft.com/office/drawing/2014/main" id="{3821B941-DE56-48AB-B068-8E6AD0DAAFCC}"/>
              </a:ext>
            </a:extLst>
          </p:cNvPr>
          <p:cNvSpPr txBox="1"/>
          <p:nvPr/>
        </p:nvSpPr>
        <p:spPr>
          <a:xfrm>
            <a:off x="988507" y="1310982"/>
            <a:ext cx="3495720" cy="338554"/>
          </a:xfrm>
          <a:prstGeom prst="rect">
            <a:avLst/>
          </a:prstGeom>
          <a:noFill/>
        </p:spPr>
        <p:txBody>
          <a:bodyPr wrap="square" rtlCol="0">
            <a:spAutoFit/>
          </a:bodyPr>
          <a:lstStyle/>
          <a:p>
            <a:r>
              <a:rPr lang="en-US" sz="16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Health England</a:t>
            </a:r>
            <a:endPar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8" name="Rectangle: Rounded Corners 57">
            <a:extLst>
              <a:ext uri="{FF2B5EF4-FFF2-40B4-BE49-F238E27FC236}">
                <a16:creationId xmlns:a16="http://schemas.microsoft.com/office/drawing/2014/main" id="{44C53D0D-B9BE-4C77-AA6E-5094A8C3D983}"/>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59" name="Rectangle: Rounded Corners 58">
            <a:extLst>
              <a:ext uri="{FF2B5EF4-FFF2-40B4-BE49-F238E27FC236}">
                <a16:creationId xmlns:a16="http://schemas.microsoft.com/office/drawing/2014/main" id="{B3A20116-160A-44A6-830B-3EC7B00253C1}"/>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709356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4D1E62CC-F949-4FF5-BFE9-47BF6A3F6798}"/>
              </a:ext>
            </a:extLst>
          </p:cNvPr>
          <p:cNvSpPr/>
          <p:nvPr/>
        </p:nvSpPr>
        <p:spPr>
          <a:xfrm>
            <a:off x="5206073" y="1131216"/>
            <a:ext cx="6539725" cy="4251489"/>
          </a:xfrm>
          <a:custGeom>
            <a:avLst/>
            <a:gdLst>
              <a:gd name="connsiteX0" fmla="*/ 0 w 6539725"/>
              <a:gd name="connsiteY0" fmla="*/ 2125745 h 4251489"/>
              <a:gd name="connsiteX1" fmla="*/ 3269863 w 6539725"/>
              <a:gd name="connsiteY1" fmla="*/ 0 h 4251489"/>
              <a:gd name="connsiteX2" fmla="*/ 6539726 w 6539725"/>
              <a:gd name="connsiteY2" fmla="*/ 2125745 h 4251489"/>
              <a:gd name="connsiteX3" fmla="*/ 3269863 w 6539725"/>
              <a:gd name="connsiteY3" fmla="*/ 4251490 h 4251489"/>
              <a:gd name="connsiteX4" fmla="*/ 0 w 6539725"/>
              <a:gd name="connsiteY4" fmla="*/ 2125745 h 425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9725" h="4251489" extrusionOk="0">
                <a:moveTo>
                  <a:pt x="0" y="2125745"/>
                </a:moveTo>
                <a:cubicBezTo>
                  <a:pt x="-231719" y="808799"/>
                  <a:pt x="1143451" y="120295"/>
                  <a:pt x="3269863" y="0"/>
                </a:cubicBezTo>
                <a:cubicBezTo>
                  <a:pt x="5266810" y="40221"/>
                  <a:pt x="6487525" y="953388"/>
                  <a:pt x="6539726" y="2125745"/>
                </a:cubicBezTo>
                <a:cubicBezTo>
                  <a:pt x="6347417" y="3487562"/>
                  <a:pt x="5023053" y="4542806"/>
                  <a:pt x="3269863" y="4251490"/>
                </a:cubicBezTo>
                <a:cubicBezTo>
                  <a:pt x="1324182" y="4175010"/>
                  <a:pt x="67512" y="3332020"/>
                  <a:pt x="0" y="2125745"/>
                </a:cubicBezTo>
                <a:close/>
              </a:path>
            </a:pathLst>
          </a:custGeom>
          <a:noFill/>
          <a:ln w="15875">
            <a:solidFill>
              <a:srgbClr val="FF3399">
                <a:alpha val="26000"/>
              </a:srgbClr>
            </a:solidFill>
            <a:prstDash val="dash"/>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BF1889C-D209-4198-88B5-5AAC3BF6B932}"/>
              </a:ext>
            </a:extLst>
          </p:cNvPr>
          <p:cNvCxnSpPr>
            <a:cxnSpLocks/>
            <a:stCxn id="2" idx="2"/>
            <a:endCxn id="17" idx="0"/>
          </p:cNvCxnSpPr>
          <p:nvPr/>
        </p:nvCxnSpPr>
        <p:spPr>
          <a:xfrm flipH="1">
            <a:off x="1196439" y="1950538"/>
            <a:ext cx="3842" cy="1705678"/>
          </a:xfrm>
          <a:prstGeom prst="straightConnector1">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7703E9C-1A97-475D-AD71-ED3915919E35}"/>
              </a:ext>
            </a:extLst>
          </p:cNvPr>
          <p:cNvCxnSpPr>
            <a:stCxn id="19" idx="2"/>
            <a:endCxn id="33" idx="0"/>
          </p:cNvCxnSpPr>
          <p:nvPr/>
        </p:nvCxnSpPr>
        <p:spPr>
          <a:xfrm rot="5400000">
            <a:off x="5328587" y="2469389"/>
            <a:ext cx="1737809" cy="700107"/>
          </a:xfrm>
          <a:prstGeom prst="bentConnector3">
            <a:avLst>
              <a:gd name="adj1" fmla="val 30472"/>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15A0167-A5F5-4801-8DC2-14526E500F8F}"/>
              </a:ext>
            </a:extLst>
          </p:cNvPr>
          <p:cNvCxnSpPr>
            <a:stCxn id="23" idx="2"/>
            <a:endCxn id="33" idx="0"/>
          </p:cNvCxnSpPr>
          <p:nvPr/>
        </p:nvCxnSpPr>
        <p:spPr>
          <a:xfrm rot="5400000">
            <a:off x="7050672" y="747303"/>
            <a:ext cx="1737809" cy="4144278"/>
          </a:xfrm>
          <a:prstGeom prst="bentConnector3">
            <a:avLst>
              <a:gd name="adj1" fmla="val 50000"/>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E3611DD-1BF1-44F9-95B1-42FA9E55A023}"/>
              </a:ext>
            </a:extLst>
          </p:cNvPr>
          <p:cNvCxnSpPr>
            <a:stCxn id="23" idx="2"/>
            <a:endCxn id="24" idx="0"/>
          </p:cNvCxnSpPr>
          <p:nvPr/>
        </p:nvCxnSpPr>
        <p:spPr>
          <a:xfrm rot="5400000">
            <a:off x="7915148" y="1611779"/>
            <a:ext cx="1737809" cy="2415327"/>
          </a:xfrm>
          <a:prstGeom prst="bentConnector3">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67A49E1A-B0BF-4F2D-869E-2A47ED2D162B}"/>
              </a:ext>
            </a:extLst>
          </p:cNvPr>
          <p:cNvCxnSpPr>
            <a:stCxn id="23" idx="2"/>
          </p:cNvCxnSpPr>
          <p:nvPr/>
        </p:nvCxnSpPr>
        <p:spPr>
          <a:xfrm rot="16200000" flipH="1">
            <a:off x="9204825" y="2737427"/>
            <a:ext cx="1737809" cy="164029"/>
          </a:xfrm>
          <a:prstGeom prst="bentConnector3">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275188B-6898-405A-955C-1B42F92DB398}"/>
              </a:ext>
            </a:extLst>
          </p:cNvPr>
          <p:cNvCxnSpPr>
            <a:cxnSpLocks/>
            <a:stCxn id="19" idx="2"/>
            <a:endCxn id="37" idx="0"/>
          </p:cNvCxnSpPr>
          <p:nvPr/>
        </p:nvCxnSpPr>
        <p:spPr>
          <a:xfrm rot="5400000">
            <a:off x="4343267" y="1484069"/>
            <a:ext cx="1737809" cy="2670746"/>
          </a:xfrm>
          <a:prstGeom prst="bentConnector3">
            <a:avLst>
              <a:gd name="adj1" fmla="val 30472"/>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7C2E64-B8F7-4CC7-885C-970E64FFC061}"/>
              </a:ext>
            </a:extLst>
          </p:cNvPr>
          <p:cNvCxnSpPr>
            <a:cxnSpLocks/>
            <a:stCxn id="19" idx="3"/>
            <a:endCxn id="23" idx="1"/>
          </p:cNvCxnSpPr>
          <p:nvPr/>
        </p:nvCxnSpPr>
        <p:spPr>
          <a:xfrm>
            <a:off x="7286176" y="1781261"/>
            <a:ext cx="1734471" cy="0"/>
          </a:xfrm>
          <a:prstGeom prst="straightConnector1">
            <a:avLst/>
          </a:prstGeom>
          <a:ln w="25400">
            <a:solidFill>
              <a:srgbClr val="FF3399">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5" name="Rectangle: Rounded Corners 14">
            <a:extLst>
              <a:ext uri="{FF2B5EF4-FFF2-40B4-BE49-F238E27FC236}">
                <a16:creationId xmlns:a16="http://schemas.microsoft.com/office/drawing/2014/main" id="{3F573CF7-BD0C-4B42-8C95-24FA27EBE13C}"/>
              </a:ext>
            </a:extLst>
          </p:cNvPr>
          <p:cNvSpPr/>
          <p:nvPr/>
        </p:nvSpPr>
        <p:spPr>
          <a:xfrm>
            <a:off x="237676" y="886916"/>
            <a:ext cx="8202250" cy="3473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Typical workflow of WGS data analysis focusing on AMR</a:t>
            </a:r>
          </a:p>
        </p:txBody>
      </p:sp>
      <p:sp>
        <p:nvSpPr>
          <p:cNvPr id="2" name="TextBox 1">
            <a:extLst>
              <a:ext uri="{FF2B5EF4-FFF2-40B4-BE49-F238E27FC236}">
                <a16:creationId xmlns:a16="http://schemas.microsoft.com/office/drawing/2014/main" id="{F645B4EF-0926-4499-8E1E-706D64943B54}"/>
              </a:ext>
            </a:extLst>
          </p:cNvPr>
          <p:cNvSpPr txBox="1"/>
          <p:nvPr/>
        </p:nvSpPr>
        <p:spPr>
          <a:xfrm>
            <a:off x="778242" y="1611984"/>
            <a:ext cx="84407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Isolate(s)</a:t>
            </a:r>
          </a:p>
        </p:txBody>
      </p:sp>
      <p:sp>
        <p:nvSpPr>
          <p:cNvPr id="16" name="TextBox 15">
            <a:extLst>
              <a:ext uri="{FF2B5EF4-FFF2-40B4-BE49-F238E27FC236}">
                <a16:creationId xmlns:a16="http://schemas.microsoft.com/office/drawing/2014/main" id="{5B61C797-C0B6-4DC8-A794-47567E216F36}"/>
              </a:ext>
            </a:extLst>
          </p:cNvPr>
          <p:cNvSpPr txBox="1"/>
          <p:nvPr/>
        </p:nvSpPr>
        <p:spPr>
          <a:xfrm>
            <a:off x="372891" y="2923832"/>
            <a:ext cx="1642373"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Phenotype assays</a:t>
            </a:r>
          </a:p>
        </p:txBody>
      </p:sp>
      <p:sp>
        <p:nvSpPr>
          <p:cNvPr id="17" name="TextBox 16">
            <a:extLst>
              <a:ext uri="{FF2B5EF4-FFF2-40B4-BE49-F238E27FC236}">
                <a16:creationId xmlns:a16="http://schemas.microsoft.com/office/drawing/2014/main" id="{C7F80785-4012-471A-A1AB-7E68459E5135}"/>
              </a:ext>
            </a:extLst>
          </p:cNvPr>
          <p:cNvSpPr txBox="1"/>
          <p:nvPr/>
        </p:nvSpPr>
        <p:spPr>
          <a:xfrm>
            <a:off x="533148" y="3656216"/>
            <a:ext cx="132658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 profile(s)</a:t>
            </a:r>
          </a:p>
        </p:txBody>
      </p:sp>
      <p:sp>
        <p:nvSpPr>
          <p:cNvPr id="18" name="TextBox 17">
            <a:extLst>
              <a:ext uri="{FF2B5EF4-FFF2-40B4-BE49-F238E27FC236}">
                <a16:creationId xmlns:a16="http://schemas.microsoft.com/office/drawing/2014/main" id="{F52B89E0-F603-4B2E-8CB9-5BF92A5946CB}"/>
              </a:ext>
            </a:extLst>
          </p:cNvPr>
          <p:cNvSpPr txBox="1"/>
          <p:nvPr/>
        </p:nvSpPr>
        <p:spPr>
          <a:xfrm>
            <a:off x="4083686" y="1780211"/>
            <a:ext cx="1023614"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run(s)</a:t>
            </a:r>
          </a:p>
        </p:txBody>
      </p:sp>
      <p:sp>
        <p:nvSpPr>
          <p:cNvPr id="19" name="TextBox 18">
            <a:extLst>
              <a:ext uri="{FF2B5EF4-FFF2-40B4-BE49-F238E27FC236}">
                <a16:creationId xmlns:a16="http://schemas.microsoft.com/office/drawing/2014/main" id="{7C014801-4E2B-4C2E-8E0A-B094C7008C2B}"/>
              </a:ext>
            </a:extLst>
          </p:cNvPr>
          <p:cNvSpPr txBox="1"/>
          <p:nvPr/>
        </p:nvSpPr>
        <p:spPr>
          <a:xfrm>
            <a:off x="5808912" y="1611984"/>
            <a:ext cx="1477264"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Sequence reads</a:t>
            </a:r>
          </a:p>
        </p:txBody>
      </p:sp>
      <p:sp>
        <p:nvSpPr>
          <p:cNvPr id="20" name="TextBox 19">
            <a:extLst>
              <a:ext uri="{FF2B5EF4-FFF2-40B4-BE49-F238E27FC236}">
                <a16:creationId xmlns:a16="http://schemas.microsoft.com/office/drawing/2014/main" id="{AA34DA6C-E985-4688-AE34-74AC2355CEE1}"/>
              </a:ext>
            </a:extLst>
          </p:cNvPr>
          <p:cNvSpPr txBox="1"/>
          <p:nvPr/>
        </p:nvSpPr>
        <p:spPr>
          <a:xfrm>
            <a:off x="2036256" y="1612675"/>
            <a:ext cx="1345818"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DNA</a:t>
            </a:r>
          </a:p>
        </p:txBody>
      </p:sp>
      <p:sp>
        <p:nvSpPr>
          <p:cNvPr id="21" name="TextBox 20">
            <a:extLst>
              <a:ext uri="{FF2B5EF4-FFF2-40B4-BE49-F238E27FC236}">
                <a16:creationId xmlns:a16="http://schemas.microsoft.com/office/drawing/2014/main" id="{F888C4F3-BD69-469B-8514-C2C4C6179883}"/>
              </a:ext>
            </a:extLst>
          </p:cNvPr>
          <p:cNvSpPr txBox="1"/>
          <p:nvPr/>
        </p:nvSpPr>
        <p:spPr>
          <a:xfrm>
            <a:off x="3796011" y="1499801"/>
            <a:ext cx="1598964"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library prep</a:t>
            </a:r>
          </a:p>
        </p:txBody>
      </p:sp>
      <p:sp>
        <p:nvSpPr>
          <p:cNvPr id="22" name="TextBox 21">
            <a:extLst>
              <a:ext uri="{FF2B5EF4-FFF2-40B4-BE49-F238E27FC236}">
                <a16:creationId xmlns:a16="http://schemas.microsoft.com/office/drawing/2014/main" id="{0BD3A5B2-285C-4C4A-A11B-DB29ABD13873}"/>
              </a:ext>
            </a:extLst>
          </p:cNvPr>
          <p:cNvSpPr txBox="1"/>
          <p:nvPr/>
        </p:nvSpPr>
        <p:spPr>
          <a:xfrm>
            <a:off x="7700113" y="1611984"/>
            <a:ext cx="906595"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sp>
        <p:nvSpPr>
          <p:cNvPr id="23" name="TextBox 22">
            <a:extLst>
              <a:ext uri="{FF2B5EF4-FFF2-40B4-BE49-F238E27FC236}">
                <a16:creationId xmlns:a16="http://schemas.microsoft.com/office/drawing/2014/main" id="{FE088319-F6D7-43C0-B4AB-034BB2BC7A6C}"/>
              </a:ext>
            </a:extLst>
          </p:cNvPr>
          <p:cNvSpPr txBox="1"/>
          <p:nvPr/>
        </p:nvSpPr>
        <p:spPr>
          <a:xfrm>
            <a:off x="9020647" y="1611984"/>
            <a:ext cx="1942135"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sequence(s)</a:t>
            </a:r>
          </a:p>
        </p:txBody>
      </p:sp>
      <p:sp>
        <p:nvSpPr>
          <p:cNvPr id="24" name="TextBox 23">
            <a:extLst>
              <a:ext uri="{FF2B5EF4-FFF2-40B4-BE49-F238E27FC236}">
                <a16:creationId xmlns:a16="http://schemas.microsoft.com/office/drawing/2014/main" id="{6B182A83-DFAA-4077-BD04-007AE9773C4E}"/>
              </a:ext>
            </a:extLst>
          </p:cNvPr>
          <p:cNvSpPr txBox="1"/>
          <p:nvPr/>
        </p:nvSpPr>
        <p:spPr>
          <a:xfrm>
            <a:off x="7303428" y="3688347"/>
            <a:ext cx="54591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RNAs</a:t>
            </a:r>
          </a:p>
        </p:txBody>
      </p:sp>
      <p:sp>
        <p:nvSpPr>
          <p:cNvPr id="25" name="TextBox 24">
            <a:extLst>
              <a:ext uri="{FF2B5EF4-FFF2-40B4-BE49-F238E27FC236}">
                <a16:creationId xmlns:a16="http://schemas.microsoft.com/office/drawing/2014/main" id="{44D9FFCC-AC52-4BAD-A61B-0ECE0ABE514F}"/>
              </a:ext>
            </a:extLst>
          </p:cNvPr>
          <p:cNvSpPr txBox="1"/>
          <p:nvPr/>
        </p:nvSpPr>
        <p:spPr>
          <a:xfrm>
            <a:off x="7303428" y="2923832"/>
            <a:ext cx="1058880"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a:t>
            </a:r>
          </a:p>
        </p:txBody>
      </p:sp>
      <p:sp>
        <p:nvSpPr>
          <p:cNvPr id="26" name="TextBox 25">
            <a:extLst>
              <a:ext uri="{FF2B5EF4-FFF2-40B4-BE49-F238E27FC236}">
                <a16:creationId xmlns:a16="http://schemas.microsoft.com/office/drawing/2014/main" id="{718BCFDF-971D-42A6-9523-871C3034A67E}"/>
              </a:ext>
            </a:extLst>
          </p:cNvPr>
          <p:cNvSpPr txBox="1"/>
          <p:nvPr/>
        </p:nvSpPr>
        <p:spPr>
          <a:xfrm>
            <a:off x="7303428" y="4050457"/>
            <a:ext cx="132658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Proteins/CDSs</a:t>
            </a:r>
          </a:p>
        </p:txBody>
      </p:sp>
      <p:sp>
        <p:nvSpPr>
          <p:cNvPr id="28" name="TextBox 27">
            <a:extLst>
              <a:ext uri="{FF2B5EF4-FFF2-40B4-BE49-F238E27FC236}">
                <a16:creationId xmlns:a16="http://schemas.microsoft.com/office/drawing/2014/main" id="{DAB29DE5-431D-4153-9F61-6377C0322330}"/>
              </a:ext>
            </a:extLst>
          </p:cNvPr>
          <p:cNvSpPr txBox="1"/>
          <p:nvPr/>
        </p:nvSpPr>
        <p:spPr>
          <a:xfrm>
            <a:off x="9247983" y="2923832"/>
            <a:ext cx="2088007"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Specialized annotation</a:t>
            </a:r>
          </a:p>
        </p:txBody>
      </p:sp>
      <p:sp>
        <p:nvSpPr>
          <p:cNvPr id="29" name="TextBox 28">
            <a:extLst>
              <a:ext uri="{FF2B5EF4-FFF2-40B4-BE49-F238E27FC236}">
                <a16:creationId xmlns:a16="http://schemas.microsoft.com/office/drawing/2014/main" id="{78806179-C6AD-4E04-AD4F-AE156381DF5C}"/>
              </a:ext>
            </a:extLst>
          </p:cNvPr>
          <p:cNvSpPr txBox="1"/>
          <p:nvPr/>
        </p:nvSpPr>
        <p:spPr>
          <a:xfrm>
            <a:off x="5358873" y="2923832"/>
            <a:ext cx="924227" cy="338554"/>
          </a:xfrm>
          <a:prstGeom prst="rect">
            <a:avLst/>
          </a:prstGeom>
          <a:solidFill>
            <a:schemeClr val="accent4">
              <a:lumMod val="20000"/>
              <a:lumOff val="80000"/>
            </a:schemeClr>
          </a:solidFill>
        </p:spPr>
        <p:txBody>
          <a:bodyPr wrap="none" lIns="27432" rIns="27432" rtlCol="0">
            <a:spAutoFit/>
          </a:bodyPr>
          <a:lstStyle/>
          <a:p>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ID/Typing</a:t>
            </a:r>
          </a:p>
        </p:txBody>
      </p:sp>
      <p:sp>
        <p:nvSpPr>
          <p:cNvPr id="30" name="TextBox 29">
            <a:extLst>
              <a:ext uri="{FF2B5EF4-FFF2-40B4-BE49-F238E27FC236}">
                <a16:creationId xmlns:a16="http://schemas.microsoft.com/office/drawing/2014/main" id="{47BB55E4-F20B-4571-9881-EC894C5ED214}"/>
              </a:ext>
            </a:extLst>
          </p:cNvPr>
          <p:cNvSpPr txBox="1"/>
          <p:nvPr/>
        </p:nvSpPr>
        <p:spPr>
          <a:xfrm>
            <a:off x="7303428" y="4429054"/>
            <a:ext cx="1573444" cy="338554"/>
          </a:xfrm>
          <a:prstGeom prst="rect">
            <a:avLst/>
          </a:prstGeom>
          <a:noFill/>
        </p:spPr>
        <p:txBody>
          <a:bodyPr wrap="none" lIns="27432" rIns="27432" rtlCol="0">
            <a:spAutoFit/>
          </a:bodyPr>
          <a:lstStyle/>
          <a:p>
            <a:r>
              <a:rPr lang="en-US" sz="1600">
                <a:latin typeface="맑은 고딕 Semilight" panose="020B0502040204020203" pitchFamily="50" charset="-127"/>
                <a:ea typeface="맑은 고딕 Semilight" panose="020B0502040204020203" pitchFamily="50" charset="-127"/>
                <a:cs typeface="맑은 고딕 Semilight" panose="020B0502040204020203" pitchFamily="50" charset="-127"/>
              </a:rPr>
              <a:t>Protein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functions</a:t>
            </a:r>
          </a:p>
        </p:txBody>
      </p:sp>
      <p:sp>
        <p:nvSpPr>
          <p:cNvPr id="31" name="TextBox 30">
            <a:extLst>
              <a:ext uri="{FF2B5EF4-FFF2-40B4-BE49-F238E27FC236}">
                <a16:creationId xmlns:a16="http://schemas.microsoft.com/office/drawing/2014/main" id="{7C6DB055-80AF-458C-A808-36DE86F6D2AF}"/>
              </a:ext>
            </a:extLst>
          </p:cNvPr>
          <p:cNvSpPr txBox="1"/>
          <p:nvPr/>
        </p:nvSpPr>
        <p:spPr>
          <a:xfrm>
            <a:off x="9247983" y="3688347"/>
            <a:ext cx="158145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Resistance genes</a:t>
            </a:r>
          </a:p>
        </p:txBody>
      </p:sp>
      <p:sp>
        <p:nvSpPr>
          <p:cNvPr id="32" name="TextBox 31">
            <a:extLst>
              <a:ext uri="{FF2B5EF4-FFF2-40B4-BE49-F238E27FC236}">
                <a16:creationId xmlns:a16="http://schemas.microsoft.com/office/drawing/2014/main" id="{D510DFE1-4B66-4DA2-898E-7C59C621D5C9}"/>
              </a:ext>
            </a:extLst>
          </p:cNvPr>
          <p:cNvSpPr txBox="1"/>
          <p:nvPr/>
        </p:nvSpPr>
        <p:spPr>
          <a:xfrm>
            <a:off x="9247983" y="4050457"/>
            <a:ext cx="2261132"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elements</a:t>
            </a:r>
          </a:p>
        </p:txBody>
      </p:sp>
      <p:sp>
        <p:nvSpPr>
          <p:cNvPr id="33" name="TextBox 32">
            <a:extLst>
              <a:ext uri="{FF2B5EF4-FFF2-40B4-BE49-F238E27FC236}">
                <a16:creationId xmlns:a16="http://schemas.microsoft.com/office/drawing/2014/main" id="{190F8ED2-E1A7-401C-B21B-33E7032481B4}"/>
              </a:ext>
            </a:extLst>
          </p:cNvPr>
          <p:cNvSpPr txBox="1"/>
          <p:nvPr/>
        </p:nvSpPr>
        <p:spPr>
          <a:xfrm>
            <a:off x="5358873" y="3688347"/>
            <a:ext cx="97712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Species ID</a:t>
            </a:r>
          </a:p>
        </p:txBody>
      </p:sp>
      <p:sp>
        <p:nvSpPr>
          <p:cNvPr id="34" name="TextBox 33">
            <a:extLst>
              <a:ext uri="{FF2B5EF4-FFF2-40B4-BE49-F238E27FC236}">
                <a16:creationId xmlns:a16="http://schemas.microsoft.com/office/drawing/2014/main" id="{ECC6CEFC-4FA9-463E-BD37-7701B0CD03BD}"/>
              </a:ext>
            </a:extLst>
          </p:cNvPr>
          <p:cNvSpPr txBox="1"/>
          <p:nvPr/>
        </p:nvSpPr>
        <p:spPr>
          <a:xfrm>
            <a:off x="5358873" y="4050457"/>
            <a:ext cx="1015599"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type</a:t>
            </a:r>
          </a:p>
        </p:txBody>
      </p:sp>
      <p:sp>
        <p:nvSpPr>
          <p:cNvPr id="36" name="TextBox 35">
            <a:extLst>
              <a:ext uri="{FF2B5EF4-FFF2-40B4-BE49-F238E27FC236}">
                <a16:creationId xmlns:a16="http://schemas.microsoft.com/office/drawing/2014/main" id="{9FFF79F2-430B-4DDA-B55E-EFBD26FA0C69}"/>
              </a:ext>
            </a:extLst>
          </p:cNvPr>
          <p:cNvSpPr txBox="1"/>
          <p:nvPr/>
        </p:nvSpPr>
        <p:spPr>
          <a:xfrm>
            <a:off x="3398654" y="2923832"/>
            <a:ext cx="1329275" cy="338554"/>
          </a:xfrm>
          <a:prstGeom prst="rect">
            <a:avLst/>
          </a:prstGeom>
          <a:solidFill>
            <a:srgbClr val="DFEAED"/>
          </a:solidFill>
        </p:spPr>
        <p:txBody>
          <a:bodyPr wrap="none" lIns="27432" rIns="27432" rtlCol="0">
            <a:spAutoFit/>
          </a:bodyPr>
          <a:lstStyle/>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Variant calling</a:t>
            </a:r>
          </a:p>
        </p:txBody>
      </p:sp>
      <p:sp>
        <p:nvSpPr>
          <p:cNvPr id="37" name="TextBox 36">
            <a:extLst>
              <a:ext uri="{FF2B5EF4-FFF2-40B4-BE49-F238E27FC236}">
                <a16:creationId xmlns:a16="http://schemas.microsoft.com/office/drawing/2014/main" id="{1A95376B-54F9-4EC0-A901-74DE86BC252B}"/>
              </a:ext>
            </a:extLst>
          </p:cNvPr>
          <p:cNvSpPr txBox="1"/>
          <p:nvPr/>
        </p:nvSpPr>
        <p:spPr>
          <a:xfrm>
            <a:off x="3398654" y="3688347"/>
            <a:ext cx="956287" cy="338554"/>
          </a:xfrm>
          <a:prstGeom prst="rect">
            <a:avLst/>
          </a:prstGeom>
          <a:noFill/>
        </p:spPr>
        <p:txBody>
          <a:bodyPr wrap="none" lIns="27432" rIns="27432"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Mutations</a:t>
            </a:r>
          </a:p>
        </p:txBody>
      </p:sp>
      <p:cxnSp>
        <p:nvCxnSpPr>
          <p:cNvPr id="7" name="Straight Arrow Connector 6">
            <a:extLst>
              <a:ext uri="{FF2B5EF4-FFF2-40B4-BE49-F238E27FC236}">
                <a16:creationId xmlns:a16="http://schemas.microsoft.com/office/drawing/2014/main" id="{598BDB13-F934-4681-96A8-0AEB6482641C}"/>
              </a:ext>
            </a:extLst>
          </p:cNvPr>
          <p:cNvCxnSpPr>
            <a:stCxn id="2" idx="3"/>
            <a:endCxn id="20" idx="1"/>
          </p:cNvCxnSpPr>
          <p:nvPr/>
        </p:nvCxnSpPr>
        <p:spPr>
          <a:xfrm>
            <a:off x="1622319" y="1781261"/>
            <a:ext cx="413937" cy="691"/>
          </a:xfrm>
          <a:prstGeom prst="straightConnector1">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EC10310-1E91-4DBE-A574-C0DDFC9B58CF}"/>
              </a:ext>
            </a:extLst>
          </p:cNvPr>
          <p:cNvCxnSpPr>
            <a:stCxn id="20" idx="3"/>
            <a:endCxn id="21" idx="1"/>
          </p:cNvCxnSpPr>
          <p:nvPr/>
        </p:nvCxnSpPr>
        <p:spPr>
          <a:xfrm flipV="1">
            <a:off x="3382074" y="1669078"/>
            <a:ext cx="413937" cy="112874"/>
          </a:xfrm>
          <a:prstGeom prst="bentConnector3">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ED0BA01-27CE-4522-BF22-9B1C44CF8C26}"/>
              </a:ext>
            </a:extLst>
          </p:cNvPr>
          <p:cNvCxnSpPr>
            <a:stCxn id="18" idx="3"/>
            <a:endCxn id="19" idx="1"/>
          </p:cNvCxnSpPr>
          <p:nvPr/>
        </p:nvCxnSpPr>
        <p:spPr>
          <a:xfrm flipV="1">
            <a:off x="5107300" y="1781261"/>
            <a:ext cx="701612" cy="168227"/>
          </a:xfrm>
          <a:prstGeom prst="bentConnector3">
            <a:avLst/>
          </a:prstGeom>
          <a:ln w="19050">
            <a:solidFill>
              <a:schemeClr val="tx2">
                <a:lumMod val="60000"/>
                <a:lumOff val="4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9DF54075-03A3-46CB-A04A-99D99B6ADEDC}"/>
              </a:ext>
            </a:extLst>
          </p:cNvPr>
          <p:cNvSpPr/>
          <p:nvPr/>
        </p:nvSpPr>
        <p:spPr>
          <a:xfrm rot="18332786">
            <a:off x="9603501" y="4356676"/>
            <a:ext cx="537232" cy="635791"/>
          </a:xfrm>
          <a:prstGeom prst="rightArrow">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491011EA-6A1E-4844-A6C7-2B45C7609270}"/>
              </a:ext>
            </a:extLst>
          </p:cNvPr>
          <p:cNvSpPr/>
          <p:nvPr/>
        </p:nvSpPr>
        <p:spPr>
          <a:xfrm rot="14124392">
            <a:off x="8144019" y="4703243"/>
            <a:ext cx="537232" cy="635791"/>
          </a:xfrm>
          <a:prstGeom prst="rightArrow">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5FA6E9EC-4D4C-42CB-9A0B-6C2F632F8620}"/>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8" name="Rectangle: Rounded Corners 47">
            <a:extLst>
              <a:ext uri="{FF2B5EF4-FFF2-40B4-BE49-F238E27FC236}">
                <a16:creationId xmlns:a16="http://schemas.microsoft.com/office/drawing/2014/main" id="{8ABF168C-C433-4088-AF44-3A78AB1223C0}"/>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208210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 calcmode="lin" valueType="num">
                                      <p:cBhvr>
                                        <p:cTn id="14" dur="500" fill="hold"/>
                                        <p:tgtEl>
                                          <p:spTgt spid="42"/>
                                        </p:tgtEl>
                                        <p:attrNameLst>
                                          <p:attrName>style.rotation</p:attrName>
                                        </p:attrNameLst>
                                      </p:cBhvr>
                                      <p:tavLst>
                                        <p:tav tm="0">
                                          <p:val>
                                            <p:fltVal val="90"/>
                                          </p:val>
                                        </p:tav>
                                        <p:tav tm="100000">
                                          <p:val>
                                            <p:fltVal val="0"/>
                                          </p:val>
                                        </p:tav>
                                      </p:tavLst>
                                    </p:anim>
                                    <p:animEffect transition="in" filter="fade">
                                      <p:cBhvr>
                                        <p:cTn id="15" dur="500"/>
                                        <p:tgtEl>
                                          <p:spTgt spid="4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p:cTn id="18" dur="500" fill="hold"/>
                                        <p:tgtEl>
                                          <p:spTgt spid="43"/>
                                        </p:tgtEl>
                                        <p:attrNameLst>
                                          <p:attrName>ppt_w</p:attrName>
                                        </p:attrNameLst>
                                      </p:cBhvr>
                                      <p:tavLst>
                                        <p:tav tm="0">
                                          <p:val>
                                            <p:fltVal val="0"/>
                                          </p:val>
                                        </p:tav>
                                        <p:tav tm="100000">
                                          <p:val>
                                            <p:strVal val="#ppt_w"/>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 calcmode="lin" valueType="num">
                                      <p:cBhvr>
                                        <p:cTn id="20" dur="500" fill="hold"/>
                                        <p:tgtEl>
                                          <p:spTgt spid="43"/>
                                        </p:tgtEl>
                                        <p:attrNameLst>
                                          <p:attrName>style.rotation</p:attrName>
                                        </p:attrNameLst>
                                      </p:cBhvr>
                                      <p:tavLst>
                                        <p:tav tm="0">
                                          <p:val>
                                            <p:fltVal val="90"/>
                                          </p:val>
                                        </p:tav>
                                        <p:tav tm="100000">
                                          <p:val>
                                            <p:fltVal val="0"/>
                                          </p:val>
                                        </p:tav>
                                      </p:tavLst>
                                    </p:anim>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42" grpId="0" animBg="1"/>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248845" y="6485"/>
            <a:ext cx="209117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sz="120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3" name="TextBox 12">
            <a:extLst>
              <a:ext uri="{FF2B5EF4-FFF2-40B4-BE49-F238E27FC236}">
                <a16:creationId xmlns:a16="http://schemas.microsoft.com/office/drawing/2014/main" id="{C58EA9C4-57C7-4214-BF65-463E72E73076}"/>
              </a:ext>
            </a:extLst>
          </p:cNvPr>
          <p:cNvSpPr txBox="1"/>
          <p:nvPr/>
        </p:nvSpPr>
        <p:spPr>
          <a:xfrm>
            <a:off x="94266" y="737844"/>
            <a:ext cx="11868348" cy="6001643"/>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annotations explained:</a:t>
            </a:r>
          </a:p>
          <a:p>
            <a:endPar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First step, ‘gene prediction’ or ‘gene calling’: define the coding sequences. Which positions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encode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 protein/RNA/…</a:t>
            </a:r>
          </a:p>
          <a:p>
            <a:pPr marL="342900" indent="-342900">
              <a:buAutoNum type="arabicParenBoth"/>
            </a:pP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Second step, searching for the homologs of the DNA/RNA/protein sequences with known functional attributes.</a:t>
            </a:r>
          </a:p>
          <a:p>
            <a:pPr lvl="1"/>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Most famously, local alignment search tools </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blastp/blastn</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are used to identify homology</a:t>
            </a:r>
          </a:p>
          <a:p>
            <a:pPr lvl="2"/>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Or some quicker versions of local alignment search tools – </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diamond,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ublast</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mmseqs</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or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minimap</a:t>
            </a:r>
            <a:endPar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vl="2"/>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Or even quicker – but less sensitive – global alignment search tools –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usearch</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vsearch</a:t>
            </a:r>
            <a:endPar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lvl="1"/>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Or profile-HMM-based sensitive search tools are used - </a:t>
            </a:r>
            <a:r>
              <a:rPr lang="en-US" sz="16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hmmsearch</a:t>
            </a:r>
            <a:endPar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Well-curated, </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functionally annotated databases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of protein/CDS sequences are required as references.</a:t>
            </a:r>
          </a:p>
          <a:p>
            <a:pPr lvl="1"/>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For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general purpose, ortholog DBs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covering entire tree of life are used as reference DBs – COGs,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EggNOGs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KEGG,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UniProt</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Pfam</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Tigrfam</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marL="342900" indent="-342900">
              <a:buAutoNum type="arabicParenBoth"/>
            </a:pP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For special purpose – like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 of antibiotic resistance genes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the databases manually curated by field experts provide better &amp; accurate references. </a:t>
            </a:r>
          </a:p>
          <a:p>
            <a:pPr lvl="1"/>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 AMR field, CARD,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ResFinder</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Resfams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Lahey, … are popularly used</a:t>
            </a:r>
          </a:p>
          <a:p>
            <a:pPr marL="342900" indent="-342900">
              <a:buAutoNum type="arabicParenBoth"/>
            </a:pP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 of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plasmids, prophages and integrated mobile genetic elements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remains tricky until now.</a:t>
            </a:r>
          </a:p>
          <a:p>
            <a:pPr lvl="1"/>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Currently popular approaches include:</a:t>
            </a:r>
          </a:p>
          <a:p>
            <a:pPr marL="742950" lvl="1" indent="-285750">
              <a:buFontTx/>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 sequence to sequence searching against known plasmids, phages, MGEs</a:t>
            </a:r>
          </a:p>
          <a:p>
            <a:pPr marL="742950" lvl="1" indent="-285750">
              <a:buFontTx/>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 identification of hallmark proteins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relaxase</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conjugation machinery, integrase, recombinase, transposase, …)</a:t>
            </a:r>
          </a:p>
          <a:p>
            <a:pPr marL="742950" lvl="1" indent="-285750">
              <a:buFontTx/>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 identification of signature repeats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attC</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attI</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pPr marL="742950" lvl="1" indent="-285750">
              <a:buFontTx/>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 mining of distinctive sequence textures such as base composition, codon usage, gene length/density, …</a:t>
            </a:r>
          </a:p>
          <a:p>
            <a:pPr marL="742950" lvl="1" indent="-285750">
              <a:buFontTx/>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 black-boxed strategy using machine learning</a:t>
            </a:r>
          </a:p>
        </p:txBody>
      </p:sp>
      <p:sp>
        <p:nvSpPr>
          <p:cNvPr id="8" name="Rectangle: Rounded Corners 7">
            <a:extLst>
              <a:ext uri="{FF2B5EF4-FFF2-40B4-BE49-F238E27FC236}">
                <a16:creationId xmlns:a16="http://schemas.microsoft.com/office/drawing/2014/main" id="{17B718AA-F1BF-4764-912F-E17399F52F57}"/>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57E7F750-0C63-4E8B-A9B4-7641237D7C3F}"/>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904370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34" name="Rectangle: Rounded Corners 33">
            <a:extLst>
              <a:ext uri="{FF2B5EF4-FFF2-40B4-BE49-F238E27FC236}">
                <a16:creationId xmlns:a16="http://schemas.microsoft.com/office/drawing/2014/main" id="{62019145-242D-4861-93D7-F347D0559AB4}"/>
              </a:ext>
            </a:extLst>
          </p:cNvPr>
          <p:cNvSpPr/>
          <p:nvPr/>
        </p:nvSpPr>
        <p:spPr>
          <a:xfrm>
            <a:off x="1400798" y="3088817"/>
            <a:ext cx="9920541" cy="1268039"/>
          </a:xfrm>
          <a:prstGeom prst="roundRect">
            <a:avLst>
              <a:gd name="adj" fmla="val 0"/>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Open </a:t>
            </a:r>
            <a:r>
              <a:rPr lang="en-US" sz="16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리눅스</a:t>
            </a:r>
            <a:r>
              <a:rPr lang="en-US" altLang="ko-KR"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or chrome (</a:t>
            </a:r>
            <a:r>
              <a:rPr lang="ko-KR" alt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윈도우</a:t>
            </a:r>
            <a:r>
              <a:rPr lang="en-US" altLang="ko-KR"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Open </a:t>
            </a:r>
            <a:r>
              <a:rPr lang="en-US" sz="16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https://github.com/kihyunee/genomics_tutorial_repo/blob/main/2_explore_WGS_public_resources.md</a:t>
            </a:r>
            <a:endParaRPr lang="en-US" sz="16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Following the instructions in the above-linked document, </a:t>
            </a:r>
            <a:r>
              <a:rPr lang="en-US" sz="16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navigate these resources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C12ED4AE-5C18-46EE-8007-0942088385A6}"/>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4" name="Rectangle: Rounded Corners 13">
            <a:extLst>
              <a:ext uri="{FF2B5EF4-FFF2-40B4-BE49-F238E27FC236}">
                <a16:creationId xmlns:a16="http://schemas.microsoft.com/office/drawing/2014/main" id="{5A83616D-E719-44B7-8D80-20B05E74EF9B}"/>
              </a:ext>
            </a:extLst>
          </p:cNvPr>
          <p:cNvSpPr/>
          <p:nvPr/>
        </p:nvSpPr>
        <p:spPr>
          <a:xfrm>
            <a:off x="3248845" y="6485"/>
            <a:ext cx="209117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Rectangle: Rounded Corners 15">
            <a:extLst>
              <a:ext uri="{FF2B5EF4-FFF2-40B4-BE49-F238E27FC236}">
                <a16:creationId xmlns:a16="http://schemas.microsoft.com/office/drawing/2014/main" id="{5AF0B402-6E77-406E-8F2C-F8C41C582494}"/>
              </a:ext>
            </a:extLst>
          </p:cNvPr>
          <p:cNvSpPr/>
          <p:nvPr/>
        </p:nvSpPr>
        <p:spPr>
          <a:xfrm>
            <a:off x="389786" y="901111"/>
            <a:ext cx="6570851"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탐색해볼 가치가 있는 </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resources</a:t>
            </a:r>
            <a:endParaRPr 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8CC24D69-76A9-4D5C-9F54-548DF8E82FBF}"/>
              </a:ext>
            </a:extLst>
          </p:cNvPr>
          <p:cNvSpPr/>
          <p:nvPr/>
        </p:nvSpPr>
        <p:spPr>
          <a:xfrm>
            <a:off x="478093" y="1347666"/>
            <a:ext cx="1220079"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Publications</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5F30B136-FFCB-4712-8095-D0ABCC8BD994}"/>
              </a:ext>
            </a:extLst>
          </p:cNvPr>
          <p:cNvSpPr/>
          <p:nvPr/>
        </p:nvSpPr>
        <p:spPr>
          <a:xfrm>
            <a:off x="2136787" y="1342638"/>
            <a:ext cx="1459565"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t>
            </a:r>
            <a:r>
              <a:rPr lang="en-US" altLang="ko-KR"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BioProject</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Rectangle: Rounded Corners 18">
            <a:extLst>
              <a:ext uri="{FF2B5EF4-FFF2-40B4-BE49-F238E27FC236}">
                <a16:creationId xmlns:a16="http://schemas.microsoft.com/office/drawing/2014/main" id="{A884C724-98B4-4BDC-A809-8C4681236EEA}"/>
              </a:ext>
            </a:extLst>
          </p:cNvPr>
          <p:cNvSpPr/>
          <p:nvPr/>
        </p:nvSpPr>
        <p:spPr>
          <a:xfrm>
            <a:off x="1511635" y="1888187"/>
            <a:ext cx="2709868"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Surveillance (umbrella) projects</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Rectangle: Rounded Corners 19">
            <a:extLst>
              <a:ext uri="{FF2B5EF4-FFF2-40B4-BE49-F238E27FC236}">
                <a16:creationId xmlns:a16="http://schemas.microsoft.com/office/drawing/2014/main" id="{91FB9405-BF22-4A4A-A94F-1F97664D3333}"/>
              </a:ext>
            </a:extLst>
          </p:cNvPr>
          <p:cNvSpPr/>
          <p:nvPr/>
        </p:nvSpPr>
        <p:spPr>
          <a:xfrm>
            <a:off x="4034966" y="1352732"/>
            <a:ext cx="1459565"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t>
            </a:r>
            <a:r>
              <a:rPr lang="en-US" altLang="ko-KR"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BioSample</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Rectangle: Rounded Corners 20">
            <a:extLst>
              <a:ext uri="{FF2B5EF4-FFF2-40B4-BE49-F238E27FC236}">
                <a16:creationId xmlns:a16="http://schemas.microsoft.com/office/drawing/2014/main" id="{595C1CFB-68AD-43CA-830B-9CAF79CF91AB}"/>
              </a:ext>
            </a:extLst>
          </p:cNvPr>
          <p:cNvSpPr/>
          <p:nvPr/>
        </p:nvSpPr>
        <p:spPr>
          <a:xfrm>
            <a:off x="5933145" y="1342638"/>
            <a:ext cx="1360919"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Assembly</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Rectangle: Rounded Corners 21">
            <a:extLst>
              <a:ext uri="{FF2B5EF4-FFF2-40B4-BE49-F238E27FC236}">
                <a16:creationId xmlns:a16="http://schemas.microsoft.com/office/drawing/2014/main" id="{4F295585-2758-40C5-ABEF-A8BFC552EE46}"/>
              </a:ext>
            </a:extLst>
          </p:cNvPr>
          <p:cNvSpPr/>
          <p:nvPr/>
        </p:nvSpPr>
        <p:spPr>
          <a:xfrm>
            <a:off x="7732678" y="1342637"/>
            <a:ext cx="939060"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SRA</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3" name="Rectangle: Rounded Corners 22">
            <a:extLst>
              <a:ext uri="{FF2B5EF4-FFF2-40B4-BE49-F238E27FC236}">
                <a16:creationId xmlns:a16="http://schemas.microsoft.com/office/drawing/2014/main" id="{AB361883-7C97-4C9B-800E-D0EE73D22D54}"/>
              </a:ext>
            </a:extLst>
          </p:cNvPr>
          <p:cNvSpPr/>
          <p:nvPr/>
        </p:nvSpPr>
        <p:spPr>
          <a:xfrm>
            <a:off x="9110352" y="1342636"/>
            <a:ext cx="1118009"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Enterobase</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4" name="Rectangle: Rounded Corners 23">
            <a:extLst>
              <a:ext uri="{FF2B5EF4-FFF2-40B4-BE49-F238E27FC236}">
                <a16:creationId xmlns:a16="http://schemas.microsoft.com/office/drawing/2014/main" id="{B19C4BD5-FF1A-4EF6-8537-9970FC20F4B1}"/>
              </a:ext>
            </a:extLst>
          </p:cNvPr>
          <p:cNvSpPr/>
          <p:nvPr/>
        </p:nvSpPr>
        <p:spPr>
          <a:xfrm>
            <a:off x="10666977" y="1342636"/>
            <a:ext cx="949636" cy="279225"/>
          </a:xfrm>
          <a:prstGeom prst="roundRect">
            <a:avLst/>
          </a:prstGeom>
          <a:solidFill>
            <a:srgbClr val="F6F5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PATRIC</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5" name="Arrow: Right 24">
            <a:extLst>
              <a:ext uri="{FF2B5EF4-FFF2-40B4-BE49-F238E27FC236}">
                <a16:creationId xmlns:a16="http://schemas.microsoft.com/office/drawing/2014/main" id="{D34C0C37-587A-4274-9912-3803307BB959}"/>
              </a:ext>
            </a:extLst>
          </p:cNvPr>
          <p:cNvSpPr/>
          <p:nvPr/>
        </p:nvSpPr>
        <p:spPr>
          <a:xfrm>
            <a:off x="478093" y="3429000"/>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252A6EA-D5BC-43B1-A38B-1AA1EA10F56F}"/>
              </a:ext>
            </a:extLst>
          </p:cNvPr>
          <p:cNvSpPr txBox="1"/>
          <p:nvPr/>
        </p:nvSpPr>
        <p:spPr>
          <a:xfrm>
            <a:off x="478093" y="3536721"/>
            <a:ext cx="735290" cy="369332"/>
          </a:xfrm>
          <a:prstGeom prst="rect">
            <a:avLst/>
          </a:prstGeom>
          <a:noFill/>
        </p:spPr>
        <p:txBody>
          <a:bodyPr wrap="square" rtlCol="0">
            <a:spAutoFit/>
          </a:bodyPr>
          <a:lstStyle/>
          <a:p>
            <a:r>
              <a:rPr lang="ko-KR" altLang="en-US" b="1" dirty="0"/>
              <a:t>실습 </a:t>
            </a:r>
            <a:endParaRPr lang="en-US" b="1" dirty="0"/>
          </a:p>
        </p:txBody>
      </p:sp>
      <p:sp>
        <p:nvSpPr>
          <p:cNvPr id="28" name="Rectangle: Rounded Corners 27">
            <a:extLst>
              <a:ext uri="{FF2B5EF4-FFF2-40B4-BE49-F238E27FC236}">
                <a16:creationId xmlns:a16="http://schemas.microsoft.com/office/drawing/2014/main" id="{D9A3E21E-06B0-4837-B33B-AF976BEC8A71}"/>
              </a:ext>
            </a:extLst>
          </p:cNvPr>
          <p:cNvSpPr/>
          <p:nvPr/>
        </p:nvSpPr>
        <p:spPr>
          <a:xfrm>
            <a:off x="5378764" y="6485"/>
            <a:ext cx="173834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9" name="Rectangle: Rounded Corners 28">
            <a:extLst>
              <a:ext uri="{FF2B5EF4-FFF2-40B4-BE49-F238E27FC236}">
                <a16:creationId xmlns:a16="http://schemas.microsoft.com/office/drawing/2014/main" id="{39AAAD29-616E-41D9-ADED-1628DDE44D71}"/>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150973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515123" y="852107"/>
            <a:ext cx="9848077" cy="1471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Directory / File path</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체계적으로 설정하는 것이 중요함</a:t>
            </a:r>
            <a:endPar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일회성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완전히</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끝나는 경우에는 중요성이 크지 않으나</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다수의 프로젝트가 누적되고 향후 많은 균주의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data</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재가공</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취합분석 하고자 할 때 중요해짐</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data</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와 섞어서 분석하고자 할 때에도 중요해짐</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 프로젝트 내 특정 균주의 특정 양식</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 분석 단계의 파일을 쉽게 찾을 수 있어야 한다는 점을 고려</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시작에 앞서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file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directory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설계하기</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E3DA19CF-9A25-46EB-9BE4-124D1D888060}"/>
              </a:ext>
            </a:extLst>
          </p:cNvPr>
          <p:cNvSpPr txBox="1"/>
          <p:nvPr/>
        </p:nvSpPr>
        <p:spPr>
          <a:xfrm>
            <a:off x="591127" y="2466113"/>
            <a:ext cx="9772073" cy="307777"/>
          </a:xfrm>
          <a:prstGeom prst="rect">
            <a:avLst/>
          </a:prstGeom>
          <a:noFill/>
        </p:spPr>
        <p:txBody>
          <a:bodyPr wrap="square" rtlCol="0">
            <a:spAutoFit/>
          </a:bodyPr>
          <a:lstStyle/>
          <a:p>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정리 유형 예시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 </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별 균주 별 디렉토리 하에 분석 단계 별 서브디렉토리 배치</a:t>
            </a:r>
            <a:endPar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TextBox 12">
            <a:extLst>
              <a:ext uri="{FF2B5EF4-FFF2-40B4-BE49-F238E27FC236}">
                <a16:creationId xmlns:a16="http://schemas.microsoft.com/office/drawing/2014/main" id="{39B5855F-2C91-41A4-99CA-DDC515335163}"/>
              </a:ext>
            </a:extLst>
          </p:cNvPr>
          <p:cNvSpPr txBox="1"/>
          <p:nvPr/>
        </p:nvSpPr>
        <p:spPr>
          <a:xfrm>
            <a:off x="591127" y="4134407"/>
            <a:ext cx="9772073" cy="307777"/>
          </a:xfrm>
          <a:prstGeom prst="rect">
            <a:avLst/>
          </a:prstGeom>
          <a:noFill/>
        </p:spPr>
        <p:txBody>
          <a:bodyPr wrap="square" rtlCol="0">
            <a:spAutoFit/>
          </a:bodyPr>
          <a:lstStyle/>
          <a:p>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정리 유형 예시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2. </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단계 별 디렉토리 하에 프로젝트</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균주 별 디렉토리</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 배치</a:t>
            </a:r>
            <a:endPar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9B2A7699-2E03-4C90-A04C-429632231FCB}"/>
              </a:ext>
            </a:extLst>
          </p:cNvPr>
          <p:cNvSpPr txBox="1"/>
          <p:nvPr/>
        </p:nvSpPr>
        <p:spPr>
          <a:xfrm>
            <a:off x="1884218" y="2816425"/>
            <a:ext cx="6096000" cy="1200329"/>
          </a:xfrm>
          <a:prstGeom prst="rect">
            <a:avLst/>
          </a:prstGeom>
          <a:noFill/>
        </p:spPr>
        <p:txBody>
          <a:bodyPr wrap="square" rtlCol="0">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raw_read</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miseq</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/run_X_1.fastq</a:t>
            </a: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raw_read</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/minion/</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run_Y.fastq</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isolate_A.fasta</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isolate_A.gff</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/isolate_A.amrfinder.txt</a:t>
            </a: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16" name="TextBox 15">
            <a:extLst>
              <a:ext uri="{FF2B5EF4-FFF2-40B4-BE49-F238E27FC236}">
                <a16:creationId xmlns:a16="http://schemas.microsoft.com/office/drawing/2014/main" id="{EB4878A8-0ED0-43C5-8B19-01D1C1645962}"/>
              </a:ext>
            </a:extLst>
          </p:cNvPr>
          <p:cNvSpPr txBox="1"/>
          <p:nvPr/>
        </p:nvSpPr>
        <p:spPr>
          <a:xfrm>
            <a:off x="591126" y="6006567"/>
            <a:ext cx="9772073" cy="307777"/>
          </a:xfrm>
          <a:prstGeom prst="rect">
            <a:avLst/>
          </a:prstGeom>
          <a:noFill/>
        </p:spPr>
        <p:txBody>
          <a:bodyPr wrap="square" rtlCol="0">
            <a:spAutoFit/>
          </a:bodyPr>
          <a:lstStyle/>
          <a:p>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다른 방식도 가능</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분석하는 균주가 아주 많을 경우에는 별도의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DB</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시스템에 균주 정보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 위치를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DB</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화 하는 것이 필요</a:t>
            </a:r>
            <a:endPar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TextBox 16">
            <a:extLst>
              <a:ext uri="{FF2B5EF4-FFF2-40B4-BE49-F238E27FC236}">
                <a16:creationId xmlns:a16="http://schemas.microsoft.com/office/drawing/2014/main" id="{07FDA79E-F567-480C-9253-23B662CAFCC2}"/>
              </a:ext>
            </a:extLst>
          </p:cNvPr>
          <p:cNvSpPr txBox="1"/>
          <p:nvPr/>
        </p:nvSpPr>
        <p:spPr>
          <a:xfrm>
            <a:off x="1884218" y="4466526"/>
            <a:ext cx="6096000" cy="1200329"/>
          </a:xfrm>
          <a:prstGeom prst="rect">
            <a:avLst/>
          </a:prstGeom>
          <a:noFill/>
        </p:spPr>
        <p:txBody>
          <a:bodyPr wrap="square" rtlCol="0">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raw_read</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miseq</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/run_X_1.fastq</a:t>
            </a: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raw_read</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/minion/</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run_Y.fastq</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isolate_A.fasta</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isolate_A.gff</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/isolate_A.amrfinder.txt</a:t>
            </a: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3" name="Arrow: Right 2">
            <a:extLst>
              <a:ext uri="{FF2B5EF4-FFF2-40B4-BE49-F238E27FC236}">
                <a16:creationId xmlns:a16="http://schemas.microsoft.com/office/drawing/2014/main" id="{FBEB3094-4D27-4274-BB62-28438EAFEA07}"/>
              </a:ext>
            </a:extLst>
          </p:cNvPr>
          <p:cNvSpPr/>
          <p:nvPr/>
        </p:nvSpPr>
        <p:spPr>
          <a:xfrm flipH="1">
            <a:off x="8212068" y="3045854"/>
            <a:ext cx="460877" cy="510227"/>
          </a:xfrm>
          <a:prstGeom prst="rightArrow">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CFECD25-0212-4CE4-BDA8-7BBF67D4DFC7}"/>
              </a:ext>
            </a:extLst>
          </p:cNvPr>
          <p:cNvSpPr txBox="1"/>
          <p:nvPr/>
        </p:nvSpPr>
        <p:spPr>
          <a:xfrm>
            <a:off x="8672945" y="3090606"/>
            <a:ext cx="3084946" cy="523220"/>
          </a:xfrm>
          <a:prstGeom prst="rect">
            <a:avLst/>
          </a:prstGeom>
          <a:noFill/>
        </p:spPr>
        <p:txBody>
          <a:bodyPr wrap="square" rtlCol="0">
            <a:spAutoFit/>
          </a:bodyPr>
          <a:lstStyle/>
          <a:p>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예시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1</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 예시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2</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보다 정보 손실 없이 더 완결성 높은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file path </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구조를 가짐 </a:t>
            </a:r>
            <a:endParaRPr 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Arrow: Right 18">
            <a:extLst>
              <a:ext uri="{FF2B5EF4-FFF2-40B4-BE49-F238E27FC236}">
                <a16:creationId xmlns:a16="http://schemas.microsoft.com/office/drawing/2014/main" id="{26B0BC27-BC4B-4CB6-A212-A34B27E32FF3}"/>
              </a:ext>
            </a:extLst>
          </p:cNvPr>
          <p:cNvSpPr/>
          <p:nvPr/>
        </p:nvSpPr>
        <p:spPr>
          <a:xfrm flipH="1">
            <a:off x="5006109" y="5231982"/>
            <a:ext cx="3666836" cy="245230"/>
          </a:xfrm>
          <a:prstGeom prst="rightArrow">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B9FF17C-FDF1-4AF6-B1A9-4E41D53C742C}"/>
              </a:ext>
            </a:extLst>
          </p:cNvPr>
          <p:cNvSpPr txBox="1"/>
          <p:nvPr/>
        </p:nvSpPr>
        <p:spPr>
          <a:xfrm>
            <a:off x="8672944" y="5120464"/>
            <a:ext cx="3426691" cy="523220"/>
          </a:xfrm>
          <a:prstGeom prst="rect">
            <a:avLst/>
          </a:prstGeom>
          <a:noFill/>
        </p:spPr>
        <p:txBody>
          <a:bodyPr wrap="square" rtlCol="0">
            <a:spAutoFit/>
          </a:bodyPr>
          <a:lstStyle/>
          <a:p>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예를 들어</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 파일은 어떤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방법을 거쳐 이루어진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인가</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Rectangle: Rounded Corners 20">
            <a:extLst>
              <a:ext uri="{FF2B5EF4-FFF2-40B4-BE49-F238E27FC236}">
                <a16:creationId xmlns:a16="http://schemas.microsoft.com/office/drawing/2014/main" id="{CD2B6897-D1B9-4D1E-80B2-69243B0C26A0}"/>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22" name="Rectangle: Rounded Corners 21">
            <a:extLst>
              <a:ext uri="{FF2B5EF4-FFF2-40B4-BE49-F238E27FC236}">
                <a16:creationId xmlns:a16="http://schemas.microsoft.com/office/drawing/2014/main" id="{3590C661-8E29-441A-82E2-2617371E7462}"/>
              </a:ext>
            </a:extLst>
          </p:cNvPr>
          <p:cNvSpPr/>
          <p:nvPr/>
        </p:nvSpPr>
        <p:spPr>
          <a:xfrm>
            <a:off x="3248845" y="6485"/>
            <a:ext cx="209117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3" name="Rectangle: Rounded Corners 22">
            <a:extLst>
              <a:ext uri="{FF2B5EF4-FFF2-40B4-BE49-F238E27FC236}">
                <a16:creationId xmlns:a16="http://schemas.microsoft.com/office/drawing/2014/main" id="{A980E099-186E-413C-B76D-166ECE54C923}"/>
              </a:ext>
            </a:extLst>
          </p:cNvPr>
          <p:cNvSpPr/>
          <p:nvPr/>
        </p:nvSpPr>
        <p:spPr>
          <a:xfrm>
            <a:off x="5378764" y="6485"/>
            <a:ext cx="173834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4" name="Rectangle: Rounded Corners 23">
            <a:extLst>
              <a:ext uri="{FF2B5EF4-FFF2-40B4-BE49-F238E27FC236}">
                <a16:creationId xmlns:a16="http://schemas.microsoft.com/office/drawing/2014/main" id="{CE643A5C-5855-48F4-805C-A66446B899C4}"/>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74919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시작에 앞서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file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directory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설계하기</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E3DA19CF-9A25-46EB-9BE4-124D1D888060}"/>
              </a:ext>
            </a:extLst>
          </p:cNvPr>
          <p:cNvSpPr txBox="1"/>
          <p:nvPr/>
        </p:nvSpPr>
        <p:spPr>
          <a:xfrm>
            <a:off x="244694" y="932877"/>
            <a:ext cx="9772073" cy="307777"/>
          </a:xfrm>
          <a:prstGeom prst="rect">
            <a:avLst/>
          </a:prstGeom>
          <a:noFill/>
        </p:spPr>
        <p:txBody>
          <a:bodyPr wrap="square" rtlCol="0">
            <a:spAutoFit/>
          </a:bodyPr>
          <a:lstStyle/>
          <a:p>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정리 유형 예시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 </a:t>
            </a:r>
            <a:r>
              <a:rPr lang="ko-KR" alt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프로젝트 별 균주 별 디렉토리 하에 분석 단계 별 서브디렉토리 배치</a:t>
            </a:r>
            <a:endPar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9B2A7699-2E03-4C90-A04C-429632231FCB}"/>
              </a:ext>
            </a:extLst>
          </p:cNvPr>
          <p:cNvSpPr txBox="1"/>
          <p:nvPr/>
        </p:nvSpPr>
        <p:spPr>
          <a:xfrm>
            <a:off x="1537785" y="1283189"/>
            <a:ext cx="6096000" cy="1200329"/>
          </a:xfrm>
          <a:prstGeom prst="rect">
            <a:avLst/>
          </a:prstGeom>
          <a:noFill/>
        </p:spPr>
        <p:txBody>
          <a:bodyPr wrap="square" rtlCol="0">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raw_read</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miseq</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/run_X_1.fastq</a:t>
            </a: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raw_read</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/minion/</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run_Y.fastq</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isolate_A.fasta</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isolate_A.gff</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/assembly/hybrid/</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/isolate_A.amrfinder.txt</a:t>
            </a: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21" name="TextBox 20">
            <a:extLst>
              <a:ext uri="{FF2B5EF4-FFF2-40B4-BE49-F238E27FC236}">
                <a16:creationId xmlns:a16="http://schemas.microsoft.com/office/drawing/2014/main" id="{28477A25-69E4-4195-909D-8CC2048FB7BF}"/>
              </a:ext>
            </a:extLst>
          </p:cNvPr>
          <p:cNvSpPr txBox="1"/>
          <p:nvPr/>
        </p:nvSpPr>
        <p:spPr>
          <a:xfrm>
            <a:off x="1071442" y="2721548"/>
            <a:ext cx="10658762" cy="3539430"/>
          </a:xfrm>
          <a:prstGeom prst="rect">
            <a:avLst/>
          </a:prstGeom>
          <a:noFill/>
          <a:ln w="19050">
            <a:solidFill>
              <a:srgbClr val="FF3399"/>
            </a:solidFill>
          </a:ln>
        </p:spPr>
        <p:txBody>
          <a:bodyPr wrap="square" rtlCol="0">
            <a:spAutoFit/>
          </a:bodyPr>
          <a:lstStyle/>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본 실습에서는 위의 예시와 같은 원리로 디렉토리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path</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만들어갈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실습에 사용될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데이터는 모두 합쳐</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4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Giddins</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et al. 2018 AAC </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논문의 </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ST307 K. pneumoniae </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균주 </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3</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(KP1766, KP1768, NR5632) NGS raw data </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 assembly by yourself</a:t>
            </a:r>
            <a:endPar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Klebsiella </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속 내의 </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type strain genomes (ANI confirm </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용</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public genome assemblies</a:t>
            </a:r>
          </a:p>
          <a:p>
            <a:pPr marL="285750" indent="-285750">
              <a:buFont typeface="Arial" panose="020B0604020202020204" pitchFamily="34" charset="0"/>
              <a:buChar char="•"/>
            </a:pPr>
            <a:endPar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t>
            </a:r>
            <a:r>
              <a:rPr lang="en-US" altLang="ko-KR" sz="1400"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biosample</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검색되는 </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ST307 </a:t>
            </a:r>
            <a:r>
              <a:rPr lang="ko-KR" alt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균주에 해당하는 </a:t>
            </a:r>
            <a:r>
              <a:rPr lang="en-US" altLang="ko-KR"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genome assemblies</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세 가지 부류의 데이터가 </a:t>
            </a:r>
            <a:r>
              <a:rPr lang="ko-KR" altLang="en-US" sz="14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모두 함께 </a:t>
            </a:r>
            <a:r>
              <a:rPr lang="en-US" altLang="ko-KR" sz="1400" b="1" i="1" dirty="0">
                <a:highlight>
                  <a:srgbClr val="00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K_pneumoniae_ST307</a:t>
            </a:r>
            <a:r>
              <a:rPr lang="en-US" altLang="ko-KR" sz="14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라는 하나의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project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안에 들어가는 것으로 보고 실습을 진행</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리눅스 안에서 </a:t>
            </a:r>
            <a:r>
              <a:rPr lang="en-US" altLang="ko-KR" sz="1400" b="1"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열고 다음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document</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열 것</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https://github.com/kihyunee/genomics_tutorial_repo/blob/main/2_create_file_structure.md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Markdown </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문서의 안내에 따라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여러 </a:t>
            </a:r>
            <a:r>
              <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directory</a:t>
            </a:r>
            <a:r>
              <a:rPr lang="ko-KR" altLang="en-US"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생성할 것</a:t>
            </a:r>
            <a:endParaRPr lang="en-US" altLang="ko-KR" sz="1400" b="1"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Arrow: Right 21">
            <a:extLst>
              <a:ext uri="{FF2B5EF4-FFF2-40B4-BE49-F238E27FC236}">
                <a16:creationId xmlns:a16="http://schemas.microsoft.com/office/drawing/2014/main" id="{7989D938-2DD9-4A8A-94BE-BBB75D75B8BA}"/>
              </a:ext>
            </a:extLst>
          </p:cNvPr>
          <p:cNvSpPr/>
          <p:nvPr/>
        </p:nvSpPr>
        <p:spPr>
          <a:xfrm>
            <a:off x="244694" y="3341740"/>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CC5D65B-4944-467C-B17D-A97F7DDA4E17}"/>
              </a:ext>
            </a:extLst>
          </p:cNvPr>
          <p:cNvSpPr txBox="1"/>
          <p:nvPr/>
        </p:nvSpPr>
        <p:spPr>
          <a:xfrm>
            <a:off x="244694" y="3449461"/>
            <a:ext cx="735290" cy="369332"/>
          </a:xfrm>
          <a:prstGeom prst="rect">
            <a:avLst/>
          </a:prstGeom>
          <a:noFill/>
        </p:spPr>
        <p:txBody>
          <a:bodyPr wrap="square" rtlCol="0">
            <a:spAutoFit/>
          </a:bodyPr>
          <a:lstStyle/>
          <a:p>
            <a:r>
              <a:rPr lang="ko-KR" altLang="en-US" b="1" dirty="0"/>
              <a:t>실습 </a:t>
            </a:r>
            <a:endParaRPr lang="en-US" b="1" dirty="0"/>
          </a:p>
        </p:txBody>
      </p:sp>
      <p:sp>
        <p:nvSpPr>
          <p:cNvPr id="24" name="Rectangle: Rounded Corners 23">
            <a:extLst>
              <a:ext uri="{FF2B5EF4-FFF2-40B4-BE49-F238E27FC236}">
                <a16:creationId xmlns:a16="http://schemas.microsoft.com/office/drawing/2014/main" id="{2D29BBA8-C9BA-44E8-84C7-D28E8C429E65}"/>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25" name="Rectangle: Rounded Corners 24">
            <a:extLst>
              <a:ext uri="{FF2B5EF4-FFF2-40B4-BE49-F238E27FC236}">
                <a16:creationId xmlns:a16="http://schemas.microsoft.com/office/drawing/2014/main" id="{FF825FCA-7FAD-40BE-8B5A-2179CEB5B50F}"/>
              </a:ext>
            </a:extLst>
          </p:cNvPr>
          <p:cNvSpPr/>
          <p:nvPr/>
        </p:nvSpPr>
        <p:spPr>
          <a:xfrm>
            <a:off x="3248845" y="6485"/>
            <a:ext cx="209117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6" name="Rectangle: Rounded Corners 25">
            <a:extLst>
              <a:ext uri="{FF2B5EF4-FFF2-40B4-BE49-F238E27FC236}">
                <a16:creationId xmlns:a16="http://schemas.microsoft.com/office/drawing/2014/main" id="{9AA15E33-0FA6-4818-BEAD-6F25D016F1F0}"/>
              </a:ext>
            </a:extLst>
          </p:cNvPr>
          <p:cNvSpPr/>
          <p:nvPr/>
        </p:nvSpPr>
        <p:spPr>
          <a:xfrm>
            <a:off x="5378764" y="6485"/>
            <a:ext cx="173834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8" name="Rectangle: Rounded Corners 27">
            <a:extLst>
              <a:ext uri="{FF2B5EF4-FFF2-40B4-BE49-F238E27FC236}">
                <a16:creationId xmlns:a16="http://schemas.microsoft.com/office/drawing/2014/main" id="{D191834F-DF74-4EE7-A8FA-57882D642B16}"/>
              </a:ext>
            </a:extLst>
          </p:cNvPr>
          <p:cNvSpPr/>
          <p:nvPr/>
        </p:nvSpPr>
        <p:spPr>
          <a:xfrm>
            <a:off x="7158647" y="6485"/>
            <a:ext cx="182880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457306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dataset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1217239F-9A1B-4C3E-A129-33E4D33BBDFD}"/>
              </a:ext>
            </a:extLst>
          </p:cNvPr>
          <p:cNvSpPr/>
          <p:nvPr/>
        </p:nvSpPr>
        <p:spPr>
          <a:xfrm>
            <a:off x="1279174" y="6485"/>
            <a:ext cx="193417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 analysis workflow</a:t>
            </a:r>
          </a:p>
        </p:txBody>
      </p:sp>
      <p:sp>
        <p:nvSpPr>
          <p:cNvPr id="14" name="Rectangle: Rounded Corners 13">
            <a:extLst>
              <a:ext uri="{FF2B5EF4-FFF2-40B4-BE49-F238E27FC236}">
                <a16:creationId xmlns:a16="http://schemas.microsoft.com/office/drawing/2014/main" id="{1965ABF8-3D30-4AA3-BEF0-330FFCE4083B}"/>
              </a:ext>
            </a:extLst>
          </p:cNvPr>
          <p:cNvSpPr/>
          <p:nvPr/>
        </p:nvSpPr>
        <p:spPr>
          <a:xfrm>
            <a:off x="3248845" y="6485"/>
            <a:ext cx="209117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datasets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5AD5685A-1BC7-49EA-BBC9-2DD14575E33A}"/>
              </a:ext>
            </a:extLst>
          </p:cNvPr>
          <p:cNvSpPr txBox="1"/>
          <p:nvPr/>
        </p:nvSpPr>
        <p:spPr>
          <a:xfrm>
            <a:off x="1173020" y="3677026"/>
            <a:ext cx="10658762" cy="3046988"/>
          </a:xfrm>
          <a:prstGeom prst="rect">
            <a:avLst/>
          </a:prstGeom>
          <a:noFill/>
          <a:ln w="19050">
            <a:solidFill>
              <a:srgbClr val="FF3399"/>
            </a:solidFill>
          </a:ln>
        </p:spPr>
        <p:txBody>
          <a:bodyPr wrap="square" rtlCol="0">
            <a:spAutoFit/>
          </a:bodyPr>
          <a:lstStyle/>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먼저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리눅스</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chrome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윈도우</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등의 웹 브라우저를 실행</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 페이지</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열기</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https://github.com/kihyunee/genomics_tutorial_repo/blob/main/2_explore_giddins_data.md</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안내에 따라</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eriod"/>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논문 웹페이지에서 검체</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infection, isolate</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관한</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context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파악</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eriod"/>
            </a:pP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Table 1</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통해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isolates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 확인</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eriod"/>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eriod"/>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해당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기탁된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BioProject</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방문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https://www.ncbi.nlm.nih.gov/bioproject/PRJNA420753</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342900" indent="-342900">
              <a:buAutoNum type="arabicPeriod"/>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해당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BioProject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연결된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SRA run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리스트에 대한 </a:t>
            </a:r>
            <a:r>
              <a:rPr lang="en-US" sz="16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RunInfo</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csv </a:t>
            </a:r>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받기</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eriod"/>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엑셀 또는 리눅스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통해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Runinfo</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데이터로부터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Nanopore + Illumina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둘 다 사용하여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sequencing</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한 균주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3</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raw data accession number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목록 준비</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TextBox 15">
            <a:extLst>
              <a:ext uri="{FF2B5EF4-FFF2-40B4-BE49-F238E27FC236}">
                <a16:creationId xmlns:a16="http://schemas.microsoft.com/office/drawing/2014/main" id="{D424EC0F-E3A4-411F-9FCA-E73400C1A4FE}"/>
              </a:ext>
            </a:extLst>
          </p:cNvPr>
          <p:cNvSpPr txBox="1"/>
          <p:nvPr/>
        </p:nvSpPr>
        <p:spPr>
          <a:xfrm>
            <a:off x="66178" y="801236"/>
            <a:ext cx="4136367" cy="338554"/>
          </a:xfrm>
          <a:prstGeom prst="rect">
            <a:avLst/>
          </a:prstGeom>
          <a:noFill/>
        </p:spPr>
        <p:txBody>
          <a:bodyPr wrap="square" rtlCol="0">
            <a:spAutoFit/>
          </a:bodyPr>
          <a:lstStyle/>
          <a:p>
            <a:r>
              <a:rPr lang="ko-KR" alt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논문</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4"/>
              </a:rPr>
              <a:t>https://doi.org/10.1128/AAC.02101-17</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4">
            <a:extLst>
              <a:ext uri="{FF2B5EF4-FFF2-40B4-BE49-F238E27FC236}">
                <a16:creationId xmlns:a16="http://schemas.microsoft.com/office/drawing/2014/main" id="{898D5CA8-B0E2-4BFE-A6BB-DE240C093AD3}"/>
              </a:ext>
            </a:extLst>
          </p:cNvPr>
          <p:cNvPicPr>
            <a:picLocks noChangeAspect="1"/>
          </p:cNvPicPr>
          <p:nvPr/>
        </p:nvPicPr>
        <p:blipFill>
          <a:blip r:embed="rId5"/>
          <a:stretch>
            <a:fillRect/>
          </a:stretch>
        </p:blipFill>
        <p:spPr>
          <a:xfrm>
            <a:off x="212437" y="1139790"/>
            <a:ext cx="5465210" cy="2370116"/>
          </a:xfrm>
          <a:prstGeom prst="rect">
            <a:avLst/>
          </a:prstGeom>
          <a:ln w="19050">
            <a:solidFill>
              <a:srgbClr val="0000FF"/>
            </a:solidFill>
          </a:ln>
        </p:spPr>
      </p:pic>
      <p:pic>
        <p:nvPicPr>
          <p:cNvPr id="7" name="Picture 6">
            <a:extLst>
              <a:ext uri="{FF2B5EF4-FFF2-40B4-BE49-F238E27FC236}">
                <a16:creationId xmlns:a16="http://schemas.microsoft.com/office/drawing/2014/main" id="{04D8E26C-A6E4-4D71-9C07-F0BBBD01ABAD}"/>
              </a:ext>
            </a:extLst>
          </p:cNvPr>
          <p:cNvPicPr>
            <a:picLocks noChangeAspect="1"/>
          </p:cNvPicPr>
          <p:nvPr/>
        </p:nvPicPr>
        <p:blipFill>
          <a:blip r:embed="rId6"/>
          <a:stretch>
            <a:fillRect/>
          </a:stretch>
        </p:blipFill>
        <p:spPr>
          <a:xfrm>
            <a:off x="6206837" y="1118877"/>
            <a:ext cx="5465210" cy="2391029"/>
          </a:xfrm>
          <a:prstGeom prst="rect">
            <a:avLst/>
          </a:prstGeom>
          <a:ln w="19050">
            <a:solidFill>
              <a:srgbClr val="0000FF"/>
            </a:solidFill>
          </a:ln>
        </p:spPr>
      </p:pic>
      <p:sp>
        <p:nvSpPr>
          <p:cNvPr id="20" name="Arrow: Right 19">
            <a:extLst>
              <a:ext uri="{FF2B5EF4-FFF2-40B4-BE49-F238E27FC236}">
                <a16:creationId xmlns:a16="http://schemas.microsoft.com/office/drawing/2014/main" id="{769742C0-E4B6-4387-9B32-857F81A2CC81}"/>
              </a:ext>
            </a:extLst>
          </p:cNvPr>
          <p:cNvSpPr/>
          <p:nvPr/>
        </p:nvSpPr>
        <p:spPr>
          <a:xfrm>
            <a:off x="346272" y="4297218"/>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6C6290E-62D0-44FA-929F-704393D987D0}"/>
              </a:ext>
            </a:extLst>
          </p:cNvPr>
          <p:cNvSpPr txBox="1"/>
          <p:nvPr/>
        </p:nvSpPr>
        <p:spPr>
          <a:xfrm>
            <a:off x="346272" y="4404939"/>
            <a:ext cx="735290" cy="369332"/>
          </a:xfrm>
          <a:prstGeom prst="rect">
            <a:avLst/>
          </a:prstGeom>
          <a:noFill/>
        </p:spPr>
        <p:txBody>
          <a:bodyPr wrap="square" rtlCol="0">
            <a:spAutoFit/>
          </a:bodyPr>
          <a:lstStyle/>
          <a:p>
            <a:r>
              <a:rPr lang="ko-KR" altLang="en-US" b="1" dirty="0"/>
              <a:t>실습 </a:t>
            </a:r>
            <a:endParaRPr lang="en-US" b="1" dirty="0"/>
          </a:p>
        </p:txBody>
      </p:sp>
      <p:sp>
        <p:nvSpPr>
          <p:cNvPr id="23" name="Rectangle: Rounded Corners 22">
            <a:extLst>
              <a:ext uri="{FF2B5EF4-FFF2-40B4-BE49-F238E27FC236}">
                <a16:creationId xmlns:a16="http://schemas.microsoft.com/office/drawing/2014/main" id="{3DDEA3DC-3B1D-4640-8311-F856D411EF6E}"/>
              </a:ext>
            </a:extLst>
          </p:cNvPr>
          <p:cNvSpPr/>
          <p:nvPr/>
        </p:nvSpPr>
        <p:spPr>
          <a:xfrm>
            <a:off x="5378764" y="6485"/>
            <a:ext cx="173834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디렉토리 구조 설정</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4" name="Rectangle: Rounded Corners 23">
            <a:extLst>
              <a:ext uri="{FF2B5EF4-FFF2-40B4-BE49-F238E27FC236}">
                <a16:creationId xmlns:a16="http://schemas.microsoft.com/office/drawing/2014/main" id="{3F419556-16EB-4D55-AC17-7858B28C8A91}"/>
              </a:ext>
            </a:extLst>
          </p:cNvPr>
          <p:cNvSpPr/>
          <p:nvPr/>
        </p:nvSpPr>
        <p:spPr>
          <a:xfrm>
            <a:off x="7158647" y="6485"/>
            <a:ext cx="182880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4327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2691E-1E24-40A2-8A5B-C2D818C50F51}"/>
              </a:ext>
            </a:extLst>
          </p:cNvPr>
          <p:cNvSpPr txBox="1"/>
          <p:nvPr/>
        </p:nvSpPr>
        <p:spPr>
          <a:xfrm>
            <a:off x="2378363" y="3431602"/>
            <a:ext cx="7435273" cy="646331"/>
          </a:xfrm>
          <a:prstGeom prst="rect">
            <a:avLst/>
          </a:prstGeom>
          <a:noFill/>
        </p:spPr>
        <p:txBody>
          <a:bodyPr wrap="square" rtlCol="0">
            <a:spAutoFit/>
          </a:bodyPr>
          <a:lstStyle/>
          <a:p>
            <a:pPr algn="ctr"/>
            <a:r>
              <a:rPr lang="en-US" sz="3600" b="1" dirty="0">
                <a:solidFill>
                  <a:srgbClr val="F6F5EE"/>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2 ended</a:t>
            </a:r>
          </a:p>
        </p:txBody>
      </p:sp>
    </p:spTree>
    <p:extLst>
      <p:ext uri="{BB962C8B-B14F-4D97-AF65-F5344CB8AC3E}">
        <p14:creationId xmlns:p14="http://schemas.microsoft.com/office/powerpoint/2010/main" val="777761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2">
            <a:extLst>
              <a:ext uri="{FF2B5EF4-FFF2-40B4-BE49-F238E27FC236}">
                <a16:creationId xmlns:a16="http://schemas.microsoft.com/office/drawing/2014/main" id="{A719B2A6-3898-4666-9C83-4D5D457CF472}"/>
              </a:ext>
            </a:extLst>
          </p:cNvPr>
          <p:cNvGraphicFramePr>
            <a:graphicFrameLocks noGrp="1"/>
          </p:cNvGraphicFramePr>
          <p:nvPr>
            <p:extLst>
              <p:ext uri="{D42A27DB-BD31-4B8C-83A1-F6EECF244321}">
                <p14:modId xmlns:p14="http://schemas.microsoft.com/office/powerpoint/2010/main" val="2548341855"/>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848998664"/>
                  </a:ext>
                </a:extLst>
              </a:tr>
            </a:tbl>
          </a:graphicData>
        </a:graphic>
      </p:graphicFrame>
      <p:sp>
        <p:nvSpPr>
          <p:cNvPr id="13" name="Rectangle 12">
            <a:extLst>
              <a:ext uri="{FF2B5EF4-FFF2-40B4-BE49-F238E27FC236}">
                <a16:creationId xmlns:a16="http://schemas.microsoft.com/office/drawing/2014/main" id="{8B4E500E-392F-4119-84CA-467F0046C413}"/>
              </a:ext>
            </a:extLst>
          </p:cNvPr>
          <p:cNvSpPr/>
          <p:nvPr/>
        </p:nvSpPr>
        <p:spPr>
          <a:xfrm>
            <a:off x="801278" y="2351370"/>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51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1824779" y="6485"/>
            <a:ext cx="114550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3052504" y="6485"/>
            <a:ext cx="944523"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4079246" y="6485"/>
            <a:ext cx="1132433"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3" name="Rectangle: Rounded Corners 12">
            <a:extLst>
              <a:ext uri="{FF2B5EF4-FFF2-40B4-BE49-F238E27FC236}">
                <a16:creationId xmlns:a16="http://schemas.microsoft.com/office/drawing/2014/main" id="{82600AE9-CC2B-4BEC-989A-85F045AB983F}"/>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4" name="Rectangle: Rounded Corners 13">
            <a:extLst>
              <a:ext uri="{FF2B5EF4-FFF2-40B4-BE49-F238E27FC236}">
                <a16:creationId xmlns:a16="http://schemas.microsoft.com/office/drawing/2014/main" id="{F418E5C6-EB3D-453B-9186-B8E8B9EFE4CF}"/>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5" name="Rectangle: Rounded Corners 14">
            <a:extLst>
              <a:ext uri="{FF2B5EF4-FFF2-40B4-BE49-F238E27FC236}">
                <a16:creationId xmlns:a16="http://schemas.microsoft.com/office/drawing/2014/main" id="{99C9A908-C934-4B28-9C3B-85D1DDAC4A8F}"/>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pic>
        <p:nvPicPr>
          <p:cNvPr id="17" name="Graphic 16" descr="Usb Stick with solid fill">
            <a:extLst>
              <a:ext uri="{FF2B5EF4-FFF2-40B4-BE49-F238E27FC236}">
                <a16:creationId xmlns:a16="http://schemas.microsoft.com/office/drawing/2014/main" id="{A7BC513E-A3F9-43D4-85B3-6AD9CE19E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4673" y="3622932"/>
            <a:ext cx="731520" cy="731520"/>
          </a:xfrm>
          <a:prstGeom prst="rect">
            <a:avLst/>
          </a:prstGeom>
        </p:spPr>
      </p:pic>
      <p:pic>
        <p:nvPicPr>
          <p:cNvPr id="18" name="Graphic 17" descr="Usb Stick with solid fill">
            <a:extLst>
              <a:ext uri="{FF2B5EF4-FFF2-40B4-BE49-F238E27FC236}">
                <a16:creationId xmlns:a16="http://schemas.microsoft.com/office/drawing/2014/main" id="{8FA940F1-8E83-45D8-8D27-7BCC967214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5173" y="2000819"/>
            <a:ext cx="731520" cy="731520"/>
          </a:xfrm>
          <a:prstGeom prst="rect">
            <a:avLst/>
          </a:prstGeom>
        </p:spPr>
      </p:pic>
      <p:pic>
        <p:nvPicPr>
          <p:cNvPr id="19" name="Graphic 18" descr="Usb Stick with solid fill">
            <a:extLst>
              <a:ext uri="{FF2B5EF4-FFF2-40B4-BE49-F238E27FC236}">
                <a16:creationId xmlns:a16="http://schemas.microsoft.com/office/drawing/2014/main" id="{06EE8187-9E27-4ED8-A378-741B71C327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5257" y="2609633"/>
            <a:ext cx="731520" cy="731520"/>
          </a:xfrm>
          <a:prstGeom prst="rect">
            <a:avLst/>
          </a:prstGeom>
        </p:spPr>
      </p:pic>
      <p:pic>
        <p:nvPicPr>
          <p:cNvPr id="20" name="Graphic 19" descr="Usb Stick with solid fill">
            <a:extLst>
              <a:ext uri="{FF2B5EF4-FFF2-40B4-BE49-F238E27FC236}">
                <a16:creationId xmlns:a16="http://schemas.microsoft.com/office/drawing/2014/main" id="{9F9F737A-1333-4AE4-89CD-277F8F1458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6173" y="2538850"/>
            <a:ext cx="731520" cy="731520"/>
          </a:xfrm>
          <a:prstGeom prst="rect">
            <a:avLst/>
          </a:prstGeom>
        </p:spPr>
      </p:pic>
      <p:pic>
        <p:nvPicPr>
          <p:cNvPr id="21" name="Graphic 20" descr="Usb Stick with solid fill">
            <a:extLst>
              <a:ext uri="{FF2B5EF4-FFF2-40B4-BE49-F238E27FC236}">
                <a16:creationId xmlns:a16="http://schemas.microsoft.com/office/drawing/2014/main" id="{D155EEE9-28B2-4A80-AE00-D9B2339CC6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4173" y="3076881"/>
            <a:ext cx="731520" cy="731520"/>
          </a:xfrm>
          <a:prstGeom prst="rect">
            <a:avLst/>
          </a:prstGeom>
        </p:spPr>
      </p:pic>
      <p:pic>
        <p:nvPicPr>
          <p:cNvPr id="22" name="Graphic 21" descr="Usb Stick with solid fill">
            <a:extLst>
              <a:ext uri="{FF2B5EF4-FFF2-40B4-BE49-F238E27FC236}">
                <a16:creationId xmlns:a16="http://schemas.microsoft.com/office/drawing/2014/main" id="{38D125DD-2D1D-4CEF-8A2F-F1DBC7F37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8573" y="3220019"/>
            <a:ext cx="731520" cy="731520"/>
          </a:xfrm>
          <a:prstGeom prst="rect">
            <a:avLst/>
          </a:prstGeom>
        </p:spPr>
      </p:pic>
      <p:pic>
        <p:nvPicPr>
          <p:cNvPr id="24" name="Graphic 23" descr="Laptop with solid fill">
            <a:extLst>
              <a:ext uri="{FF2B5EF4-FFF2-40B4-BE49-F238E27FC236}">
                <a16:creationId xmlns:a16="http://schemas.microsoft.com/office/drawing/2014/main" id="{BDF065AF-FDD1-4E80-BBCB-77A635A0B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4309" y="1312719"/>
            <a:ext cx="1402896" cy="1402896"/>
          </a:xfrm>
          <a:prstGeom prst="rect">
            <a:avLst/>
          </a:prstGeom>
        </p:spPr>
      </p:pic>
      <p:pic>
        <p:nvPicPr>
          <p:cNvPr id="25" name="Graphic 24" descr="Laptop with solid fill">
            <a:extLst>
              <a:ext uri="{FF2B5EF4-FFF2-40B4-BE49-F238E27FC236}">
                <a16:creationId xmlns:a16="http://schemas.microsoft.com/office/drawing/2014/main" id="{DCAB58E8-7DDD-4148-959A-067D33D97D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5609" y="2875753"/>
            <a:ext cx="1402896" cy="1402896"/>
          </a:xfrm>
          <a:prstGeom prst="rect">
            <a:avLst/>
          </a:prstGeom>
        </p:spPr>
      </p:pic>
      <p:pic>
        <p:nvPicPr>
          <p:cNvPr id="26" name="Graphic 25" descr="Laptop with solid fill">
            <a:extLst>
              <a:ext uri="{FF2B5EF4-FFF2-40B4-BE49-F238E27FC236}">
                <a16:creationId xmlns:a16="http://schemas.microsoft.com/office/drawing/2014/main" id="{488D357F-67C0-4774-9F3B-35A7CB6F4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9574" y="4593002"/>
            <a:ext cx="1402896" cy="1402896"/>
          </a:xfrm>
          <a:prstGeom prst="rect">
            <a:avLst/>
          </a:prstGeom>
        </p:spPr>
      </p:pic>
      <p:cxnSp>
        <p:nvCxnSpPr>
          <p:cNvPr id="28" name="Connector: Curved 27">
            <a:extLst>
              <a:ext uri="{FF2B5EF4-FFF2-40B4-BE49-F238E27FC236}">
                <a16:creationId xmlns:a16="http://schemas.microsoft.com/office/drawing/2014/main" id="{F0DDFD62-B05D-4962-875C-223FB9AE092D}"/>
              </a:ext>
            </a:extLst>
          </p:cNvPr>
          <p:cNvCxnSpPr>
            <a:cxnSpLocks/>
          </p:cNvCxnSpPr>
          <p:nvPr/>
        </p:nvCxnSpPr>
        <p:spPr>
          <a:xfrm flipV="1">
            <a:off x="3279558" y="2233033"/>
            <a:ext cx="3715570" cy="152400"/>
          </a:xfrm>
          <a:prstGeom prst="curvedConnector3">
            <a:avLst/>
          </a:prstGeom>
          <a:ln w="15875">
            <a:solidFill>
              <a:srgbClr val="3D9D9D"/>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6E073A7D-B105-4D0E-94DE-3BDEB8BBF2F1}"/>
              </a:ext>
            </a:extLst>
          </p:cNvPr>
          <p:cNvCxnSpPr>
            <a:cxnSpLocks/>
          </p:cNvCxnSpPr>
          <p:nvPr/>
        </p:nvCxnSpPr>
        <p:spPr>
          <a:xfrm>
            <a:off x="3517193" y="3040286"/>
            <a:ext cx="5656370" cy="768115"/>
          </a:xfrm>
          <a:prstGeom prst="curvedConnector3">
            <a:avLst/>
          </a:prstGeom>
          <a:ln w="15875">
            <a:solidFill>
              <a:srgbClr val="3D9D9D"/>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4CDFB5EA-13EA-47F6-928A-31194DBDAEB6}"/>
              </a:ext>
            </a:extLst>
          </p:cNvPr>
          <p:cNvCxnSpPr>
            <a:cxnSpLocks/>
          </p:cNvCxnSpPr>
          <p:nvPr/>
        </p:nvCxnSpPr>
        <p:spPr>
          <a:xfrm>
            <a:off x="3707693" y="3664749"/>
            <a:ext cx="4509835" cy="1860901"/>
          </a:xfrm>
          <a:prstGeom prst="curvedConnector3">
            <a:avLst/>
          </a:prstGeom>
          <a:ln w="15875">
            <a:solidFill>
              <a:srgbClr val="3D9D9D"/>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2019145-242D-4861-93D7-F347D0559AB4}"/>
              </a:ext>
            </a:extLst>
          </p:cNvPr>
          <p:cNvSpPr/>
          <p:nvPr/>
        </p:nvSpPr>
        <p:spPr>
          <a:xfrm>
            <a:off x="1338038" y="4464156"/>
            <a:ext cx="3581069" cy="755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400" b="1"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Chunlab</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준비해 온 </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USB</a:t>
            </a:r>
          </a:p>
          <a:p>
            <a:pPr marL="285750" indent="-285750">
              <a:buFont typeface="Arial" panose="020B0604020202020204" pitchFamily="34" charset="0"/>
              <a:buChar char="•"/>
            </a:pP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실습을 위해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setting</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파일이 들어 있음</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7998298" y="5844524"/>
            <a:ext cx="3288265"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b="1"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각자 수령하여 개인 </a:t>
            </a:r>
            <a:r>
              <a:rPr lang="en-US" altLang="ko-KR" sz="1400" b="1"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PC</a:t>
            </a:r>
            <a:r>
              <a:rPr lang="ko-KR" altLang="en-US" sz="1400" b="1"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연결</a:t>
            </a:r>
            <a:endParaRPr lang="en-US" sz="14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3" name="Graphic 2" descr="Male profile with solid fill">
            <a:extLst>
              <a:ext uri="{FF2B5EF4-FFF2-40B4-BE49-F238E27FC236}">
                <a16:creationId xmlns:a16="http://schemas.microsoft.com/office/drawing/2014/main" id="{FCFD9A5A-FF98-4E50-970B-754E44F4E4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5128" y="988860"/>
            <a:ext cx="1723999" cy="1723999"/>
          </a:xfrm>
          <a:prstGeom prst="rect">
            <a:avLst/>
          </a:prstGeom>
        </p:spPr>
      </p:pic>
      <p:pic>
        <p:nvPicPr>
          <p:cNvPr id="27" name="Graphic 26" descr="Male profile with solid fill">
            <a:extLst>
              <a:ext uri="{FF2B5EF4-FFF2-40B4-BE49-F238E27FC236}">
                <a16:creationId xmlns:a16="http://schemas.microsoft.com/office/drawing/2014/main" id="{7F3F0FCE-16FB-42F0-8D3E-3E3101A282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2366" y="2554650"/>
            <a:ext cx="1723999" cy="1723999"/>
          </a:xfrm>
          <a:prstGeom prst="rect">
            <a:avLst/>
          </a:prstGeom>
        </p:spPr>
      </p:pic>
      <p:pic>
        <p:nvPicPr>
          <p:cNvPr id="29" name="Graphic 28" descr="Male profile with solid fill">
            <a:extLst>
              <a:ext uri="{FF2B5EF4-FFF2-40B4-BE49-F238E27FC236}">
                <a16:creationId xmlns:a16="http://schemas.microsoft.com/office/drawing/2014/main" id="{77CD2FCE-7ED3-4349-852E-0912C60F7D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4805" y="4259820"/>
            <a:ext cx="1723999" cy="1723999"/>
          </a:xfrm>
          <a:prstGeom prst="rect">
            <a:avLst/>
          </a:prstGeom>
        </p:spPr>
      </p:pic>
    </p:spTree>
    <p:extLst>
      <p:ext uri="{BB962C8B-B14F-4D97-AF65-F5344CB8AC3E}">
        <p14:creationId xmlns:p14="http://schemas.microsoft.com/office/powerpoint/2010/main" val="4057403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3</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11:00 – 12:00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1237269" y="1392513"/>
            <a:ext cx="9330178" cy="2862322"/>
          </a:xfrm>
          <a:prstGeom prst="rect">
            <a:avLst/>
          </a:prstGeom>
          <a:noFill/>
        </p:spPr>
        <p:txBody>
          <a:bodyPr wrap="square">
            <a:spAutoFit/>
          </a:bodyPr>
          <a:lstStyle/>
          <a:p>
            <a:pPr algn="l"/>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raw data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genome assemblies </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WGS data</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submission</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하기 </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미포함</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82575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5" y="6485"/>
            <a:ext cx="182880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File/directory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정하기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2959305" y="6485"/>
            <a:ext cx="16881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raw data download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715081" y="6485"/>
            <a:ext cx="183059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assembly download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53117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515123" y="993329"/>
            <a:ext cx="10272950" cy="21861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설치되어 있는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tool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 </a:t>
            </a:r>
            <a:r>
              <a:rPr lang="en-US" altLang="ko-KR" sz="1400" b="1" i="1" dirty="0">
                <a:solidFill>
                  <a:schemeClr val="tx1"/>
                </a:solidFill>
                <a:highlight>
                  <a:srgbClr val="FF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사용하면 </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SRA run accession number</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대하여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sequencing reads</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a:t>
            </a:r>
            <a:r>
              <a:rPr lang="en-US" altLang="ko-KR"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fastq</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형태로 다운로드 받을 수 있음</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이러한 다운로드 작업은 기본적으로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제공되는 </a:t>
            </a:r>
            <a:r>
              <a:rPr lang="en-US" altLang="ko-KR" sz="1400" b="1" i="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SRA Tool Kit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사용해서도 할 수 있으나 </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SRA Tool Kit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은 느림</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불안정</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잦은 실패</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command line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옵션 설명의 불친절함 등의 문제가 있음</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 경우 주어진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SRA accession</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데이터 다운로드를 여러 루트로 시도해줌</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(EMBL EBI</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FTP, EBI</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aspera, AWS http, prefetch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등의 여러 루트 옵션이 있음</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그 결과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체감 상</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SRA raw data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다운로드가 비교적 실패 없이 빠르게 되는 편</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데이터 다운로드하기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(1) NGS raw data</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Rectangle: Rounded Corners 13">
            <a:extLst>
              <a:ext uri="{FF2B5EF4-FFF2-40B4-BE49-F238E27FC236}">
                <a16:creationId xmlns:a16="http://schemas.microsoft.com/office/drawing/2014/main" id="{E6CFE710-065A-4437-9B02-7B85F74347CD}"/>
              </a:ext>
            </a:extLst>
          </p:cNvPr>
          <p:cNvSpPr/>
          <p:nvPr/>
        </p:nvSpPr>
        <p:spPr>
          <a:xfrm>
            <a:off x="8212068" y="6485"/>
            <a:ext cx="189533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trouble-shooting</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TextBox 12">
            <a:extLst>
              <a:ext uri="{FF2B5EF4-FFF2-40B4-BE49-F238E27FC236}">
                <a16:creationId xmlns:a16="http://schemas.microsoft.com/office/drawing/2014/main" id="{52C4DA42-5914-4BF7-98B7-3918C5DB4227}"/>
              </a:ext>
            </a:extLst>
          </p:cNvPr>
          <p:cNvSpPr txBox="1"/>
          <p:nvPr/>
        </p:nvSpPr>
        <p:spPr>
          <a:xfrm>
            <a:off x="1425712" y="3506208"/>
            <a:ext cx="10287397" cy="2031325"/>
          </a:xfrm>
          <a:prstGeom prst="rect">
            <a:avLst/>
          </a:prstGeom>
          <a:noFill/>
          <a:ln w="19050">
            <a:solidFill>
              <a:srgbClr val="FF3399"/>
            </a:solidFill>
          </a:ln>
        </p:spPr>
        <p:txBody>
          <a:bodyPr wrap="square" rtlCol="0">
            <a:spAutoFit/>
          </a:bodyPr>
          <a:lstStyle/>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총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6</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accession number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균주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3</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건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Illumina data 3</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Nanopore data 3</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건</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 할 것임</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먼저 하나의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accession number</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골라서 직접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kingfisher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명령을 써서 다운로드 해봄</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그 다음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여러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accession number</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대해 순차적으로 모두 다운로드하는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script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사용해봄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(script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는 미리 만들어 놓았음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다음 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https://github.com/kihyunee/genomics_tutorial_repo/blob/main/3_download_SRA_fastq.md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안내에 따라 복사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붙여넣기를 활용하여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terminal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실습을 진행할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Arrow: Right 14">
            <a:extLst>
              <a:ext uri="{FF2B5EF4-FFF2-40B4-BE49-F238E27FC236}">
                <a16:creationId xmlns:a16="http://schemas.microsoft.com/office/drawing/2014/main" id="{9E27EB44-19DD-4CBD-A9C4-218E503F83EC}"/>
              </a:ext>
            </a:extLst>
          </p:cNvPr>
          <p:cNvSpPr/>
          <p:nvPr/>
        </p:nvSpPr>
        <p:spPr>
          <a:xfrm>
            <a:off x="478891" y="37985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CC8ADC-7D25-48E9-BEDF-764BC940F2DA}"/>
              </a:ext>
            </a:extLst>
          </p:cNvPr>
          <p:cNvSpPr txBox="1"/>
          <p:nvPr/>
        </p:nvSpPr>
        <p:spPr>
          <a:xfrm>
            <a:off x="478891" y="3906320"/>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785225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5" y="6485"/>
            <a:ext cx="182880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File/directory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정하기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2959305" y="6485"/>
            <a:ext cx="16881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raw data download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715081" y="6485"/>
            <a:ext cx="183059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assembly download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53117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데이터 다운로드하기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(2) Public genome assemblies in NCBI</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Rectangle: Rounded Corners 13">
            <a:extLst>
              <a:ext uri="{FF2B5EF4-FFF2-40B4-BE49-F238E27FC236}">
                <a16:creationId xmlns:a16="http://schemas.microsoft.com/office/drawing/2014/main" id="{E6CFE710-065A-4437-9B02-7B85F74347CD}"/>
              </a:ext>
            </a:extLst>
          </p:cNvPr>
          <p:cNvSpPr/>
          <p:nvPr/>
        </p:nvSpPr>
        <p:spPr>
          <a:xfrm>
            <a:off x="8212068" y="6485"/>
            <a:ext cx="189533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trouble-shooting</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D3FB33DB-CA0C-4ECC-9855-797364C8DA35}"/>
              </a:ext>
            </a:extLst>
          </p:cNvPr>
          <p:cNvSpPr/>
          <p:nvPr/>
        </p:nvSpPr>
        <p:spPr>
          <a:xfrm>
            <a:off x="515123" y="1350873"/>
            <a:ext cx="10272950" cy="1471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설치되어 있는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tool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중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배포하는 </a:t>
            </a:r>
            <a:r>
              <a:rPr lang="en-US" altLang="ko-KR" sz="1400" b="1" i="1" dirty="0">
                <a:solidFill>
                  <a:schemeClr val="tx1"/>
                </a:solidFill>
                <a:highlight>
                  <a:srgbClr val="FFFF00"/>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사용하면 </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특정한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accession number</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대하여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fasta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형태로 다운로드 받을 수 있음</a:t>
            </a:r>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download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특성상 다운로드에 실패하는 경우가 있으나</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 실패한 경우에도 재차 동일한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실행하면 다운로드 성공하는 경우가 대부분임</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B5EE6BD0-E75F-4502-9617-45B67A476ED6}"/>
              </a:ext>
            </a:extLst>
          </p:cNvPr>
          <p:cNvSpPr txBox="1"/>
          <p:nvPr/>
        </p:nvSpPr>
        <p:spPr>
          <a:xfrm>
            <a:off x="1425712" y="3506208"/>
            <a:ext cx="10636979" cy="2246769"/>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assembly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검색된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Klebsiella type strain genome 39</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download</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와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a:t>
            </a:r>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biosample</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검색된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ST307 genome 34</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개의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download</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진행함</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먼저 하나의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accession number</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골라서 직접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명령을 써서 다운로드 해본 후</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그 다음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여러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accession number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대해 순차적으로 모두 다운로드하는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script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사용해봄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(script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는 미리 만들어 놓았음</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다음 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https://github.com/kihyunee/genomics_tutorial_repo/blob/main/3_download_NCBI_assembly.md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안내에 따라 복사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붙여넣기를 활용하여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terminal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실습을 진행할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Arrow: Right 15">
            <a:extLst>
              <a:ext uri="{FF2B5EF4-FFF2-40B4-BE49-F238E27FC236}">
                <a16:creationId xmlns:a16="http://schemas.microsoft.com/office/drawing/2014/main" id="{F42F6165-108B-4DCA-A447-1B4F4CB84FDD}"/>
              </a:ext>
            </a:extLst>
          </p:cNvPr>
          <p:cNvSpPr/>
          <p:nvPr/>
        </p:nvSpPr>
        <p:spPr>
          <a:xfrm>
            <a:off x="478891" y="37985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3816925-B719-4463-BDDD-D68E3C27741F}"/>
              </a:ext>
            </a:extLst>
          </p:cNvPr>
          <p:cNvSpPr txBox="1"/>
          <p:nvPr/>
        </p:nvSpPr>
        <p:spPr>
          <a:xfrm>
            <a:off x="478891" y="3906320"/>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415224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5" y="6485"/>
            <a:ext cx="182880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File/directory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정하기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2959305" y="6485"/>
            <a:ext cx="16881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raw data download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715081" y="6485"/>
            <a:ext cx="183059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assembly download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531172"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4211390" y="2233103"/>
            <a:ext cx="2180174" cy="279225"/>
          </a:xfrm>
          <a:prstGeom prst="roundRect">
            <a:avLst/>
          </a:prstGeom>
          <a:solidFill>
            <a:srgbClr val="E5E8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BioProject</a:t>
            </a: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등록</a:t>
            </a:r>
            <a:endPar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raw data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또는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assembly submission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하는 법</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Rectangle: Rounded Corners 13">
            <a:extLst>
              <a:ext uri="{FF2B5EF4-FFF2-40B4-BE49-F238E27FC236}">
                <a16:creationId xmlns:a16="http://schemas.microsoft.com/office/drawing/2014/main" id="{E6CFE710-065A-4437-9B02-7B85F74347CD}"/>
              </a:ext>
            </a:extLst>
          </p:cNvPr>
          <p:cNvSpPr/>
          <p:nvPr/>
        </p:nvSpPr>
        <p:spPr>
          <a:xfrm>
            <a:off x="8212068" y="6485"/>
            <a:ext cx="189533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trouble-shooting</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58488F54-CEE5-4BAC-9A87-47B21E1410E0}"/>
              </a:ext>
            </a:extLst>
          </p:cNvPr>
          <p:cNvSpPr/>
          <p:nvPr/>
        </p:nvSpPr>
        <p:spPr>
          <a:xfrm>
            <a:off x="4211390" y="2948923"/>
            <a:ext cx="2180174" cy="279225"/>
          </a:xfrm>
          <a:prstGeom prst="roundRect">
            <a:avLst/>
          </a:prstGeom>
          <a:solidFill>
            <a:srgbClr val="E5E8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BioSample</a:t>
            </a: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등록</a:t>
            </a:r>
            <a:endPar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Rectangle: Rounded Corners 14">
            <a:extLst>
              <a:ext uri="{FF2B5EF4-FFF2-40B4-BE49-F238E27FC236}">
                <a16:creationId xmlns:a16="http://schemas.microsoft.com/office/drawing/2014/main" id="{4080D724-D512-4161-8BC2-68A5B2FD67DB}"/>
              </a:ext>
            </a:extLst>
          </p:cNvPr>
          <p:cNvSpPr/>
          <p:nvPr/>
        </p:nvSpPr>
        <p:spPr>
          <a:xfrm>
            <a:off x="701963" y="1003872"/>
            <a:ext cx="8377382" cy="755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marL="285750" indent="-285750">
              <a:buFont typeface="Arial" panose="020B0604020202020204" pitchFamily="34" charset="0"/>
              <a:buChar char="•"/>
            </a:pP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For raw read submission, follow: 	</a:t>
            </a: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extLst>
                    <a:ext uri="{A12FA001-AC4F-418D-AE19-62706E023703}">
                      <ahyp:hlinkClr xmlns:ahyp="http://schemas.microsoft.com/office/drawing/2018/hyperlinkcolor" val="tx"/>
                    </a:ext>
                  </a:extLst>
                </a:hlinkClick>
              </a:rPr>
              <a:t>https://www.ncbi.nlm.nih.gov/sra/docs/submit/</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For genome assembly submission, follow: 	</a:t>
            </a: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extLst>
                    <a:ext uri="{A12FA001-AC4F-418D-AE19-62706E023703}">
                      <ahyp:hlinkClr xmlns:ahyp="http://schemas.microsoft.com/office/drawing/2018/hyperlinkcolor" val="tx"/>
                    </a:ext>
                  </a:extLst>
                </a:hlinkClick>
              </a:rPr>
              <a:t>https://www.ncbi.nlm.nih.gov/genbank/genomesubmit/</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Rectangle: Rounded Corners 15">
            <a:extLst>
              <a:ext uri="{FF2B5EF4-FFF2-40B4-BE49-F238E27FC236}">
                <a16:creationId xmlns:a16="http://schemas.microsoft.com/office/drawing/2014/main" id="{D51E19D4-3081-43A9-AAEF-2782C6B4F687}"/>
              </a:ext>
            </a:extLst>
          </p:cNvPr>
          <p:cNvSpPr/>
          <p:nvPr/>
        </p:nvSpPr>
        <p:spPr>
          <a:xfrm>
            <a:off x="2710481" y="3861817"/>
            <a:ext cx="2180174" cy="279225"/>
          </a:xfrm>
          <a:prstGeom prst="roundRect">
            <a:avLst/>
          </a:prstGeom>
          <a:solidFill>
            <a:srgbClr val="E5E8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Read </a:t>
            </a:r>
            <a:r>
              <a:rPr lang="en-US" sz="1400" b="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fastq</a:t>
            </a: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files upload</a:t>
            </a:r>
            <a:endPar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CC996A03-8EEF-4703-BBED-6D2F54E0ABBF}"/>
              </a:ext>
            </a:extLst>
          </p:cNvPr>
          <p:cNvSpPr/>
          <p:nvPr/>
        </p:nvSpPr>
        <p:spPr>
          <a:xfrm>
            <a:off x="5329580" y="5420181"/>
            <a:ext cx="3685308"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C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(Prefer not to upload annotated genome!)</a:t>
            </a:r>
            <a:endParaRPr lang="en-US" sz="1400" dirty="0">
              <a:solidFill>
                <a:srgbClr val="C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0B937282-005B-4C22-86F1-7740E9564A89}"/>
              </a:ext>
            </a:extLst>
          </p:cNvPr>
          <p:cNvSpPr/>
          <p:nvPr/>
        </p:nvSpPr>
        <p:spPr>
          <a:xfrm>
            <a:off x="6082147" y="3861817"/>
            <a:ext cx="2180174" cy="279225"/>
          </a:xfrm>
          <a:prstGeom prst="roundRect">
            <a:avLst/>
          </a:prstGeom>
          <a:solidFill>
            <a:srgbClr val="E5E8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fasta upload</a:t>
            </a:r>
            <a:endPar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Rectangle: Rounded Corners 18">
            <a:extLst>
              <a:ext uri="{FF2B5EF4-FFF2-40B4-BE49-F238E27FC236}">
                <a16:creationId xmlns:a16="http://schemas.microsoft.com/office/drawing/2014/main" id="{DEE8B95B-7551-474D-B242-37166C2D87C4}"/>
              </a:ext>
            </a:extLst>
          </p:cNvPr>
          <p:cNvSpPr/>
          <p:nvPr/>
        </p:nvSpPr>
        <p:spPr>
          <a:xfrm>
            <a:off x="6082147" y="5004550"/>
            <a:ext cx="2180174"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The end</a:t>
            </a:r>
            <a:endParaRPr lang="en-US" sz="14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Rectangle: Rounded Corners 19">
            <a:extLst>
              <a:ext uri="{FF2B5EF4-FFF2-40B4-BE49-F238E27FC236}">
                <a16:creationId xmlns:a16="http://schemas.microsoft.com/office/drawing/2014/main" id="{6D436071-FFAA-42FF-9EE1-1ABE55F2FBC1}"/>
              </a:ext>
            </a:extLst>
          </p:cNvPr>
          <p:cNvSpPr/>
          <p:nvPr/>
        </p:nvSpPr>
        <p:spPr>
          <a:xfrm>
            <a:off x="6082147" y="4449306"/>
            <a:ext cx="2180174" cy="279225"/>
          </a:xfrm>
          <a:prstGeom prst="roundRect">
            <a:avLst/>
          </a:prstGeom>
          <a:solidFill>
            <a:srgbClr val="E5E8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Web form filling</a:t>
            </a:r>
            <a:endPar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Rectangle: Rounded Corners 20">
            <a:extLst>
              <a:ext uri="{FF2B5EF4-FFF2-40B4-BE49-F238E27FC236}">
                <a16:creationId xmlns:a16="http://schemas.microsoft.com/office/drawing/2014/main" id="{CDE31248-95FC-4B64-8254-4F72FB48D701}"/>
              </a:ext>
            </a:extLst>
          </p:cNvPr>
          <p:cNvSpPr/>
          <p:nvPr/>
        </p:nvSpPr>
        <p:spPr>
          <a:xfrm>
            <a:off x="2710480" y="4449306"/>
            <a:ext cx="2180174" cy="279225"/>
          </a:xfrm>
          <a:prstGeom prst="roundRect">
            <a:avLst/>
          </a:prstGeom>
          <a:solidFill>
            <a:srgbClr val="E5E8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Web form filling</a:t>
            </a:r>
            <a:endParaRPr lang="en-US" sz="14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2" name="Rectangle: Rounded Corners 21">
            <a:extLst>
              <a:ext uri="{FF2B5EF4-FFF2-40B4-BE49-F238E27FC236}">
                <a16:creationId xmlns:a16="http://schemas.microsoft.com/office/drawing/2014/main" id="{117BA979-9DCC-4B9C-8FD2-B892010682D7}"/>
              </a:ext>
            </a:extLst>
          </p:cNvPr>
          <p:cNvSpPr/>
          <p:nvPr/>
        </p:nvSpPr>
        <p:spPr>
          <a:xfrm>
            <a:off x="2710480" y="5004549"/>
            <a:ext cx="2180174"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ctr"/>
            <a:r>
              <a:rPr lang="en-US" sz="1400" b="1"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The end</a:t>
            </a:r>
          </a:p>
        </p:txBody>
      </p:sp>
      <p:cxnSp>
        <p:nvCxnSpPr>
          <p:cNvPr id="3" name="Straight Arrow Connector 2">
            <a:extLst>
              <a:ext uri="{FF2B5EF4-FFF2-40B4-BE49-F238E27FC236}">
                <a16:creationId xmlns:a16="http://schemas.microsoft.com/office/drawing/2014/main" id="{410325DF-B7A1-43E6-AA54-438ADBE21E87}"/>
              </a:ext>
            </a:extLst>
          </p:cNvPr>
          <p:cNvCxnSpPr>
            <a:stCxn id="35" idx="2"/>
            <a:endCxn id="13" idx="0"/>
          </p:cNvCxnSpPr>
          <p:nvPr/>
        </p:nvCxnSpPr>
        <p:spPr>
          <a:xfrm>
            <a:off x="5301477" y="2512328"/>
            <a:ext cx="0" cy="436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60258D4D-2993-4182-BA33-6A2D0919AF80}"/>
              </a:ext>
            </a:extLst>
          </p:cNvPr>
          <p:cNvCxnSpPr>
            <a:stCxn id="13" idx="2"/>
            <a:endCxn id="16" idx="0"/>
          </p:cNvCxnSpPr>
          <p:nvPr/>
        </p:nvCxnSpPr>
        <p:spPr>
          <a:xfrm rot="5400000">
            <a:off x="4234189" y="2794528"/>
            <a:ext cx="633669" cy="15009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487F3EEA-F07B-4A56-98AA-BC2194DDC503}"/>
              </a:ext>
            </a:extLst>
          </p:cNvPr>
          <p:cNvCxnSpPr>
            <a:stCxn id="13" idx="2"/>
            <a:endCxn id="18" idx="0"/>
          </p:cNvCxnSpPr>
          <p:nvPr/>
        </p:nvCxnSpPr>
        <p:spPr>
          <a:xfrm rot="16200000" flipH="1">
            <a:off x="5920021" y="2609603"/>
            <a:ext cx="633669" cy="18707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84309C1-5FFD-403C-B781-FEAAF24342BB}"/>
              </a:ext>
            </a:extLst>
          </p:cNvPr>
          <p:cNvCxnSpPr>
            <a:stCxn id="16" idx="2"/>
            <a:endCxn id="21" idx="0"/>
          </p:cNvCxnSpPr>
          <p:nvPr/>
        </p:nvCxnSpPr>
        <p:spPr>
          <a:xfrm flipH="1">
            <a:off x="3800567" y="4141042"/>
            <a:ext cx="1" cy="308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3B6FFE-D1CD-4C96-8F0F-513CD074AD4F}"/>
              </a:ext>
            </a:extLst>
          </p:cNvPr>
          <p:cNvCxnSpPr>
            <a:stCxn id="18" idx="2"/>
            <a:endCxn id="20" idx="0"/>
          </p:cNvCxnSpPr>
          <p:nvPr/>
        </p:nvCxnSpPr>
        <p:spPr>
          <a:xfrm>
            <a:off x="7172234" y="4141042"/>
            <a:ext cx="0" cy="308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983E7D-E019-4161-9C1F-279D0CEBCD0B}"/>
              </a:ext>
            </a:extLst>
          </p:cNvPr>
          <p:cNvCxnSpPr>
            <a:stCxn id="21" idx="2"/>
            <a:endCxn id="22" idx="0"/>
          </p:cNvCxnSpPr>
          <p:nvPr/>
        </p:nvCxnSpPr>
        <p:spPr>
          <a:xfrm>
            <a:off x="3800567" y="4728531"/>
            <a:ext cx="0" cy="276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0C19F6-792B-47C3-BDC5-09765CBF23AD}"/>
              </a:ext>
            </a:extLst>
          </p:cNvPr>
          <p:cNvCxnSpPr>
            <a:stCxn id="20" idx="2"/>
            <a:endCxn id="19" idx="0"/>
          </p:cNvCxnSpPr>
          <p:nvPr/>
        </p:nvCxnSpPr>
        <p:spPr>
          <a:xfrm>
            <a:off x="7172234" y="4728531"/>
            <a:ext cx="0" cy="27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655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5" y="6485"/>
            <a:ext cx="182880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File/directory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정하기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2959305" y="6485"/>
            <a:ext cx="16881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raw data download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715081" y="6485"/>
            <a:ext cx="183059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assembly download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531172"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설명</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424480" y="1127758"/>
            <a:ext cx="7574211"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현재까지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 download</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가 원활이 진행되지 못한 부분이 있으면 함께 살펴보겠습니다</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trouble-shooting</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Rectangle: Rounded Corners 13">
            <a:extLst>
              <a:ext uri="{FF2B5EF4-FFF2-40B4-BE49-F238E27FC236}">
                <a16:creationId xmlns:a16="http://schemas.microsoft.com/office/drawing/2014/main" id="{E6CFE710-065A-4437-9B02-7B85F74347CD}"/>
              </a:ext>
            </a:extLst>
          </p:cNvPr>
          <p:cNvSpPr/>
          <p:nvPr/>
        </p:nvSpPr>
        <p:spPr>
          <a:xfrm>
            <a:off x="8212068" y="6485"/>
            <a:ext cx="189533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 </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trouble-shooting</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2D72A32B-8AD9-49C7-AA7A-C449E12BEBFF}"/>
              </a:ext>
            </a:extLst>
          </p:cNvPr>
          <p:cNvSpPr/>
          <p:nvPr/>
        </p:nvSpPr>
        <p:spPr>
          <a:xfrm>
            <a:off x="424480" y="1917468"/>
            <a:ext cx="7574211"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 download</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가 잘 진행된 분들은 점심식사 하러 가셔도 좋습니다</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475201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2691E-1E24-40A2-8A5B-C2D818C50F51}"/>
              </a:ext>
            </a:extLst>
          </p:cNvPr>
          <p:cNvSpPr txBox="1"/>
          <p:nvPr/>
        </p:nvSpPr>
        <p:spPr>
          <a:xfrm>
            <a:off x="2378363" y="3431602"/>
            <a:ext cx="7435273" cy="646331"/>
          </a:xfrm>
          <a:prstGeom prst="rect">
            <a:avLst/>
          </a:prstGeom>
          <a:noFill/>
        </p:spPr>
        <p:txBody>
          <a:bodyPr wrap="square" rtlCol="0">
            <a:spAutoFit/>
          </a:bodyPr>
          <a:lstStyle/>
          <a:p>
            <a:pPr algn="ctr"/>
            <a:r>
              <a:rPr lang="en-US" sz="3600" b="1" dirty="0">
                <a:solidFill>
                  <a:srgbClr val="F6F5EE"/>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3 ended</a:t>
            </a:r>
          </a:p>
        </p:txBody>
      </p:sp>
    </p:spTree>
    <p:extLst>
      <p:ext uri="{BB962C8B-B14F-4D97-AF65-F5344CB8AC3E}">
        <p14:creationId xmlns:p14="http://schemas.microsoft.com/office/powerpoint/2010/main" val="1236367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2">
            <a:extLst>
              <a:ext uri="{FF2B5EF4-FFF2-40B4-BE49-F238E27FC236}">
                <a16:creationId xmlns:a16="http://schemas.microsoft.com/office/drawing/2014/main" id="{F372C646-0919-4C06-B9B6-EC0E398AAB42}"/>
              </a:ext>
            </a:extLst>
          </p:cNvPr>
          <p:cNvGraphicFramePr>
            <a:graphicFrameLocks noGrp="1"/>
          </p:cNvGraphicFramePr>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 방안 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장단점</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QC</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장단점</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QC</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1848998664"/>
                  </a:ext>
                </a:extLst>
              </a:tr>
            </a:tbl>
          </a:graphicData>
        </a:graphic>
      </p:graphicFrame>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BCBCBA-186B-4675-ABE6-AD687E3C477D}"/>
              </a:ext>
            </a:extLst>
          </p:cNvPr>
          <p:cNvSpPr/>
          <p:nvPr/>
        </p:nvSpPr>
        <p:spPr>
          <a:xfrm>
            <a:off x="628650" y="1085850"/>
            <a:ext cx="11182348" cy="191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C13520-B55E-40C9-9B07-AB27E04C6240}"/>
              </a:ext>
            </a:extLst>
          </p:cNvPr>
          <p:cNvSpPr/>
          <p:nvPr/>
        </p:nvSpPr>
        <p:spPr>
          <a:xfrm>
            <a:off x="628650" y="3429001"/>
            <a:ext cx="11182348"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Table setting with solid fill">
            <a:extLst>
              <a:ext uri="{FF2B5EF4-FFF2-40B4-BE49-F238E27FC236}">
                <a16:creationId xmlns:a16="http://schemas.microsoft.com/office/drawing/2014/main" id="{FB75ECEB-A319-4354-8866-27862AB13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0678" y="1212179"/>
            <a:ext cx="4302796" cy="4302796"/>
          </a:xfrm>
          <a:prstGeom prst="rect">
            <a:avLst/>
          </a:prstGeom>
        </p:spPr>
      </p:pic>
    </p:spTree>
    <p:extLst>
      <p:ext uri="{BB962C8B-B14F-4D97-AF65-F5344CB8AC3E}">
        <p14:creationId xmlns:p14="http://schemas.microsoft.com/office/powerpoint/2010/main" val="23546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250"/>
                                        <p:tgtEl>
                                          <p:spTgt spid="6"/>
                                        </p:tgtEl>
                                      </p:cBhvr>
                                    </p:animEffect>
                                  </p:childTnLst>
                                </p:cTn>
                              </p:par>
                            </p:childTnLst>
                          </p:cTn>
                        </p:par>
                        <p:par>
                          <p:cTn id="8" fill="hold">
                            <p:stCondLst>
                              <p:cond delay="250"/>
                            </p:stCondLst>
                            <p:childTnLst>
                              <p:par>
                                <p:cTn id="9" presetID="14"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250"/>
                                        <p:tgtEl>
                                          <p:spTgt spid="15"/>
                                        </p:tgtEl>
                                      </p:cBhvr>
                                    </p:animEffect>
                                  </p:childTnLst>
                                </p:cTn>
                              </p:par>
                            </p:childTnLst>
                          </p:cTn>
                        </p:par>
                        <p:par>
                          <p:cTn id="12" fill="hold">
                            <p:stCondLst>
                              <p:cond delay="500"/>
                            </p:stCondLst>
                            <p:childTnLst>
                              <p:par>
                                <p:cTn id="13" presetID="26"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2">
            <a:extLst>
              <a:ext uri="{FF2B5EF4-FFF2-40B4-BE49-F238E27FC236}">
                <a16:creationId xmlns:a16="http://schemas.microsoft.com/office/drawing/2014/main" id="{F372C646-0919-4C06-B9B6-EC0E398AAB42}"/>
              </a:ext>
            </a:extLst>
          </p:cNvPr>
          <p:cNvGraphicFramePr>
            <a:graphicFrameLocks noGrp="1"/>
          </p:cNvGraphicFramePr>
          <p:nvPr>
            <p:extLst>
              <p:ext uri="{D42A27DB-BD31-4B8C-83A1-F6EECF244321}">
                <p14:modId xmlns:p14="http://schemas.microsoft.com/office/powerpoint/2010/main" val="2931218836"/>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848998664"/>
                  </a:ext>
                </a:extLst>
              </a:tr>
            </a:tbl>
          </a:graphicData>
        </a:graphic>
      </p:graphicFrame>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A1903-17CC-4098-A4D9-D635815B4D51}"/>
              </a:ext>
            </a:extLst>
          </p:cNvPr>
          <p:cNvSpPr/>
          <p:nvPr/>
        </p:nvSpPr>
        <p:spPr>
          <a:xfrm>
            <a:off x="801278" y="3542858"/>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551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4</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13:00 – 14:00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1191087" y="1410987"/>
            <a:ext cx="9330178" cy="4093428"/>
          </a:xfrm>
          <a:prstGeom prst="rect">
            <a:avLst/>
          </a:prstGeom>
          <a:noFill/>
        </p:spPr>
        <p:txBody>
          <a:bodyPr wrap="square">
            <a:spAutoFit/>
          </a:bodyPr>
          <a:lstStyle/>
          <a:p>
            <a:pPr marL="342900" indent="-342900" algn="l">
              <a:buFont typeface="Arial" panose="020B0604020202020204" pitchFamily="34" charset="0"/>
              <a:buChar char="•"/>
            </a:pPr>
            <a:r>
              <a:rPr lang="ko-KR" altLang="en-US" sz="200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내용 소개</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l"/>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algn="l"/>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위주</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algn="l"/>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QC/preprocessing</a:t>
            </a: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assembler (1) Spades</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assembler (2) </a:t>
            </a:r>
            <a:r>
              <a:rPr lang="en-US"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the fasta files and assembly graphs</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to score completeness and contamination of the assemblies</a:t>
            </a:r>
          </a:p>
        </p:txBody>
      </p:sp>
    </p:spTree>
    <p:extLst>
      <p:ext uri="{BB962C8B-B14F-4D97-AF65-F5344CB8AC3E}">
        <p14:creationId xmlns:p14="http://schemas.microsoft.com/office/powerpoint/2010/main" val="2501338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내용 소개</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6A87A6AC-16AD-4B6F-921E-24C8A5DDAD83}"/>
              </a:ext>
            </a:extLst>
          </p:cNvPr>
          <p:cNvSpPr txBox="1"/>
          <p:nvPr/>
        </p:nvSpPr>
        <p:spPr>
          <a:xfrm>
            <a:off x="637309" y="1052945"/>
            <a:ext cx="10677236" cy="338554"/>
          </a:xfrm>
          <a:prstGeom prst="rect">
            <a:avLst/>
          </a:prstGeom>
          <a:noFill/>
        </p:spPr>
        <p:txBody>
          <a:bodyPr wrap="square" rtlCol="0">
            <a:spAutoFit/>
          </a:bodyPr>
          <a:lstStyle/>
          <a:p>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Klebsiella pneumoniae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ST307 isolates KP1766, KP1768, NR5632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중 하나를 선택하여 실습 진행</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6BEF2D32-6A87-47D0-AAB9-26BA3BEFA6B7}"/>
              </a:ext>
            </a:extLst>
          </p:cNvPr>
          <p:cNvSpPr txBox="1"/>
          <p:nvPr/>
        </p:nvSpPr>
        <p:spPr>
          <a:xfrm>
            <a:off x="826721" y="1845791"/>
            <a:ext cx="1524000"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Raw reads </a:t>
            </a:r>
          </a:p>
        </p:txBody>
      </p:sp>
      <p:sp>
        <p:nvSpPr>
          <p:cNvPr id="16" name="TextBox 15">
            <a:extLst>
              <a:ext uri="{FF2B5EF4-FFF2-40B4-BE49-F238E27FC236}">
                <a16:creationId xmlns:a16="http://schemas.microsoft.com/office/drawing/2014/main" id="{F86DB773-BBE3-4F8C-904F-6D7512881221}"/>
              </a:ext>
            </a:extLst>
          </p:cNvPr>
          <p:cNvSpPr txBox="1"/>
          <p:nvPr/>
        </p:nvSpPr>
        <p:spPr>
          <a:xfrm>
            <a:off x="4587085" y="1845791"/>
            <a:ext cx="1883105"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QC-passed reads</a:t>
            </a:r>
          </a:p>
        </p:txBody>
      </p:sp>
      <p:sp>
        <p:nvSpPr>
          <p:cNvPr id="18" name="TextBox 17">
            <a:extLst>
              <a:ext uri="{FF2B5EF4-FFF2-40B4-BE49-F238E27FC236}">
                <a16:creationId xmlns:a16="http://schemas.microsoft.com/office/drawing/2014/main" id="{CCB2C217-24D3-4A77-A633-9FC70C5C865A}"/>
              </a:ext>
            </a:extLst>
          </p:cNvPr>
          <p:cNvSpPr txBox="1"/>
          <p:nvPr/>
        </p:nvSpPr>
        <p:spPr>
          <a:xfrm>
            <a:off x="2018213" y="3193010"/>
            <a:ext cx="2092036" cy="338554"/>
          </a:xfrm>
          <a:prstGeom prst="rect">
            <a:avLst/>
          </a:prstGeom>
          <a:noFill/>
        </p:spPr>
        <p:txBody>
          <a:bodyPr wrap="square" rtlCol="0">
            <a:spAutoFit/>
          </a:bodyPr>
          <a:lstStyle/>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QC report</a:t>
            </a:r>
          </a:p>
        </p:txBody>
      </p:sp>
      <p:sp>
        <p:nvSpPr>
          <p:cNvPr id="20" name="TextBox 19">
            <a:extLst>
              <a:ext uri="{FF2B5EF4-FFF2-40B4-BE49-F238E27FC236}">
                <a16:creationId xmlns:a16="http://schemas.microsoft.com/office/drawing/2014/main" id="{F2026783-2F4C-40ED-9310-1B57FA12C09F}"/>
              </a:ext>
            </a:extLst>
          </p:cNvPr>
          <p:cNvSpPr txBox="1"/>
          <p:nvPr/>
        </p:nvSpPr>
        <p:spPr>
          <a:xfrm>
            <a:off x="9052868" y="1845791"/>
            <a:ext cx="1883105"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(1)</a:t>
            </a:r>
          </a:p>
        </p:txBody>
      </p:sp>
      <p:cxnSp>
        <p:nvCxnSpPr>
          <p:cNvPr id="5" name="Straight Arrow Connector 4">
            <a:extLst>
              <a:ext uri="{FF2B5EF4-FFF2-40B4-BE49-F238E27FC236}">
                <a16:creationId xmlns:a16="http://schemas.microsoft.com/office/drawing/2014/main" id="{0797F1CA-6186-4163-8512-238DD4926973}"/>
              </a:ext>
            </a:extLst>
          </p:cNvPr>
          <p:cNvCxnSpPr>
            <a:cxnSpLocks/>
            <a:endCxn id="16" idx="1"/>
          </p:cNvCxnSpPr>
          <p:nvPr/>
        </p:nvCxnSpPr>
        <p:spPr>
          <a:xfrm>
            <a:off x="2018213" y="2015068"/>
            <a:ext cx="2568872"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8E379-FB9C-424B-AB72-DF60DA4AFB28}"/>
              </a:ext>
            </a:extLst>
          </p:cNvPr>
          <p:cNvCxnSpPr>
            <a:cxnSpLocks/>
            <a:endCxn id="20" idx="1"/>
          </p:cNvCxnSpPr>
          <p:nvPr/>
        </p:nvCxnSpPr>
        <p:spPr>
          <a:xfrm>
            <a:off x="6294718" y="2015068"/>
            <a:ext cx="2758150"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6FFE8C4-CEC9-4CB0-88E5-BBCD440D91D2}"/>
              </a:ext>
            </a:extLst>
          </p:cNvPr>
          <p:cNvCxnSpPr>
            <a:cxnSpLocks/>
            <a:endCxn id="22" idx="1"/>
          </p:cNvCxnSpPr>
          <p:nvPr/>
        </p:nvCxnSpPr>
        <p:spPr>
          <a:xfrm>
            <a:off x="6317673" y="2015068"/>
            <a:ext cx="2735195" cy="1076036"/>
          </a:xfrm>
          <a:prstGeom prst="bentConnector3">
            <a:avLst>
              <a:gd name="adj1" fmla="val 5000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887504-CDAE-443D-9C34-861792312B42}"/>
              </a:ext>
            </a:extLst>
          </p:cNvPr>
          <p:cNvSpPr txBox="1"/>
          <p:nvPr/>
        </p:nvSpPr>
        <p:spPr>
          <a:xfrm>
            <a:off x="2770978" y="1845791"/>
            <a:ext cx="725054" cy="338554"/>
          </a:xfrm>
          <a:prstGeom prst="rect">
            <a:avLst/>
          </a:prstGeom>
          <a:solidFill>
            <a:schemeClr val="bg1"/>
          </a:solidFill>
          <a:ln>
            <a:solidFill>
              <a:srgbClr val="0000FF"/>
            </a:solidFill>
          </a:ln>
        </p:spPr>
        <p:txBody>
          <a:bodyPr wrap="square" rtlCol="0">
            <a:spAutoFit/>
          </a:bodyPr>
          <a:lstStyle/>
          <a:p>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fastp</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TextBox 18">
            <a:extLst>
              <a:ext uri="{FF2B5EF4-FFF2-40B4-BE49-F238E27FC236}">
                <a16:creationId xmlns:a16="http://schemas.microsoft.com/office/drawing/2014/main" id="{C5FCD4BA-802C-42D0-98CC-77F182B6DCB6}"/>
              </a:ext>
            </a:extLst>
          </p:cNvPr>
          <p:cNvSpPr txBox="1"/>
          <p:nvPr/>
        </p:nvSpPr>
        <p:spPr>
          <a:xfrm>
            <a:off x="7273706" y="1845791"/>
            <a:ext cx="849744" cy="338554"/>
          </a:xfrm>
          <a:prstGeom prst="rect">
            <a:avLst/>
          </a:prstGeom>
          <a:solidFill>
            <a:schemeClr val="bg1"/>
          </a:solidFill>
          <a:ln>
            <a:solidFill>
              <a:srgbClr val="0000FF"/>
            </a:solidFill>
          </a:ln>
        </p:spPr>
        <p:txBody>
          <a:bodyPr wrap="square" rtlCol="0">
            <a:spAutoFit/>
          </a:bodyPr>
          <a:lstStyle/>
          <a:p>
            <a:r>
              <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a:t>
            </a:r>
          </a:p>
        </p:txBody>
      </p:sp>
      <p:sp>
        <p:nvSpPr>
          <p:cNvPr id="21" name="TextBox 20">
            <a:extLst>
              <a:ext uri="{FF2B5EF4-FFF2-40B4-BE49-F238E27FC236}">
                <a16:creationId xmlns:a16="http://schemas.microsoft.com/office/drawing/2014/main" id="{73257BAF-A77C-4A50-AB1E-F573EE49CD55}"/>
              </a:ext>
            </a:extLst>
          </p:cNvPr>
          <p:cNvSpPr txBox="1"/>
          <p:nvPr/>
        </p:nvSpPr>
        <p:spPr>
          <a:xfrm>
            <a:off x="7273705" y="2921827"/>
            <a:ext cx="1015999" cy="338554"/>
          </a:xfrm>
          <a:prstGeom prst="rect">
            <a:avLst/>
          </a:prstGeom>
          <a:solidFill>
            <a:schemeClr val="bg1"/>
          </a:solidFill>
          <a:ln>
            <a:solidFill>
              <a:srgbClr val="0000FF"/>
            </a:solidFill>
          </a:ln>
        </p:spPr>
        <p:txBody>
          <a:bodyPr wrap="square" rtlCol="0">
            <a:spAutoFit/>
          </a:bodyPr>
          <a:lstStyle/>
          <a:p>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26" name="Straight Arrow Connector 25">
            <a:extLst>
              <a:ext uri="{FF2B5EF4-FFF2-40B4-BE49-F238E27FC236}">
                <a16:creationId xmlns:a16="http://schemas.microsoft.com/office/drawing/2014/main" id="{40FC944A-DFA7-4642-AE3E-FF27426EE3DF}"/>
              </a:ext>
            </a:extLst>
          </p:cNvPr>
          <p:cNvCxnSpPr>
            <a:stCxn id="15" idx="2"/>
          </p:cNvCxnSpPr>
          <p:nvPr/>
        </p:nvCxnSpPr>
        <p:spPr>
          <a:xfrm flipH="1">
            <a:off x="3124199" y="2184345"/>
            <a:ext cx="9306" cy="107603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F16338-CDEB-4419-BA58-F609D8C43045}"/>
              </a:ext>
            </a:extLst>
          </p:cNvPr>
          <p:cNvSpPr txBox="1"/>
          <p:nvPr/>
        </p:nvSpPr>
        <p:spPr>
          <a:xfrm>
            <a:off x="8625031" y="5466501"/>
            <a:ext cx="2092036" cy="584775"/>
          </a:xfrm>
          <a:prstGeom prst="rect">
            <a:avLst/>
          </a:prstGeom>
          <a:noFill/>
        </p:spPr>
        <p:txBody>
          <a:bodyPr wrap="square" rtlCol="0">
            <a:spAutoFit/>
          </a:bodyPr>
          <a:lstStyle/>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Completeness,</a:t>
            </a:r>
          </a:p>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Contamination</a:t>
            </a:r>
          </a:p>
        </p:txBody>
      </p:sp>
      <p:cxnSp>
        <p:nvCxnSpPr>
          <p:cNvPr id="33" name="Straight Arrow Connector 32">
            <a:extLst>
              <a:ext uri="{FF2B5EF4-FFF2-40B4-BE49-F238E27FC236}">
                <a16:creationId xmlns:a16="http://schemas.microsoft.com/office/drawing/2014/main" id="{981E2C00-73E2-4D28-B7BC-1889092AB1C9}"/>
              </a:ext>
            </a:extLst>
          </p:cNvPr>
          <p:cNvCxnSpPr>
            <a:cxnSpLocks/>
          </p:cNvCxnSpPr>
          <p:nvPr/>
        </p:nvCxnSpPr>
        <p:spPr>
          <a:xfrm>
            <a:off x="9740253" y="2184345"/>
            <a:ext cx="0" cy="332181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AEBE9B-567C-4E12-8C6F-1F400D978151}"/>
              </a:ext>
            </a:extLst>
          </p:cNvPr>
          <p:cNvSpPr txBox="1"/>
          <p:nvPr/>
        </p:nvSpPr>
        <p:spPr>
          <a:xfrm>
            <a:off x="9273309" y="4119282"/>
            <a:ext cx="942107" cy="338554"/>
          </a:xfrm>
          <a:prstGeom prst="rect">
            <a:avLst/>
          </a:prstGeom>
          <a:solidFill>
            <a:schemeClr val="bg1"/>
          </a:solidFill>
          <a:ln>
            <a:solidFill>
              <a:srgbClr val="0000FF"/>
            </a:solidFill>
          </a:ln>
        </p:spPr>
        <p:txBody>
          <a:bodyPr wrap="square" rtlCol="0">
            <a:spAutoFit/>
          </a:bodyPr>
          <a:lstStyle/>
          <a:p>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7" name="TextBox 36">
            <a:extLst>
              <a:ext uri="{FF2B5EF4-FFF2-40B4-BE49-F238E27FC236}">
                <a16:creationId xmlns:a16="http://schemas.microsoft.com/office/drawing/2014/main" id="{68F28975-92E0-4F76-B436-13C601A68680}"/>
              </a:ext>
            </a:extLst>
          </p:cNvPr>
          <p:cNvSpPr txBox="1"/>
          <p:nvPr/>
        </p:nvSpPr>
        <p:spPr>
          <a:xfrm>
            <a:off x="6317673" y="5466500"/>
            <a:ext cx="2092036" cy="584775"/>
          </a:xfrm>
          <a:prstGeom prst="rect">
            <a:avLst/>
          </a:prstGeom>
          <a:noFill/>
        </p:spPr>
        <p:txBody>
          <a:bodyPr wrap="square" rtlCol="0">
            <a:spAutoFit/>
          </a:bodyPr>
          <a:lstStyle/>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Visually inspect assembly</a:t>
            </a:r>
          </a:p>
        </p:txBody>
      </p:sp>
      <p:cxnSp>
        <p:nvCxnSpPr>
          <p:cNvPr id="38" name="Connector: Elbow 37">
            <a:extLst>
              <a:ext uri="{FF2B5EF4-FFF2-40B4-BE49-F238E27FC236}">
                <a16:creationId xmlns:a16="http://schemas.microsoft.com/office/drawing/2014/main" id="{4B925853-C5B1-45E5-950A-8FAF845454B9}"/>
              </a:ext>
            </a:extLst>
          </p:cNvPr>
          <p:cNvCxnSpPr>
            <a:cxnSpLocks/>
            <a:stCxn id="22" idx="2"/>
            <a:endCxn id="37" idx="0"/>
          </p:cNvCxnSpPr>
          <p:nvPr/>
        </p:nvCxnSpPr>
        <p:spPr>
          <a:xfrm rot="5400000">
            <a:off x="7453586" y="3170487"/>
            <a:ext cx="2206119" cy="2385907"/>
          </a:xfrm>
          <a:prstGeom prst="bentConnector3">
            <a:avLst>
              <a:gd name="adj1" fmla="val 2488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EEDBA6-94AC-4813-B384-A8B7FF0BC7F5}"/>
              </a:ext>
            </a:extLst>
          </p:cNvPr>
          <p:cNvSpPr txBox="1"/>
          <p:nvPr/>
        </p:nvSpPr>
        <p:spPr>
          <a:xfrm>
            <a:off x="6839597" y="4119282"/>
            <a:ext cx="1015997" cy="338554"/>
          </a:xfrm>
          <a:prstGeom prst="rect">
            <a:avLst/>
          </a:prstGeom>
          <a:solidFill>
            <a:schemeClr val="bg1"/>
          </a:solidFill>
          <a:ln>
            <a:solidFill>
              <a:srgbClr val="0000FF"/>
            </a:solidFill>
          </a:ln>
        </p:spPr>
        <p:txBody>
          <a:bodyPr wrap="square" rtlCol="0">
            <a:spAutoFit/>
          </a:bodyPr>
          <a:lstStyle/>
          <a:p>
            <a:r>
              <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Bandage</a:t>
            </a:r>
          </a:p>
        </p:txBody>
      </p:sp>
      <p:sp>
        <p:nvSpPr>
          <p:cNvPr id="22" name="TextBox 21">
            <a:extLst>
              <a:ext uri="{FF2B5EF4-FFF2-40B4-BE49-F238E27FC236}">
                <a16:creationId xmlns:a16="http://schemas.microsoft.com/office/drawing/2014/main" id="{0FD6D0BE-BB56-4687-8510-8CC5ABF2901F}"/>
              </a:ext>
            </a:extLst>
          </p:cNvPr>
          <p:cNvSpPr txBox="1"/>
          <p:nvPr/>
        </p:nvSpPr>
        <p:spPr>
          <a:xfrm>
            <a:off x="9052868" y="2921827"/>
            <a:ext cx="1393459" cy="338554"/>
          </a:xfrm>
          <a:prstGeom prst="rect">
            <a:avLst/>
          </a:prstGeom>
          <a:solidFill>
            <a:schemeClr val="bg1"/>
          </a:solid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(2)</a:t>
            </a:r>
          </a:p>
        </p:txBody>
      </p:sp>
    </p:spTree>
    <p:extLst>
      <p:ext uri="{BB962C8B-B14F-4D97-AF65-F5344CB8AC3E}">
        <p14:creationId xmlns:p14="http://schemas.microsoft.com/office/powerpoint/2010/main" val="246027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a:solidFill>
                  <a:schemeClr val="accent4">
                    <a:lumMod val="60000"/>
                    <a:lumOff val="4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WGS_VM_KCDA_2021DEC.ova</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VM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파일을</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USB</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개인 별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PC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 저장소로 복사</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TextBox 15">
            <a:extLst>
              <a:ext uri="{FF2B5EF4-FFF2-40B4-BE49-F238E27FC236}">
                <a16:creationId xmlns:a16="http://schemas.microsoft.com/office/drawing/2014/main" id="{FCE520BA-8B42-4357-8A58-B68BB87C5EB8}"/>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7" name="Rectangle: Rounded Corners 16">
            <a:extLst>
              <a:ext uri="{FF2B5EF4-FFF2-40B4-BE49-F238E27FC236}">
                <a16:creationId xmlns:a16="http://schemas.microsoft.com/office/drawing/2014/main" id="{78744683-D4BE-42BF-AA99-EE7673F316E0}"/>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C8A41361-A3EF-4EC9-B70E-181B6C1D25C3}"/>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Rectangle: Rounded Corners 18">
            <a:extLst>
              <a:ext uri="{FF2B5EF4-FFF2-40B4-BE49-F238E27FC236}">
                <a16:creationId xmlns:a16="http://schemas.microsoft.com/office/drawing/2014/main" id="{31CE4A36-92B4-4B41-A01C-48A40C018071}"/>
              </a:ext>
            </a:extLst>
          </p:cNvPr>
          <p:cNvSpPr/>
          <p:nvPr/>
        </p:nvSpPr>
        <p:spPr>
          <a:xfrm>
            <a:off x="3052504" y="6485"/>
            <a:ext cx="944523"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Rectangle: Rounded Corners 19">
            <a:extLst>
              <a:ext uri="{FF2B5EF4-FFF2-40B4-BE49-F238E27FC236}">
                <a16:creationId xmlns:a16="http://schemas.microsoft.com/office/drawing/2014/main" id="{A7B4BA32-8FBC-42AD-96F5-147E90474A19}"/>
              </a:ext>
            </a:extLst>
          </p:cNvPr>
          <p:cNvSpPr/>
          <p:nvPr/>
        </p:nvSpPr>
        <p:spPr>
          <a:xfrm>
            <a:off x="4079246" y="6485"/>
            <a:ext cx="1132433"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21" name="Rectangle: Rounded Corners 20">
            <a:extLst>
              <a:ext uri="{FF2B5EF4-FFF2-40B4-BE49-F238E27FC236}">
                <a16:creationId xmlns:a16="http://schemas.microsoft.com/office/drawing/2014/main" id="{6694F1BF-3CAB-47B4-B921-23181F2E4059}"/>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22" name="Rectangle: Rounded Corners 21">
            <a:extLst>
              <a:ext uri="{FF2B5EF4-FFF2-40B4-BE49-F238E27FC236}">
                <a16:creationId xmlns:a16="http://schemas.microsoft.com/office/drawing/2014/main" id="{DD335AB7-0E77-41D9-8A4E-062C3990FEE7}"/>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23" name="Rectangle: Rounded Corners 22">
            <a:extLst>
              <a:ext uri="{FF2B5EF4-FFF2-40B4-BE49-F238E27FC236}">
                <a16:creationId xmlns:a16="http://schemas.microsoft.com/office/drawing/2014/main" id="{8F2F5404-45A7-4776-92E8-439013AA5D0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4" name="Rectangle: Rounded Corners 23">
            <a:extLst>
              <a:ext uri="{FF2B5EF4-FFF2-40B4-BE49-F238E27FC236}">
                <a16:creationId xmlns:a16="http://schemas.microsoft.com/office/drawing/2014/main" id="{5BE7F40C-A79C-4E2F-8391-60F8FA41F5E1}"/>
              </a:ext>
            </a:extLst>
          </p:cNvPr>
          <p:cNvSpPr/>
          <p:nvPr/>
        </p:nvSpPr>
        <p:spPr>
          <a:xfrm>
            <a:off x="1064393" y="1562555"/>
            <a:ext cx="8730056" cy="1471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USB</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a:t>
            </a:r>
            <a:r>
              <a:rPr lang="en-US" altLang="ko-KR" sz="1400" b="1" dirty="0">
                <a:solidFill>
                  <a:schemeClr val="tx1"/>
                </a:solidFill>
                <a:highlight>
                  <a:srgbClr val="41D0FD"/>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day_2_WGS</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폴더 전체를 개인 </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PC </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 하드디스크 드라이브에 복사</a:t>
            </a:r>
            <a:endPar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b="1" dirty="0">
                <a:solidFill>
                  <a:schemeClr val="tx1"/>
                </a:solidFill>
                <a:highlight>
                  <a:srgbClr val="41D0FD"/>
                </a:highlight>
                <a:latin typeface="맑은 고딕 Semilight" panose="020B0502040204020203" pitchFamily="50" charset="-127"/>
                <a:ea typeface="맑은 고딕 Semilight" panose="020B0502040204020203" pitchFamily="50" charset="-127"/>
                <a:cs typeface="맑은 고딕 Semilight" panose="020B0502040204020203" pitchFamily="50" charset="-127"/>
              </a:rPr>
              <a:t>day_2_WGS </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폴더 내 파일 목록</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285750" indent="-285750">
              <a:buFont typeface="Arial" panose="020B0604020202020204" pitchFamily="34" charset="0"/>
              <a:buChar char="•"/>
            </a:pP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현재 보고 있는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PPT (KCDA_WGS_Day.pptx)</a:t>
            </a:r>
          </a:p>
          <a:p>
            <a:pPr marL="285750" indent="-285750">
              <a:buFont typeface="Arial" panose="020B0604020202020204" pitchFamily="34" charset="0"/>
              <a:buChar char="•"/>
            </a:pPr>
            <a:r>
              <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파일</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(WGS_VM_KCDA_2021DEC.ova)</a:t>
            </a:r>
          </a:p>
          <a:p>
            <a:pPr marL="285750" indent="-285750">
              <a:buFont typeface="Arial" panose="020B0604020202020204" pitchFamily="34" charset="0"/>
              <a:buChar char="•"/>
            </a:pP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클래스 별 </a:t>
            </a:r>
            <a:r>
              <a:rPr lang="en-US" altLang="ko-KR" sz="1400" dirty="0" err="1">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github</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문서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URL</a:t>
            </a:r>
            <a:r>
              <a:rPr lang="ko-KR" alt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 들어있는 텍스트 파일 </a:t>
            </a:r>
            <a:r>
              <a:rPr lang="en-US" altLang="ko-KR"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(KCDA_WGS_Day_github_document_URLs.txt)</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5" name="Rectangle: Rounded Corners 24">
            <a:extLst>
              <a:ext uri="{FF2B5EF4-FFF2-40B4-BE49-F238E27FC236}">
                <a16:creationId xmlns:a16="http://schemas.microsoft.com/office/drawing/2014/main" id="{77F51DFF-8E1A-4829-BD65-558AD771DD28}"/>
              </a:ext>
            </a:extLst>
          </p:cNvPr>
          <p:cNvSpPr/>
          <p:nvPr/>
        </p:nvSpPr>
        <p:spPr>
          <a:xfrm>
            <a:off x="1062895" y="3572875"/>
            <a:ext cx="7063010"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복사에 걸리는 시간이 짧지 않으므로 기다리는 동안 </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인트로를 시작함</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6" name="Rectangle: Rounded Corners 25">
            <a:hlinkClick r:id="rId2" action="ppaction://hlinksldjump"/>
            <a:extLst>
              <a:ext uri="{FF2B5EF4-FFF2-40B4-BE49-F238E27FC236}">
                <a16:creationId xmlns:a16="http://schemas.microsoft.com/office/drawing/2014/main" id="{37D9BB98-FF29-42C6-90F2-3FC09725A818}"/>
              </a:ext>
            </a:extLst>
          </p:cNvPr>
          <p:cNvSpPr/>
          <p:nvPr/>
        </p:nvSpPr>
        <p:spPr>
          <a:xfrm>
            <a:off x="8846248" y="3572874"/>
            <a:ext cx="2282857"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a:t>
            </a:r>
            <a:r>
              <a:rPr lang="ko-KR" altLang="en-US"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이동</a:t>
            </a:r>
            <a:r>
              <a:rPr lang="en-US" altLang="ko-KR"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Arrow: Right 1">
            <a:extLst>
              <a:ext uri="{FF2B5EF4-FFF2-40B4-BE49-F238E27FC236}">
                <a16:creationId xmlns:a16="http://schemas.microsoft.com/office/drawing/2014/main" id="{B1D8F08A-1996-4BA3-A31A-F9E7C9971E19}"/>
              </a:ext>
            </a:extLst>
          </p:cNvPr>
          <p:cNvSpPr/>
          <p:nvPr/>
        </p:nvSpPr>
        <p:spPr>
          <a:xfrm>
            <a:off x="8286161" y="3572874"/>
            <a:ext cx="490194" cy="279225"/>
          </a:xfrm>
          <a:prstGeom prst="rightArrow">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971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59CF0839-43EC-4FFD-B154-91401D0D8B19}"/>
              </a:ext>
            </a:extLst>
          </p:cNvPr>
          <p:cNvSpPr/>
          <p:nvPr/>
        </p:nvSpPr>
        <p:spPr>
          <a:xfrm>
            <a:off x="1062895" y="5904276"/>
            <a:ext cx="9835742" cy="5175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pPr algn="l" fontAlgn="base"/>
            <a:r>
              <a:rPr lang="en-US" sz="1400" b="0" i="0" dirty="0" err="1">
                <a:solidFill>
                  <a:srgbClr val="2A2A2A"/>
                </a:solidFill>
                <a:effectLst/>
                <a:latin typeface="Source Sans Pro" panose="020B0503030403020204" pitchFamily="34" charset="0"/>
              </a:rPr>
              <a:t>Shifu</a:t>
            </a:r>
            <a:r>
              <a:rPr lang="en-US" sz="1400" b="0" i="0" dirty="0">
                <a:solidFill>
                  <a:srgbClr val="2A2A2A"/>
                </a:solidFill>
                <a:effectLst/>
                <a:latin typeface="Source Sans Pro" panose="020B0503030403020204" pitchFamily="34" charset="0"/>
              </a:rPr>
              <a:t> Chen, Yanqing Zhou, </a:t>
            </a:r>
            <a:r>
              <a:rPr lang="en-US" sz="1400" b="0" i="0" dirty="0" err="1">
                <a:solidFill>
                  <a:srgbClr val="2A2A2A"/>
                </a:solidFill>
                <a:effectLst/>
                <a:latin typeface="Source Sans Pro" panose="020B0503030403020204" pitchFamily="34" charset="0"/>
              </a:rPr>
              <a:t>Yaru</a:t>
            </a:r>
            <a:r>
              <a:rPr lang="en-US" sz="1400" b="0" i="0" dirty="0">
                <a:solidFill>
                  <a:srgbClr val="2A2A2A"/>
                </a:solidFill>
                <a:effectLst/>
                <a:latin typeface="Source Sans Pro" panose="020B0503030403020204" pitchFamily="34" charset="0"/>
              </a:rPr>
              <a:t> Chen, Jia Gu, </a:t>
            </a:r>
            <a:r>
              <a:rPr lang="en-US" sz="1400" b="0" i="0" dirty="0" err="1">
                <a:solidFill>
                  <a:srgbClr val="2A2A2A"/>
                </a:solidFill>
                <a:effectLst/>
                <a:latin typeface="Source Sans Pro" panose="020B0503030403020204" pitchFamily="34" charset="0"/>
              </a:rPr>
              <a:t>fastp</a:t>
            </a:r>
            <a:r>
              <a:rPr lang="en-US" sz="1400" b="0" i="0" dirty="0">
                <a:solidFill>
                  <a:srgbClr val="2A2A2A"/>
                </a:solidFill>
                <a:effectLst/>
                <a:latin typeface="Source Sans Pro" panose="020B0503030403020204" pitchFamily="34" charset="0"/>
              </a:rPr>
              <a:t>: an ultra-fast all-in-one FASTQ preprocessor, </a:t>
            </a:r>
            <a:r>
              <a:rPr lang="en-US" sz="1400" b="0" i="1" dirty="0">
                <a:solidFill>
                  <a:srgbClr val="2A2A2A"/>
                </a:solidFill>
                <a:effectLst/>
                <a:latin typeface="inherit"/>
              </a:rPr>
              <a:t>Bioinformatics</a:t>
            </a:r>
            <a:r>
              <a:rPr lang="en-US" sz="1400" b="0" i="0" dirty="0">
                <a:solidFill>
                  <a:srgbClr val="2A2A2A"/>
                </a:solidFill>
                <a:effectLst/>
                <a:latin typeface="Source Sans Pro" panose="020B0503030403020204" pitchFamily="34" charset="0"/>
              </a:rPr>
              <a:t>, Volume 34, Issue 17, 01 September 2018, Pages i884–i890, </a:t>
            </a:r>
            <a:r>
              <a:rPr lang="en-US" sz="1400" b="0" i="0" u="none" strike="noStrike" dirty="0">
                <a:solidFill>
                  <a:srgbClr val="006FB7"/>
                </a:solidFill>
                <a:effectLst/>
                <a:latin typeface="Source Sans Pro" panose="020B0503030403020204" pitchFamily="34" charset="0"/>
                <a:hlinkClick r:id="rId2"/>
              </a:rPr>
              <a:t>https://doi.org/10.1093/bioinformatics/bty560</a:t>
            </a:r>
            <a:endParaRPr lang="en-US" sz="1400" b="0" i="0" dirty="0">
              <a:solidFill>
                <a:srgbClr val="2A2A2A"/>
              </a:solidFill>
              <a:effectLst/>
              <a:latin typeface="Source Sans Pro" panose="020B0503030403020204" pitchFamily="34" charset="0"/>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Fastp</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Illumina reads QC/preprocessing</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1026" name="Picture 2" descr="Workflow of fastp. (a) Main workflow of paired-end data processing, and (b) paired-end preprocessor of one read pair. In the main workflow, a pair of FASTQ files is loaded and packed, after which each read pair is processed individually in the paired-end preprocessor, described in (b)">
            <a:extLst>
              <a:ext uri="{FF2B5EF4-FFF2-40B4-BE49-F238E27FC236}">
                <a16:creationId xmlns:a16="http://schemas.microsoft.com/office/drawing/2014/main" id="{F62FE3BC-9E13-424A-9E51-F2B4D9C5CA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21"/>
          <a:stretch/>
        </p:blipFill>
        <p:spPr bwMode="auto">
          <a:xfrm>
            <a:off x="1062894" y="1808277"/>
            <a:ext cx="8847724" cy="40362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023360D-CA61-4E29-A30C-43FA4BFE22E0}"/>
              </a:ext>
            </a:extLst>
          </p:cNvPr>
          <p:cNvSpPr txBox="1"/>
          <p:nvPr/>
        </p:nvSpPr>
        <p:spPr>
          <a:xfrm>
            <a:off x="1025949" y="849867"/>
            <a:ext cx="10076159" cy="830997"/>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4"/>
              </a:rPr>
              <a:t>https://github.com/OpenGene/fastp</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Performs read trimming and filtering based on quality scores, cut the common adapter sequences</a:t>
            </a:r>
          </a:p>
        </p:txBody>
      </p:sp>
    </p:spTree>
    <p:extLst>
      <p:ext uri="{BB962C8B-B14F-4D97-AF65-F5344CB8AC3E}">
        <p14:creationId xmlns:p14="http://schemas.microsoft.com/office/powerpoint/2010/main" val="2834466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시작</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8" name="TextBox 27">
            <a:extLst>
              <a:ext uri="{FF2B5EF4-FFF2-40B4-BE49-F238E27FC236}">
                <a16:creationId xmlns:a16="http://schemas.microsoft.com/office/drawing/2014/main" id="{22EEC189-3E43-42EF-B5B0-751ADB73DFEC}"/>
              </a:ext>
            </a:extLst>
          </p:cNvPr>
          <p:cNvSpPr txBox="1"/>
          <p:nvPr/>
        </p:nvSpPr>
        <p:spPr>
          <a:xfrm>
            <a:off x="1379530" y="1372608"/>
            <a:ext cx="10636979" cy="1384995"/>
          </a:xfrm>
          <a:prstGeom prst="rect">
            <a:avLst/>
          </a:prstGeom>
          <a:noFill/>
          <a:ln w="19050">
            <a:solidFill>
              <a:srgbClr val="FF3399"/>
            </a:solidFill>
          </a:ln>
        </p:spPr>
        <p:txBody>
          <a:bodyPr wrap="square" rtlCol="0">
            <a:spAutoFit/>
          </a:bodyPr>
          <a:lstStyle/>
          <a:p>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다음 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https://github.com/kihyunee/genomics_tutorial_repo/blob/main/4_short_read_assembly.md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안내에 따라 복사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붙여넣기를 활용하여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terminal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실습을 진행할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링크된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markdown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문서의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예시는 모두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KP1766 isolate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기준으로 작성됨</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만약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KP1768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NR5632 isolate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사용하여 실습하는 경우에는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KP1766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부분을 해당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이름으로 교체할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29" name="Arrow: Right 28">
            <a:extLst>
              <a:ext uri="{FF2B5EF4-FFF2-40B4-BE49-F238E27FC236}">
                <a16:creationId xmlns:a16="http://schemas.microsoft.com/office/drawing/2014/main" id="{7F889287-13C8-4166-8FFB-284BAC91E976}"/>
              </a:ext>
            </a:extLst>
          </p:cNvPr>
          <p:cNvSpPr/>
          <p:nvPr/>
        </p:nvSpPr>
        <p:spPr>
          <a:xfrm>
            <a:off x="432709" y="16649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757DD75-6B14-4CFB-A53C-364C7F36D34D}"/>
              </a:ext>
            </a:extLst>
          </p:cNvPr>
          <p:cNvSpPr txBox="1"/>
          <p:nvPr/>
        </p:nvSpPr>
        <p:spPr>
          <a:xfrm>
            <a:off x="432709" y="1772720"/>
            <a:ext cx="735290" cy="369332"/>
          </a:xfrm>
          <a:prstGeom prst="rect">
            <a:avLst/>
          </a:prstGeom>
          <a:noFill/>
        </p:spPr>
        <p:txBody>
          <a:bodyPr wrap="square" rtlCol="0">
            <a:spAutoFit/>
          </a:bodyPr>
          <a:lstStyle/>
          <a:p>
            <a:r>
              <a:rPr lang="ko-KR" altLang="en-US" b="1" dirty="0"/>
              <a:t>실습 </a:t>
            </a:r>
            <a:endParaRPr lang="en-US" b="1" dirty="0"/>
          </a:p>
        </p:txBody>
      </p:sp>
      <p:sp>
        <p:nvSpPr>
          <p:cNvPr id="35" name="TextBox 34">
            <a:extLst>
              <a:ext uri="{FF2B5EF4-FFF2-40B4-BE49-F238E27FC236}">
                <a16:creationId xmlns:a16="http://schemas.microsoft.com/office/drawing/2014/main" id="{360D7F02-0C0A-4631-8B84-5D484D4D304D}"/>
              </a:ext>
            </a:extLst>
          </p:cNvPr>
          <p:cNvSpPr txBox="1"/>
          <p:nvPr/>
        </p:nvSpPr>
        <p:spPr>
          <a:xfrm>
            <a:off x="1062893" y="4229793"/>
            <a:ext cx="10399433" cy="1169551"/>
          </a:xfrm>
          <a:prstGeom prst="rect">
            <a:avLst/>
          </a:prstGeom>
          <a:noFill/>
        </p:spPr>
        <p:txBody>
          <a:bodyPr wrap="square">
            <a:spAutoFit/>
          </a:bodyPr>
          <a:lstStyle/>
          <a:p>
            <a:r>
              <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중 기다리는 동안 다음 페이지에서 </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관한 간략한 설명을 진행함</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마찬가지로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중 기다리는 동안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관한 간략한 설명을</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진행</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25819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 assembler</a:t>
            </a:r>
          </a:p>
        </p:txBody>
      </p:sp>
      <p:sp>
        <p:nvSpPr>
          <p:cNvPr id="13" name="Rectangle: Rounded Corners 12">
            <a:extLst>
              <a:ext uri="{FF2B5EF4-FFF2-40B4-BE49-F238E27FC236}">
                <a16:creationId xmlns:a16="http://schemas.microsoft.com/office/drawing/2014/main" id="{7A6D14EC-E15E-4B6C-93AB-B0B6A0BBD5CF}"/>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D4030312-7B80-4ABD-BD32-C829A5C8AC71}"/>
              </a:ext>
            </a:extLst>
          </p:cNvPr>
          <p:cNvSpPr txBox="1"/>
          <p:nvPr/>
        </p:nvSpPr>
        <p:spPr>
          <a:xfrm>
            <a:off x="1062894" y="868342"/>
            <a:ext cx="9965324" cy="1323439"/>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https://github.com/ablab/spades</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 most popular short read assembler, which is actually capable of long-read / hybrid assembly, metagenome assembly, plasmid-specialized assembly, among many things else.</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Optionally performs read correction before assembly.</a:t>
            </a:r>
          </a:p>
        </p:txBody>
      </p:sp>
      <p:sp>
        <p:nvSpPr>
          <p:cNvPr id="15" name="TextBox 14">
            <a:extLst>
              <a:ext uri="{FF2B5EF4-FFF2-40B4-BE49-F238E27FC236}">
                <a16:creationId xmlns:a16="http://schemas.microsoft.com/office/drawing/2014/main" id="{5EE684AC-7987-4A7C-A4D4-BE39464C4153}"/>
              </a:ext>
            </a:extLst>
          </p:cNvPr>
          <p:cNvSpPr txBox="1"/>
          <p:nvPr/>
        </p:nvSpPr>
        <p:spPr>
          <a:xfrm>
            <a:off x="1062894" y="6151618"/>
            <a:ext cx="8495146" cy="523220"/>
          </a:xfrm>
          <a:prstGeom prst="rect">
            <a:avLst/>
          </a:prstGeom>
          <a:noFill/>
        </p:spPr>
        <p:txBody>
          <a:bodyPr wrap="square">
            <a:spAutoFit/>
          </a:bodyPr>
          <a:lstStyle/>
          <a:p>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Bankevich</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Nurk</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S,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Antipov</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D, et al.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 new genome assembly algorithm and its applications to single-cell sequencing. </a:t>
            </a:r>
            <a:r>
              <a:rPr lang="en-US" sz="1400" b="0" i="1"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J </a:t>
            </a:r>
            <a:r>
              <a:rPr lang="en-US" sz="1400" b="0" i="1"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Comput</a:t>
            </a:r>
            <a:r>
              <a:rPr lang="en-US" sz="1400" b="0" i="1"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Biol</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2012;19(5):455-477. doi:10.1089/cmb.2012.0021</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4">
            <a:extLst>
              <a:ext uri="{FF2B5EF4-FFF2-40B4-BE49-F238E27FC236}">
                <a16:creationId xmlns:a16="http://schemas.microsoft.com/office/drawing/2014/main" id="{44B85B36-6387-40FE-B20C-6452E0DC71CA}"/>
              </a:ext>
            </a:extLst>
          </p:cNvPr>
          <p:cNvPicPr>
            <a:picLocks noChangeAspect="1"/>
          </p:cNvPicPr>
          <p:nvPr/>
        </p:nvPicPr>
        <p:blipFill>
          <a:blip r:embed="rId3"/>
          <a:stretch>
            <a:fillRect/>
          </a:stretch>
        </p:blipFill>
        <p:spPr>
          <a:xfrm>
            <a:off x="2059343" y="2219489"/>
            <a:ext cx="7972425" cy="2705100"/>
          </a:xfrm>
          <a:prstGeom prst="rect">
            <a:avLst/>
          </a:prstGeom>
        </p:spPr>
      </p:pic>
      <p:sp>
        <p:nvSpPr>
          <p:cNvPr id="16" name="TextBox 15">
            <a:extLst>
              <a:ext uri="{FF2B5EF4-FFF2-40B4-BE49-F238E27FC236}">
                <a16:creationId xmlns:a16="http://schemas.microsoft.com/office/drawing/2014/main" id="{493C9AC9-4552-4401-8FEF-E8C8B34229CF}"/>
              </a:ext>
            </a:extLst>
          </p:cNvPr>
          <p:cNvSpPr txBox="1"/>
          <p:nvPr/>
        </p:nvSpPr>
        <p:spPr>
          <a:xfrm>
            <a:off x="1062893" y="5014883"/>
            <a:ext cx="10399433" cy="307777"/>
          </a:xfrm>
          <a:prstGeom prst="rect">
            <a:avLst/>
          </a:prstGeom>
          <a:noFill/>
        </p:spPr>
        <p:txBody>
          <a:bodyPr wrap="square">
            <a:spAutoFit/>
          </a:bodyPr>
          <a:lstStyle/>
          <a:p>
            <a:r>
              <a:rPr lang="ko-KR" alt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소요 시간이 실습 중 기다릴 수 있는 시간을 넘어서므로</a:t>
            </a:r>
            <a:r>
              <a:rPr 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중간에 멈추고 미리 계산된 </a:t>
            </a:r>
            <a:r>
              <a:rPr lang="en-US" altLang="ko-KR"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output file </a:t>
            </a:r>
            <a:r>
              <a:rPr lang="ko-KR" alt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가져와서 사용할 예정</a:t>
            </a:r>
            <a:r>
              <a:rPr lang="en-US" altLang="ko-KR"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TextBox 16">
            <a:extLst>
              <a:ext uri="{FF2B5EF4-FFF2-40B4-BE49-F238E27FC236}">
                <a16:creationId xmlns:a16="http://schemas.microsoft.com/office/drawing/2014/main" id="{727406C0-F88A-4402-A6FB-3331D1CB4A6B}"/>
              </a:ext>
            </a:extLst>
          </p:cNvPr>
          <p:cNvSpPr txBox="1"/>
          <p:nvPr/>
        </p:nvSpPr>
        <p:spPr>
          <a:xfrm>
            <a:off x="1062892" y="5583250"/>
            <a:ext cx="10399433" cy="307777"/>
          </a:xfrm>
          <a:prstGeom prst="rect">
            <a:avLst/>
          </a:prstGeom>
          <a:noFill/>
        </p:spPr>
        <p:txBody>
          <a:bodyPr wrap="square">
            <a:spAutoFit/>
          </a:bodyPr>
          <a:lstStyle/>
          <a:p>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리눅스로 돌아가서 </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조기 종료</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기존 계산된 파일 복사</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진행</a:t>
            </a:r>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2144966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assembler</a:t>
            </a:r>
          </a:p>
        </p:txBody>
      </p:sp>
      <p:sp>
        <p:nvSpPr>
          <p:cNvPr id="13" name="Rectangle: Rounded Corners 12">
            <a:extLst>
              <a:ext uri="{FF2B5EF4-FFF2-40B4-BE49-F238E27FC236}">
                <a16:creationId xmlns:a16="http://schemas.microsoft.com/office/drawing/2014/main" id="{17B17162-9DE9-4EB8-A563-AE77D12A7AB9}"/>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1E4CFD1C-6202-442D-AABA-03D6F4E79E6C}"/>
              </a:ext>
            </a:extLst>
          </p:cNvPr>
          <p:cNvSpPr txBox="1"/>
          <p:nvPr/>
        </p:nvSpPr>
        <p:spPr>
          <a:xfrm>
            <a:off x="1025949" y="801742"/>
            <a:ext cx="10454851" cy="1077218"/>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https://github.com/rrwick/Unicycler</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Uses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Spades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for illumina read assembly (as Spades optimizer); Uses </a:t>
            </a:r>
            <a:r>
              <a:rPr lang="en-US" sz="1600" i="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Miniasm</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and Racon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for long read assembly. </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When given hybrid input, it first performs short-read assembly and bridge the gaps using long-reads.</a:t>
            </a:r>
          </a:p>
        </p:txBody>
      </p:sp>
      <p:sp>
        <p:nvSpPr>
          <p:cNvPr id="15" name="TextBox 14">
            <a:extLst>
              <a:ext uri="{FF2B5EF4-FFF2-40B4-BE49-F238E27FC236}">
                <a16:creationId xmlns:a16="http://schemas.microsoft.com/office/drawing/2014/main" id="{967E72F4-0730-4316-9FCF-86E4E0D97263}"/>
              </a:ext>
            </a:extLst>
          </p:cNvPr>
          <p:cNvSpPr txBox="1"/>
          <p:nvPr/>
        </p:nvSpPr>
        <p:spPr>
          <a:xfrm>
            <a:off x="729673" y="5700239"/>
            <a:ext cx="10695709" cy="307777"/>
          </a:xfrm>
          <a:prstGeom prst="rect">
            <a:avLst/>
          </a:prstGeom>
          <a:noFill/>
        </p:spPr>
        <p:txBody>
          <a:bodyPr wrap="square">
            <a:spAutoFit/>
          </a:bodyPr>
          <a:lstStyle/>
          <a:p>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마찬가지로</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소요 시간이 실습 중 기다릴 수 있는 시간을 넘어서므로</a:t>
            </a:r>
            <a:r>
              <a:rPr 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중간에 멈추고 미리 계산된 </a:t>
            </a:r>
            <a:r>
              <a:rPr lang="en-US" altLang="ko-KR"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output file </a:t>
            </a:r>
            <a:r>
              <a:rPr lang="ko-KR" altLang="en-US"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가져와서 사용할 예정</a:t>
            </a:r>
            <a:r>
              <a:rPr lang="en-US" altLang="ko-KR" sz="1400" b="0" i="0" dirty="0">
                <a:solidFill>
                  <a:srgbClr val="FF3399"/>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pic>
        <p:nvPicPr>
          <p:cNvPr id="2050" name="Picture 2">
            <a:extLst>
              <a:ext uri="{FF2B5EF4-FFF2-40B4-BE49-F238E27FC236}">
                <a16:creationId xmlns:a16="http://schemas.microsoft.com/office/drawing/2014/main" id="{9D93297E-AB46-442B-B8E3-3F19FF601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263"/>
          <a:stretch/>
        </p:blipFill>
        <p:spPr bwMode="auto">
          <a:xfrm>
            <a:off x="2871383" y="1903632"/>
            <a:ext cx="5600700" cy="36853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E767B37-9533-4C6A-B8D6-3D515E7E977B}"/>
              </a:ext>
            </a:extLst>
          </p:cNvPr>
          <p:cNvSpPr txBox="1"/>
          <p:nvPr/>
        </p:nvSpPr>
        <p:spPr>
          <a:xfrm>
            <a:off x="1062894" y="6151618"/>
            <a:ext cx="8495146" cy="523220"/>
          </a:xfrm>
          <a:prstGeom prst="rect">
            <a:avLst/>
          </a:prstGeom>
          <a:noFill/>
        </p:spPr>
        <p:txBody>
          <a:bodyPr wrap="square">
            <a:spAutoFit/>
          </a:bodyPr>
          <a:lstStyle/>
          <a:p>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Wick RR, Judd LM, Gorrie CL, Holt KE (2017)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Resolving bacterial genome assemblies from short and long sequencing reads.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PLoS</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Comput</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Biol 13(6): e1005595. https://doi.org/10.1371/journal.pcbi.1005595</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812033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Bandage: Check the fasta files and assembly graphs</a:t>
            </a:r>
          </a:p>
        </p:txBody>
      </p:sp>
      <p:sp>
        <p:nvSpPr>
          <p:cNvPr id="13" name="Rectangle: Rounded Corners 12">
            <a:extLst>
              <a:ext uri="{FF2B5EF4-FFF2-40B4-BE49-F238E27FC236}">
                <a16:creationId xmlns:a16="http://schemas.microsoft.com/office/drawing/2014/main" id="{B5BDCCD3-05DD-49D1-8148-23C0E1EA99B5}"/>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25B94C15-8CDE-420B-8421-75A836F3D118}"/>
              </a:ext>
            </a:extLst>
          </p:cNvPr>
          <p:cNvSpPr txBox="1"/>
          <p:nvPr/>
        </p:nvSpPr>
        <p:spPr>
          <a:xfrm>
            <a:off x="1025949" y="849867"/>
            <a:ext cx="10454851" cy="2308324"/>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https://rrwick.github.io/Bandage/</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graph</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눈으로 볼 수 있게 해줌</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graph</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assembly sequence file (fasta)</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에서는 확인할 수 없는</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contigs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간의 연결 관계를 볼 수 있게 해줌</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Blast search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기능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 Antibiotic resistance gene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을 그래프 상에서 위치 표시 가능</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그래프 상 선택한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node</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sequence export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sym typeface="Wingdings" panose="05000000000000000000" pitchFamily="2" charset="2"/>
              </a:rPr>
              <a:t>가능</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54FD5F32-216D-420E-B007-585D2E90FA76}"/>
              </a:ext>
            </a:extLst>
          </p:cNvPr>
          <p:cNvSpPr txBox="1"/>
          <p:nvPr/>
        </p:nvSpPr>
        <p:spPr>
          <a:xfrm>
            <a:off x="1062893" y="3343762"/>
            <a:ext cx="9937615" cy="523220"/>
          </a:xfrm>
          <a:prstGeom prst="rect">
            <a:avLst/>
          </a:prstGeom>
          <a:noFill/>
        </p:spPr>
        <p:txBody>
          <a:bodyPr wrap="square">
            <a:spAutoFit/>
          </a:bodyPr>
          <a:lstStyle/>
          <a:p>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Ryan R. Wick, Mark B. Schultz, Justin Zobel, Kathryn E. Holt, Bandage: interactive visualization of de novo genome assemblies, Bioinformatics, Volume 31, Issue 20, 15 October 2015, Pages 3350–3352, https://doi.org/10.1093/bioinformatics/btv383</a:t>
            </a:r>
          </a:p>
        </p:txBody>
      </p:sp>
      <p:sp>
        <p:nvSpPr>
          <p:cNvPr id="16" name="TextBox 15">
            <a:extLst>
              <a:ext uri="{FF2B5EF4-FFF2-40B4-BE49-F238E27FC236}">
                <a16:creationId xmlns:a16="http://schemas.microsoft.com/office/drawing/2014/main" id="{03FCDE5D-92B0-4AC6-B194-033A93FE602D}"/>
              </a:ext>
            </a:extLst>
          </p:cNvPr>
          <p:cNvSpPr txBox="1"/>
          <p:nvPr/>
        </p:nvSpPr>
        <p:spPr>
          <a:xfrm>
            <a:off x="729673" y="6162252"/>
            <a:ext cx="10695709" cy="307777"/>
          </a:xfrm>
          <a:prstGeom prst="rect">
            <a:avLst/>
          </a:prstGeom>
          <a:noFill/>
        </p:spPr>
        <p:txBody>
          <a:bodyPr wrap="square">
            <a:spAutoFit/>
          </a:bodyPr>
          <a:lstStyle/>
          <a:p>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리눅스로 돌아가서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조기종료</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파일 복사</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Bandage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진행</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53195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scoring completeness and contamination of the genome assemblies</a:t>
            </a:r>
          </a:p>
        </p:txBody>
      </p:sp>
      <p:sp>
        <p:nvSpPr>
          <p:cNvPr id="13" name="Rectangle: Rounded Corners 12">
            <a:extLst>
              <a:ext uri="{FF2B5EF4-FFF2-40B4-BE49-F238E27FC236}">
                <a16:creationId xmlns:a16="http://schemas.microsoft.com/office/drawing/2014/main" id="{B5BDCCD3-05DD-49D1-8148-23C0E1EA99B5}"/>
              </a:ext>
            </a:extLst>
          </p:cNvPr>
          <p:cNvSpPr/>
          <p:nvPr/>
        </p:nvSpPr>
        <p:spPr>
          <a:xfrm>
            <a:off x="8400540" y="6485"/>
            <a:ext cx="1330477"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4098" name="Picture 2">
            <a:extLst>
              <a:ext uri="{FF2B5EF4-FFF2-40B4-BE49-F238E27FC236}">
                <a16:creationId xmlns:a16="http://schemas.microsoft.com/office/drawing/2014/main" id="{3E944047-6D11-4965-94AC-78FB8B6CC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003" y="2237079"/>
            <a:ext cx="5149993" cy="31139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712DEB-F2C4-4D70-8FF3-9C1AC99887C0}"/>
              </a:ext>
            </a:extLst>
          </p:cNvPr>
          <p:cNvSpPr txBox="1"/>
          <p:nvPr/>
        </p:nvSpPr>
        <p:spPr>
          <a:xfrm>
            <a:off x="1025949" y="849867"/>
            <a:ext cx="10713469" cy="1323439"/>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https://github.com/Ecogenomics/CheckM</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주어진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assembly</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대하여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tree of life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안에서 소속된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ineage</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판정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또는 사용자가 지정한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taxon</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으로 간주</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lineage(taxon)-specific marker genes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copy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수를 파악</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결과적으로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contamination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및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completeness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정량적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score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제시함</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8A5D9704-917B-4EBC-96FA-679BD7F6B8D9}"/>
              </a:ext>
            </a:extLst>
          </p:cNvPr>
          <p:cNvSpPr txBox="1"/>
          <p:nvPr/>
        </p:nvSpPr>
        <p:spPr>
          <a:xfrm>
            <a:off x="1062893" y="5523546"/>
            <a:ext cx="9937615" cy="523220"/>
          </a:xfrm>
          <a:prstGeom prst="rect">
            <a:avLst/>
          </a:prstGeom>
          <a:noFill/>
        </p:spPr>
        <p:txBody>
          <a:bodyPr wrap="square">
            <a:spAutoFit/>
          </a:bodyPr>
          <a:lstStyle/>
          <a:p>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Parks DH,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Imelfort</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M,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Skennerton</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CT,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Hugenholtz</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P, Tyson GW. </a:t>
            </a:r>
            <a:r>
              <a:rPr lang="en-US" sz="1400" b="0" i="0" dirty="0" err="1">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sz="1400" b="0" i="0" dirty="0">
                <a:solidFill>
                  <a:srgbClr val="30303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assessing the quality of microbial genomes recovered from isolates, single cells, and metagenomes. Genome Res. 2015;25(7):1043-1055. doi:10.1101/gr.186072.114</a:t>
            </a:r>
          </a:p>
        </p:txBody>
      </p:sp>
    </p:spTree>
    <p:extLst>
      <p:ext uri="{BB962C8B-B14F-4D97-AF65-F5344CB8AC3E}">
        <p14:creationId xmlns:p14="http://schemas.microsoft.com/office/powerpoint/2010/main" val="2688719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2691E-1E24-40A2-8A5B-C2D818C50F51}"/>
              </a:ext>
            </a:extLst>
          </p:cNvPr>
          <p:cNvSpPr txBox="1"/>
          <p:nvPr/>
        </p:nvSpPr>
        <p:spPr>
          <a:xfrm>
            <a:off x="2378363" y="3431602"/>
            <a:ext cx="7435273" cy="646331"/>
          </a:xfrm>
          <a:prstGeom prst="rect">
            <a:avLst/>
          </a:prstGeom>
          <a:noFill/>
        </p:spPr>
        <p:txBody>
          <a:bodyPr wrap="square" rtlCol="0">
            <a:spAutoFit/>
          </a:bodyPr>
          <a:lstStyle/>
          <a:p>
            <a:pPr algn="ctr"/>
            <a:r>
              <a:rPr lang="en-US" sz="3600" b="1" dirty="0">
                <a:solidFill>
                  <a:srgbClr val="F6F5EE"/>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4 ended</a:t>
            </a:r>
          </a:p>
        </p:txBody>
      </p:sp>
    </p:spTree>
    <p:extLst>
      <p:ext uri="{BB962C8B-B14F-4D97-AF65-F5344CB8AC3E}">
        <p14:creationId xmlns:p14="http://schemas.microsoft.com/office/powerpoint/2010/main" val="2284353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2">
            <a:extLst>
              <a:ext uri="{FF2B5EF4-FFF2-40B4-BE49-F238E27FC236}">
                <a16:creationId xmlns:a16="http://schemas.microsoft.com/office/drawing/2014/main" id="{F372C646-0919-4C06-B9B6-EC0E398AAB42}"/>
              </a:ext>
            </a:extLst>
          </p:cNvPr>
          <p:cNvGraphicFramePr>
            <a:graphicFrameLocks noGrp="1"/>
          </p:cNvGraphicFramePr>
          <p:nvPr>
            <p:extLst>
              <p:ext uri="{D42A27DB-BD31-4B8C-83A1-F6EECF244321}">
                <p14:modId xmlns:p14="http://schemas.microsoft.com/office/powerpoint/2010/main" val="2443961562"/>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848998664"/>
                  </a:ext>
                </a:extLst>
              </a:tr>
            </a:tbl>
          </a:graphicData>
        </a:graphic>
      </p:graphicFrame>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5CA26E-43FA-4A6C-82E9-67E1DE1FAB89}"/>
              </a:ext>
            </a:extLst>
          </p:cNvPr>
          <p:cNvSpPr/>
          <p:nvPr/>
        </p:nvSpPr>
        <p:spPr>
          <a:xfrm>
            <a:off x="801278" y="4143229"/>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325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5</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14:00 – 15:00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1237268" y="1392513"/>
            <a:ext cx="9578513" cy="3170099"/>
          </a:xfrm>
          <a:prstGeom prst="rect">
            <a:avLst/>
          </a:prstGeom>
          <a:noFill/>
        </p:spPr>
        <p:txBody>
          <a:bodyPr wrap="square">
            <a:spAutoFit/>
          </a:bodyPr>
          <a:lstStyle/>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assembler (1) </a:t>
            </a:r>
            <a:r>
              <a:rPr lang="en-US" altLang="ko-KR"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long-read assembly + Medaka long-read polishing</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assembler (2) </a:t>
            </a:r>
            <a:r>
              <a:rPr lang="en-US"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hybrid assembly</a:t>
            </a:r>
          </a:p>
          <a:p>
            <a:pPr marL="285750" indent="-285750" algn="l">
              <a:buFont typeface="Arial" panose="020B0604020202020204" pitchFamily="34" charset="0"/>
              <a:buChar char="•"/>
            </a:pPr>
            <a:endPar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assembler (3) </a:t>
            </a:r>
            <a:r>
              <a:rPr lang="en-US" altLang="ko-KR"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workflow long-read assembly + Medaka long-read polishing + </a:t>
            </a:r>
            <a:r>
              <a:rPr lang="en-US" altLang="ko-KR"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r>
              <a:rPr lang="en-US" altLang="ko-KR"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short-read polishing</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the assembly outputs, fasta and graph</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to score completeness and contamination of the assemblies</a:t>
            </a:r>
          </a:p>
        </p:txBody>
      </p:sp>
    </p:spTree>
    <p:extLst>
      <p:ext uri="{BB962C8B-B14F-4D97-AF65-F5344CB8AC3E}">
        <p14:creationId xmlns:p14="http://schemas.microsoft.com/office/powerpoint/2010/main" val="2534050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DDD002FF-FACD-40AD-A27F-0A826F46083A}"/>
              </a:ext>
            </a:extLst>
          </p:cNvPr>
          <p:cNvCxnSpPr>
            <a:cxnSpLocks/>
          </p:cNvCxnSpPr>
          <p:nvPr/>
        </p:nvCxnSpPr>
        <p:spPr>
          <a:xfrm>
            <a:off x="8734738" y="1625600"/>
            <a:ext cx="0" cy="133246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9593C58-662B-4CD7-9ADA-07CFA86FB76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내용 소개</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6A87A6AC-16AD-4B6F-921E-24C8A5DDAD83}"/>
              </a:ext>
            </a:extLst>
          </p:cNvPr>
          <p:cNvSpPr txBox="1"/>
          <p:nvPr/>
        </p:nvSpPr>
        <p:spPr>
          <a:xfrm>
            <a:off x="637309" y="1052945"/>
            <a:ext cx="10677236" cy="338554"/>
          </a:xfrm>
          <a:prstGeom prst="rect">
            <a:avLst/>
          </a:prstGeom>
          <a:noFill/>
        </p:spPr>
        <p:txBody>
          <a:bodyPr wrap="square" rtlCol="0">
            <a:spAutoFit/>
          </a:bodyPr>
          <a:lstStyle/>
          <a:p>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Klebsiella pneumoniae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ST307 isolates KP1766, KP1768, NR5632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중 하나를 선택하여 실습 진행</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6BEF2D32-6A87-47D0-AAB9-26BA3BEFA6B7}"/>
              </a:ext>
            </a:extLst>
          </p:cNvPr>
          <p:cNvSpPr txBox="1"/>
          <p:nvPr/>
        </p:nvSpPr>
        <p:spPr>
          <a:xfrm>
            <a:off x="443415" y="1845791"/>
            <a:ext cx="1907306"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Nanopore reads </a:t>
            </a:r>
          </a:p>
        </p:txBody>
      </p:sp>
      <p:sp>
        <p:nvSpPr>
          <p:cNvPr id="16" name="TextBox 15">
            <a:extLst>
              <a:ext uri="{FF2B5EF4-FFF2-40B4-BE49-F238E27FC236}">
                <a16:creationId xmlns:a16="http://schemas.microsoft.com/office/drawing/2014/main" id="{F86DB773-BBE3-4F8C-904F-6D7512881221}"/>
              </a:ext>
            </a:extLst>
          </p:cNvPr>
          <p:cNvSpPr txBox="1"/>
          <p:nvPr/>
        </p:nvSpPr>
        <p:spPr>
          <a:xfrm>
            <a:off x="3995961" y="1845791"/>
            <a:ext cx="1757200"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QC-passed reads</a:t>
            </a:r>
          </a:p>
        </p:txBody>
      </p:sp>
      <p:sp>
        <p:nvSpPr>
          <p:cNvPr id="20" name="TextBox 19">
            <a:extLst>
              <a:ext uri="{FF2B5EF4-FFF2-40B4-BE49-F238E27FC236}">
                <a16:creationId xmlns:a16="http://schemas.microsoft.com/office/drawing/2014/main" id="{F2026783-2F4C-40ED-9310-1B57FA12C09F}"/>
              </a:ext>
            </a:extLst>
          </p:cNvPr>
          <p:cNvSpPr txBox="1"/>
          <p:nvPr/>
        </p:nvSpPr>
        <p:spPr>
          <a:xfrm>
            <a:off x="7270253" y="1845791"/>
            <a:ext cx="1217965"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cxnSp>
        <p:nvCxnSpPr>
          <p:cNvPr id="5" name="Straight Arrow Connector 4">
            <a:extLst>
              <a:ext uri="{FF2B5EF4-FFF2-40B4-BE49-F238E27FC236}">
                <a16:creationId xmlns:a16="http://schemas.microsoft.com/office/drawing/2014/main" id="{0797F1CA-6186-4163-8512-238DD4926973}"/>
              </a:ext>
            </a:extLst>
          </p:cNvPr>
          <p:cNvCxnSpPr>
            <a:cxnSpLocks/>
            <a:endCxn id="16" idx="1"/>
          </p:cNvCxnSpPr>
          <p:nvPr/>
        </p:nvCxnSpPr>
        <p:spPr>
          <a:xfrm>
            <a:off x="2032000" y="2015068"/>
            <a:ext cx="1963961"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8E379-FB9C-424B-AB72-DF60DA4AFB28}"/>
              </a:ext>
            </a:extLst>
          </p:cNvPr>
          <p:cNvCxnSpPr>
            <a:cxnSpLocks/>
            <a:endCxn id="20" idx="1"/>
          </p:cNvCxnSpPr>
          <p:nvPr/>
        </p:nvCxnSpPr>
        <p:spPr>
          <a:xfrm>
            <a:off x="5763491" y="2015068"/>
            <a:ext cx="1506762"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887504-CDAE-443D-9C34-861792312B42}"/>
              </a:ext>
            </a:extLst>
          </p:cNvPr>
          <p:cNvSpPr txBox="1"/>
          <p:nvPr/>
        </p:nvSpPr>
        <p:spPr>
          <a:xfrm>
            <a:off x="2484654" y="1845791"/>
            <a:ext cx="839294" cy="338554"/>
          </a:xfrm>
          <a:prstGeom prst="rect">
            <a:avLst/>
          </a:prstGeom>
          <a:solidFill>
            <a:schemeClr val="bg1"/>
          </a:solidFill>
          <a:ln>
            <a:solidFill>
              <a:srgbClr val="0000FF"/>
            </a:solidFill>
          </a:ln>
        </p:spPr>
        <p:txBody>
          <a:bodyPr wrap="square" rtlCol="0">
            <a:spAutoFit/>
          </a:bodyPr>
          <a:lstStyle/>
          <a:p>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filtlong</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TextBox 18">
            <a:extLst>
              <a:ext uri="{FF2B5EF4-FFF2-40B4-BE49-F238E27FC236}">
                <a16:creationId xmlns:a16="http://schemas.microsoft.com/office/drawing/2014/main" id="{C5FCD4BA-802C-42D0-98CC-77F182B6DCB6}"/>
              </a:ext>
            </a:extLst>
          </p:cNvPr>
          <p:cNvSpPr txBox="1"/>
          <p:nvPr/>
        </p:nvSpPr>
        <p:spPr>
          <a:xfrm>
            <a:off x="6183816" y="1845791"/>
            <a:ext cx="655781" cy="338554"/>
          </a:xfrm>
          <a:prstGeom prst="rect">
            <a:avLst/>
          </a:prstGeom>
          <a:solidFill>
            <a:schemeClr val="bg1"/>
          </a:solidFill>
          <a:ln>
            <a:solidFill>
              <a:srgbClr val="0000FF"/>
            </a:solidFill>
          </a:ln>
        </p:spPr>
        <p:txBody>
          <a:bodyPr wrap="square" rtlCol="0">
            <a:spAutoFit/>
          </a:bodyPr>
          <a:lstStyle/>
          <a:p>
            <a:pPr algn="ctr"/>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1" name="TextBox 30">
            <a:extLst>
              <a:ext uri="{FF2B5EF4-FFF2-40B4-BE49-F238E27FC236}">
                <a16:creationId xmlns:a16="http://schemas.microsoft.com/office/drawing/2014/main" id="{F7F16338-CDEB-4419-BA58-F609D8C43045}"/>
              </a:ext>
            </a:extLst>
          </p:cNvPr>
          <p:cNvSpPr txBox="1"/>
          <p:nvPr/>
        </p:nvSpPr>
        <p:spPr>
          <a:xfrm>
            <a:off x="9577488" y="6273225"/>
            <a:ext cx="2092036" cy="584775"/>
          </a:xfrm>
          <a:prstGeom prst="rect">
            <a:avLst/>
          </a:prstGeom>
          <a:noFill/>
        </p:spPr>
        <p:txBody>
          <a:bodyPr wrap="square" rtlCol="0">
            <a:spAutoFit/>
          </a:bodyPr>
          <a:lstStyle/>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Completeness,</a:t>
            </a:r>
          </a:p>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Contamination</a:t>
            </a:r>
          </a:p>
        </p:txBody>
      </p:sp>
      <p:sp>
        <p:nvSpPr>
          <p:cNvPr id="32" name="TextBox 31">
            <a:extLst>
              <a:ext uri="{FF2B5EF4-FFF2-40B4-BE49-F238E27FC236}">
                <a16:creationId xmlns:a16="http://schemas.microsoft.com/office/drawing/2014/main" id="{F7AEBE9B-567C-4E12-8C6F-1F400D978151}"/>
              </a:ext>
            </a:extLst>
          </p:cNvPr>
          <p:cNvSpPr txBox="1"/>
          <p:nvPr/>
        </p:nvSpPr>
        <p:spPr>
          <a:xfrm>
            <a:off x="10152453" y="5917949"/>
            <a:ext cx="942107" cy="338554"/>
          </a:xfrm>
          <a:prstGeom prst="rect">
            <a:avLst/>
          </a:prstGeom>
          <a:solidFill>
            <a:schemeClr val="bg1"/>
          </a:solidFill>
          <a:ln>
            <a:solidFill>
              <a:srgbClr val="0000FF"/>
            </a:solidFill>
          </a:ln>
        </p:spPr>
        <p:txBody>
          <a:bodyPr wrap="square" rtlCol="0">
            <a:spAutoFit/>
          </a:bodyPr>
          <a:lstStyle/>
          <a:p>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7" name="TextBox 36">
            <a:extLst>
              <a:ext uri="{FF2B5EF4-FFF2-40B4-BE49-F238E27FC236}">
                <a16:creationId xmlns:a16="http://schemas.microsoft.com/office/drawing/2014/main" id="{68F28975-92E0-4F76-B436-13C601A68680}"/>
              </a:ext>
            </a:extLst>
          </p:cNvPr>
          <p:cNvSpPr txBox="1"/>
          <p:nvPr/>
        </p:nvSpPr>
        <p:spPr>
          <a:xfrm>
            <a:off x="7124148" y="6266740"/>
            <a:ext cx="2092036" cy="584775"/>
          </a:xfrm>
          <a:prstGeom prst="rect">
            <a:avLst/>
          </a:prstGeom>
          <a:noFill/>
        </p:spPr>
        <p:txBody>
          <a:bodyPr wrap="square" rtlCol="0">
            <a:spAutoFit/>
          </a:bodyPr>
          <a:lstStyle/>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Visually inspect assembly</a:t>
            </a:r>
          </a:p>
        </p:txBody>
      </p:sp>
      <p:sp>
        <p:nvSpPr>
          <p:cNvPr id="36" name="TextBox 35">
            <a:extLst>
              <a:ext uri="{FF2B5EF4-FFF2-40B4-BE49-F238E27FC236}">
                <a16:creationId xmlns:a16="http://schemas.microsoft.com/office/drawing/2014/main" id="{C3EEDBA6-94AC-4813-B384-A8B7FF0BC7F5}"/>
              </a:ext>
            </a:extLst>
          </p:cNvPr>
          <p:cNvSpPr txBox="1"/>
          <p:nvPr/>
        </p:nvSpPr>
        <p:spPr>
          <a:xfrm>
            <a:off x="7718741" y="5917949"/>
            <a:ext cx="1015997" cy="338554"/>
          </a:xfrm>
          <a:prstGeom prst="rect">
            <a:avLst/>
          </a:prstGeom>
          <a:solidFill>
            <a:schemeClr val="bg1"/>
          </a:solidFill>
          <a:ln>
            <a:solidFill>
              <a:srgbClr val="0000FF"/>
            </a:solidFill>
          </a:ln>
        </p:spPr>
        <p:txBody>
          <a:bodyPr wrap="square" rtlCol="0">
            <a:spAutoFit/>
          </a:bodyPr>
          <a:lstStyle/>
          <a:p>
            <a:r>
              <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Bandage</a:t>
            </a:r>
          </a:p>
        </p:txBody>
      </p:sp>
      <p:sp>
        <p:nvSpPr>
          <p:cNvPr id="28" name="Rectangle: Rounded Corners 27">
            <a:extLst>
              <a:ext uri="{FF2B5EF4-FFF2-40B4-BE49-F238E27FC236}">
                <a16:creationId xmlns:a16="http://schemas.microsoft.com/office/drawing/2014/main" id="{636EA936-BEF4-411E-AE41-64A9FE6B0150}"/>
              </a:ext>
            </a:extLst>
          </p:cNvPr>
          <p:cNvSpPr/>
          <p:nvPr/>
        </p:nvSpPr>
        <p:spPr>
          <a:xfrm>
            <a:off x="1062894" y="6486"/>
            <a:ext cx="206130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Medaka long-read</a:t>
            </a:r>
          </a:p>
        </p:txBody>
      </p:sp>
      <p:sp>
        <p:nvSpPr>
          <p:cNvPr id="29" name="Rectangle: Rounded Corners 28">
            <a:extLst>
              <a:ext uri="{FF2B5EF4-FFF2-40B4-BE49-F238E27FC236}">
                <a16:creationId xmlns:a16="http://schemas.microsoft.com/office/drawing/2014/main" id="{83BA7D89-0492-49FB-8647-2CC5AFD89867}"/>
              </a:ext>
            </a:extLst>
          </p:cNvPr>
          <p:cNvSpPr/>
          <p:nvPr/>
        </p:nvSpPr>
        <p:spPr>
          <a:xfrm>
            <a:off x="3197561" y="6485"/>
            <a:ext cx="114106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hybrid</a:t>
            </a:r>
          </a:p>
        </p:txBody>
      </p:sp>
      <p:sp>
        <p:nvSpPr>
          <p:cNvPr id="30" name="Rectangle: Rounded Corners 29">
            <a:extLst>
              <a:ext uri="{FF2B5EF4-FFF2-40B4-BE49-F238E27FC236}">
                <a16:creationId xmlns:a16="http://schemas.microsoft.com/office/drawing/2014/main" id="{DBC02D5F-4ABE-4AD2-8B85-1199AD7E9ECE}"/>
              </a:ext>
            </a:extLst>
          </p:cNvPr>
          <p:cNvSpPr/>
          <p:nvPr/>
        </p:nvSpPr>
        <p:spPr>
          <a:xfrm>
            <a:off x="4411984" y="6485"/>
            <a:ext cx="200312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long-read or hybrid</a:t>
            </a:r>
          </a:p>
        </p:txBody>
      </p:sp>
      <p:sp>
        <p:nvSpPr>
          <p:cNvPr id="34" name="Rectangle: Rounded Corners 33">
            <a:extLst>
              <a:ext uri="{FF2B5EF4-FFF2-40B4-BE49-F238E27FC236}">
                <a16:creationId xmlns:a16="http://schemas.microsoft.com/office/drawing/2014/main" id="{E6929534-EE1A-4856-B8F5-8BDE2C3AB840}"/>
              </a:ext>
            </a:extLst>
          </p:cNvPr>
          <p:cNvSpPr/>
          <p:nvPr/>
        </p:nvSpPr>
        <p:spPr>
          <a:xfrm>
            <a:off x="6488474"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35" name="Rectangle: Rounded Corners 34">
            <a:extLst>
              <a:ext uri="{FF2B5EF4-FFF2-40B4-BE49-F238E27FC236}">
                <a16:creationId xmlns:a16="http://schemas.microsoft.com/office/drawing/2014/main" id="{06DC169C-A5C9-449D-B321-47ADA8349DF0}"/>
              </a:ext>
            </a:extLst>
          </p:cNvPr>
          <p:cNvSpPr/>
          <p:nvPr/>
        </p:nvSpPr>
        <p:spPr>
          <a:xfrm>
            <a:off x="8243527"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40" name="TextBox 39">
            <a:extLst>
              <a:ext uri="{FF2B5EF4-FFF2-40B4-BE49-F238E27FC236}">
                <a16:creationId xmlns:a16="http://schemas.microsoft.com/office/drawing/2014/main" id="{03490440-EF8B-4EAF-BD24-06DF20737C3B}"/>
              </a:ext>
            </a:extLst>
          </p:cNvPr>
          <p:cNvSpPr txBox="1"/>
          <p:nvPr/>
        </p:nvSpPr>
        <p:spPr>
          <a:xfrm>
            <a:off x="9749599" y="1845791"/>
            <a:ext cx="2202256" cy="338554"/>
          </a:xfrm>
          <a:prstGeom prst="rect">
            <a:avLst/>
          </a:prstGeom>
          <a:noFill/>
        </p:spPr>
        <p:txBody>
          <a:bodyPr wrap="square" rtlCol="0">
            <a:spAutoFit/>
          </a:bodyPr>
          <a:lstStyle/>
          <a:p>
            <a:r>
              <a:rPr lang="en-US" sz="1600">
                <a:latin typeface="맑은 고딕 Semilight" panose="020B0502040204020203" pitchFamily="50" charset="-127"/>
                <a:ea typeface="맑은 고딕 Semilight" panose="020B0502040204020203" pitchFamily="50" charset="-127"/>
                <a:cs typeface="맑은 고딕 Semilight" panose="020B0502040204020203" pitchFamily="50" charset="-127"/>
              </a:rPr>
              <a:t>Polished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cxnSp>
        <p:nvCxnSpPr>
          <p:cNvPr id="41" name="Straight Arrow Connector 40">
            <a:extLst>
              <a:ext uri="{FF2B5EF4-FFF2-40B4-BE49-F238E27FC236}">
                <a16:creationId xmlns:a16="http://schemas.microsoft.com/office/drawing/2014/main" id="{6D251AAB-BF2C-44BE-BE18-356759E02FA1}"/>
              </a:ext>
            </a:extLst>
          </p:cNvPr>
          <p:cNvCxnSpPr>
            <a:cxnSpLocks/>
            <a:endCxn id="40" idx="1"/>
          </p:cNvCxnSpPr>
          <p:nvPr/>
        </p:nvCxnSpPr>
        <p:spPr>
          <a:xfrm>
            <a:off x="8242837" y="2015068"/>
            <a:ext cx="1506762"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C8AA229-3167-4198-A6F9-BA20503936CC}"/>
              </a:ext>
            </a:extLst>
          </p:cNvPr>
          <p:cNvSpPr txBox="1"/>
          <p:nvPr/>
        </p:nvSpPr>
        <p:spPr>
          <a:xfrm>
            <a:off x="8483600" y="1845791"/>
            <a:ext cx="909234" cy="338554"/>
          </a:xfrm>
          <a:prstGeom prst="rect">
            <a:avLst/>
          </a:prstGeom>
          <a:solidFill>
            <a:schemeClr val="bg1"/>
          </a:solidFill>
          <a:ln>
            <a:solidFill>
              <a:srgbClr val="0000FF"/>
            </a:solidFill>
          </a:ln>
        </p:spPr>
        <p:txBody>
          <a:bodyPr wrap="square" rtlCol="0">
            <a:spAutoFit/>
          </a:bodyPr>
          <a:lstStyle/>
          <a:p>
            <a:pPr algn="ctr"/>
            <a:r>
              <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medaka</a:t>
            </a:r>
          </a:p>
        </p:txBody>
      </p:sp>
      <p:cxnSp>
        <p:nvCxnSpPr>
          <p:cNvPr id="43" name="Connector: Elbow 42">
            <a:extLst>
              <a:ext uri="{FF2B5EF4-FFF2-40B4-BE49-F238E27FC236}">
                <a16:creationId xmlns:a16="http://schemas.microsoft.com/office/drawing/2014/main" id="{61EEE564-BB0B-4BCD-A8D4-025123C78F49}"/>
              </a:ext>
            </a:extLst>
          </p:cNvPr>
          <p:cNvCxnSpPr>
            <a:cxnSpLocks/>
            <a:stCxn id="16" idx="0"/>
            <a:endCxn id="42" idx="0"/>
          </p:cNvCxnSpPr>
          <p:nvPr/>
        </p:nvCxnSpPr>
        <p:spPr>
          <a:xfrm rot="5400000" flipH="1" flipV="1">
            <a:off x="6906389" y="-186037"/>
            <a:ext cx="12700" cy="4063656"/>
          </a:xfrm>
          <a:prstGeom prst="bentConnector3">
            <a:avLst>
              <a:gd name="adj1" fmla="val 1800000"/>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6E0CABB-5530-4D3F-BE9A-26D52E5C3EE0}"/>
              </a:ext>
            </a:extLst>
          </p:cNvPr>
          <p:cNvSpPr txBox="1"/>
          <p:nvPr/>
        </p:nvSpPr>
        <p:spPr>
          <a:xfrm>
            <a:off x="158707" y="3950149"/>
            <a:ext cx="2639911" cy="338554"/>
          </a:xfrm>
          <a:prstGeom prst="rect">
            <a:avLst/>
          </a:prstGeom>
          <a:noFill/>
        </p:spPr>
        <p:txBody>
          <a:bodyPr wrap="square" rtlCol="0">
            <a:spAutoFit/>
          </a:bodyPr>
          <a:lstStyle/>
          <a:p>
            <a:pPr algn="ct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QC-passed illumina reads</a:t>
            </a:r>
          </a:p>
        </p:txBody>
      </p:sp>
      <p:cxnSp>
        <p:nvCxnSpPr>
          <p:cNvPr id="51" name="Connector: Elbow 50">
            <a:extLst>
              <a:ext uri="{FF2B5EF4-FFF2-40B4-BE49-F238E27FC236}">
                <a16:creationId xmlns:a16="http://schemas.microsoft.com/office/drawing/2014/main" id="{7F96CF5E-514C-481D-8E73-BA704073C3FD}"/>
              </a:ext>
            </a:extLst>
          </p:cNvPr>
          <p:cNvCxnSpPr>
            <a:cxnSpLocks/>
            <a:stCxn id="16" idx="2"/>
            <a:endCxn id="21" idx="0"/>
          </p:cNvCxnSpPr>
          <p:nvPr/>
        </p:nvCxnSpPr>
        <p:spPr>
          <a:xfrm rot="5400000">
            <a:off x="3457044" y="3419316"/>
            <a:ext cx="2652489" cy="182547"/>
          </a:xfrm>
          <a:prstGeom prst="bentConnector3">
            <a:avLst>
              <a:gd name="adj1" fmla="val 5000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93CB03-DD3B-42A0-9A66-8229F002069F}"/>
              </a:ext>
            </a:extLst>
          </p:cNvPr>
          <p:cNvSpPr txBox="1"/>
          <p:nvPr/>
        </p:nvSpPr>
        <p:spPr>
          <a:xfrm>
            <a:off x="6033759" y="2958062"/>
            <a:ext cx="955893" cy="338554"/>
          </a:xfrm>
          <a:prstGeom prst="rect">
            <a:avLst/>
          </a:prstGeom>
          <a:solidFill>
            <a:schemeClr val="bg1"/>
          </a:solidFill>
          <a:ln>
            <a:solidFill>
              <a:srgbClr val="0000FF"/>
            </a:solidFill>
          </a:ln>
        </p:spPr>
        <p:txBody>
          <a:bodyPr wrap="square" rtlCol="0">
            <a:spAutoFit/>
          </a:bodyPr>
          <a:lstStyle/>
          <a:p>
            <a:pPr algn="ctr"/>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57" name="Connector: Elbow 56">
            <a:extLst>
              <a:ext uri="{FF2B5EF4-FFF2-40B4-BE49-F238E27FC236}">
                <a16:creationId xmlns:a16="http://schemas.microsoft.com/office/drawing/2014/main" id="{77BB9D86-B9BF-4924-8EEE-7C878BC54341}"/>
              </a:ext>
            </a:extLst>
          </p:cNvPr>
          <p:cNvCxnSpPr>
            <a:cxnSpLocks/>
            <a:stCxn id="16" idx="3"/>
            <a:endCxn id="55" idx="1"/>
          </p:cNvCxnSpPr>
          <p:nvPr/>
        </p:nvCxnSpPr>
        <p:spPr>
          <a:xfrm>
            <a:off x="5753161" y="2015068"/>
            <a:ext cx="280598" cy="1112271"/>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92EF670-1BF2-4A84-9D1B-E9FF46E31D77}"/>
              </a:ext>
            </a:extLst>
          </p:cNvPr>
          <p:cNvSpPr txBox="1"/>
          <p:nvPr/>
        </p:nvSpPr>
        <p:spPr>
          <a:xfrm>
            <a:off x="7272015" y="2958062"/>
            <a:ext cx="1217965"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cxnSp>
        <p:nvCxnSpPr>
          <p:cNvPr id="64" name="Straight Arrow Connector 63">
            <a:extLst>
              <a:ext uri="{FF2B5EF4-FFF2-40B4-BE49-F238E27FC236}">
                <a16:creationId xmlns:a16="http://schemas.microsoft.com/office/drawing/2014/main" id="{8FA18310-E8B8-47BF-89D5-15EA4BAEACD6}"/>
              </a:ext>
            </a:extLst>
          </p:cNvPr>
          <p:cNvCxnSpPr>
            <a:cxnSpLocks/>
            <a:stCxn id="55" idx="3"/>
            <a:endCxn id="63" idx="1"/>
          </p:cNvCxnSpPr>
          <p:nvPr/>
        </p:nvCxnSpPr>
        <p:spPr>
          <a:xfrm>
            <a:off x="6989652" y="3127339"/>
            <a:ext cx="28236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A58D86A-4F69-47AC-8A6D-961EAA2B0F75}"/>
              </a:ext>
            </a:extLst>
          </p:cNvPr>
          <p:cNvSpPr txBox="1"/>
          <p:nvPr/>
        </p:nvSpPr>
        <p:spPr>
          <a:xfrm>
            <a:off x="7834203" y="3498011"/>
            <a:ext cx="2202256"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Polished assembly</a:t>
            </a:r>
          </a:p>
        </p:txBody>
      </p:sp>
      <p:cxnSp>
        <p:nvCxnSpPr>
          <p:cNvPr id="69" name="Straight Arrow Connector 68">
            <a:extLst>
              <a:ext uri="{FF2B5EF4-FFF2-40B4-BE49-F238E27FC236}">
                <a16:creationId xmlns:a16="http://schemas.microsoft.com/office/drawing/2014/main" id="{8C71136D-E7B1-494D-96AC-BF03266199B5}"/>
              </a:ext>
            </a:extLst>
          </p:cNvPr>
          <p:cNvCxnSpPr>
            <a:cxnSpLocks/>
            <a:endCxn id="70" idx="1"/>
          </p:cNvCxnSpPr>
          <p:nvPr/>
        </p:nvCxnSpPr>
        <p:spPr>
          <a:xfrm flipV="1">
            <a:off x="8242837" y="3120047"/>
            <a:ext cx="240763" cy="49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D7E07AC-9B7B-4750-A021-A8871161DEF2}"/>
              </a:ext>
            </a:extLst>
          </p:cNvPr>
          <p:cNvSpPr txBox="1"/>
          <p:nvPr/>
        </p:nvSpPr>
        <p:spPr>
          <a:xfrm>
            <a:off x="8483600" y="2950770"/>
            <a:ext cx="909234" cy="338554"/>
          </a:xfrm>
          <a:prstGeom prst="rect">
            <a:avLst/>
          </a:prstGeom>
          <a:solidFill>
            <a:schemeClr val="bg1"/>
          </a:solidFill>
          <a:ln>
            <a:solidFill>
              <a:srgbClr val="0000FF"/>
            </a:solidFill>
          </a:ln>
        </p:spPr>
        <p:txBody>
          <a:bodyPr wrap="square" rtlCol="0">
            <a:spAutoFit/>
          </a:bodyPr>
          <a:lstStyle/>
          <a:p>
            <a:pPr algn="ctr"/>
            <a:r>
              <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medaka</a:t>
            </a:r>
          </a:p>
        </p:txBody>
      </p:sp>
      <p:cxnSp>
        <p:nvCxnSpPr>
          <p:cNvPr id="77" name="Straight Arrow Connector 76">
            <a:extLst>
              <a:ext uri="{FF2B5EF4-FFF2-40B4-BE49-F238E27FC236}">
                <a16:creationId xmlns:a16="http://schemas.microsoft.com/office/drawing/2014/main" id="{09086920-4B40-460F-861D-882120C84129}"/>
              </a:ext>
            </a:extLst>
          </p:cNvPr>
          <p:cNvCxnSpPr>
            <a:stCxn id="70" idx="2"/>
            <a:endCxn id="68" idx="0"/>
          </p:cNvCxnSpPr>
          <p:nvPr/>
        </p:nvCxnSpPr>
        <p:spPr>
          <a:xfrm flipH="1">
            <a:off x="8935331" y="3289324"/>
            <a:ext cx="2886" cy="208687"/>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3C0D82-17AC-4775-9D6F-897A4BBFC0ED}"/>
              </a:ext>
            </a:extLst>
          </p:cNvPr>
          <p:cNvCxnSpPr>
            <a:cxnSpLocks/>
            <a:stCxn id="68" idx="2"/>
            <a:endCxn id="78" idx="2"/>
          </p:cNvCxnSpPr>
          <p:nvPr/>
        </p:nvCxnSpPr>
        <p:spPr>
          <a:xfrm flipH="1">
            <a:off x="8931801" y="3836565"/>
            <a:ext cx="3530" cy="446989"/>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AD21A8D-B2E7-4D6B-B1F3-30F4332C01BD}"/>
              </a:ext>
            </a:extLst>
          </p:cNvPr>
          <p:cNvSpPr txBox="1"/>
          <p:nvPr/>
        </p:nvSpPr>
        <p:spPr>
          <a:xfrm>
            <a:off x="8323107" y="3945000"/>
            <a:ext cx="1217388" cy="338554"/>
          </a:xfrm>
          <a:prstGeom prst="rect">
            <a:avLst/>
          </a:prstGeom>
          <a:solidFill>
            <a:schemeClr val="bg1"/>
          </a:solidFill>
          <a:ln>
            <a:solidFill>
              <a:srgbClr val="0000FF"/>
            </a:solidFill>
          </a:ln>
        </p:spPr>
        <p:txBody>
          <a:bodyPr wrap="square" rtlCol="0">
            <a:spAutoFit/>
          </a:bodyPr>
          <a:lstStyle/>
          <a:p>
            <a:pPr algn="ctr"/>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1" name="TextBox 20">
            <a:extLst>
              <a:ext uri="{FF2B5EF4-FFF2-40B4-BE49-F238E27FC236}">
                <a16:creationId xmlns:a16="http://schemas.microsoft.com/office/drawing/2014/main" id="{73257BAF-A77C-4A50-AB1E-F573EE49CD55}"/>
              </a:ext>
            </a:extLst>
          </p:cNvPr>
          <p:cNvSpPr txBox="1"/>
          <p:nvPr/>
        </p:nvSpPr>
        <p:spPr>
          <a:xfrm>
            <a:off x="4184014" y="4836834"/>
            <a:ext cx="1015999" cy="338554"/>
          </a:xfrm>
          <a:prstGeom prst="rect">
            <a:avLst/>
          </a:prstGeom>
          <a:solidFill>
            <a:schemeClr val="bg1"/>
          </a:solidFill>
          <a:ln>
            <a:solidFill>
              <a:srgbClr val="0000FF"/>
            </a:solidFill>
          </a:ln>
        </p:spPr>
        <p:txBody>
          <a:bodyPr wrap="square" rtlCol="0">
            <a:spAutoFit/>
          </a:bodyPr>
          <a:lstStyle/>
          <a:p>
            <a:r>
              <a:rPr lang="en-US" sz="1600" i="1" dirty="0" err="1">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endParaRPr lang="en-US" sz="1600" i="1"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cxnSp>
        <p:nvCxnSpPr>
          <p:cNvPr id="86" name="Straight Arrow Connector 85">
            <a:extLst>
              <a:ext uri="{FF2B5EF4-FFF2-40B4-BE49-F238E27FC236}">
                <a16:creationId xmlns:a16="http://schemas.microsoft.com/office/drawing/2014/main" id="{FA0EF853-B2D6-49D7-9D30-25F9EE6CF1C4}"/>
              </a:ext>
            </a:extLst>
          </p:cNvPr>
          <p:cNvCxnSpPr>
            <a:stCxn id="46" idx="3"/>
            <a:endCxn id="78" idx="1"/>
          </p:cNvCxnSpPr>
          <p:nvPr/>
        </p:nvCxnSpPr>
        <p:spPr>
          <a:xfrm flipV="1">
            <a:off x="2798618" y="4114277"/>
            <a:ext cx="5524489" cy="5149"/>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D044C23-153D-4D52-BE39-D3335D09D6A6}"/>
              </a:ext>
            </a:extLst>
          </p:cNvPr>
          <p:cNvSpPr txBox="1"/>
          <p:nvPr/>
        </p:nvSpPr>
        <p:spPr>
          <a:xfrm>
            <a:off x="9876595" y="3821449"/>
            <a:ext cx="2308345" cy="584775"/>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Polished assembly</a:t>
            </a:r>
          </a:p>
        </p:txBody>
      </p:sp>
      <p:cxnSp>
        <p:nvCxnSpPr>
          <p:cNvPr id="89" name="Straight Arrow Connector 88">
            <a:extLst>
              <a:ext uri="{FF2B5EF4-FFF2-40B4-BE49-F238E27FC236}">
                <a16:creationId xmlns:a16="http://schemas.microsoft.com/office/drawing/2014/main" id="{DD19C280-C82F-41A9-B8F3-DA9509E1B17B}"/>
              </a:ext>
            </a:extLst>
          </p:cNvPr>
          <p:cNvCxnSpPr>
            <a:cxnSpLocks/>
            <a:stCxn id="78" idx="3"/>
            <a:endCxn id="88" idx="1"/>
          </p:cNvCxnSpPr>
          <p:nvPr/>
        </p:nvCxnSpPr>
        <p:spPr>
          <a:xfrm flipV="1">
            <a:off x="9540495" y="4113837"/>
            <a:ext cx="336100" cy="44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D536C904-E0A4-479E-9F77-886CD1F7FE8B}"/>
              </a:ext>
            </a:extLst>
          </p:cNvPr>
          <p:cNvCxnSpPr>
            <a:stCxn id="46" idx="3"/>
          </p:cNvCxnSpPr>
          <p:nvPr/>
        </p:nvCxnSpPr>
        <p:spPr>
          <a:xfrm>
            <a:off x="2798618" y="4119426"/>
            <a:ext cx="1385396" cy="886686"/>
          </a:xfrm>
          <a:prstGeom prst="bent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0858D20-E8FA-4774-8F56-85898A346DF8}"/>
              </a:ext>
            </a:extLst>
          </p:cNvPr>
          <p:cNvCxnSpPr>
            <a:cxnSpLocks/>
            <a:endCxn id="98" idx="1"/>
          </p:cNvCxnSpPr>
          <p:nvPr/>
        </p:nvCxnSpPr>
        <p:spPr>
          <a:xfrm flipV="1">
            <a:off x="5200013" y="4982738"/>
            <a:ext cx="2694780" cy="1031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1289647-3F07-4475-8E06-6A317CAF02C6}"/>
              </a:ext>
            </a:extLst>
          </p:cNvPr>
          <p:cNvSpPr txBox="1"/>
          <p:nvPr/>
        </p:nvSpPr>
        <p:spPr>
          <a:xfrm>
            <a:off x="7894793" y="4813461"/>
            <a:ext cx="2308345" cy="338554"/>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p>
        </p:txBody>
      </p:sp>
      <p:sp>
        <p:nvSpPr>
          <p:cNvPr id="106" name="Arrow: Down 105">
            <a:extLst>
              <a:ext uri="{FF2B5EF4-FFF2-40B4-BE49-F238E27FC236}">
                <a16:creationId xmlns:a16="http://schemas.microsoft.com/office/drawing/2014/main" id="{7D513B67-BF92-4B1D-ABDF-A024EA5C9A00}"/>
              </a:ext>
            </a:extLst>
          </p:cNvPr>
          <p:cNvSpPr/>
          <p:nvPr/>
        </p:nvSpPr>
        <p:spPr>
          <a:xfrm>
            <a:off x="8087354" y="5365012"/>
            <a:ext cx="2610960" cy="468749"/>
          </a:xfrm>
          <a:prstGeom prst="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70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Oracle VM VirtualBox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후 </a:t>
            </a:r>
            <a:r>
              <a:rPr lang="en-US" b="1" dirty="0">
                <a:solidFill>
                  <a:schemeClr val="accent4">
                    <a:lumMod val="60000"/>
                    <a:lumOff val="4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WGS_VM_KCDA_2021DEC.ova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 실행</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TextBox 15">
            <a:extLst>
              <a:ext uri="{FF2B5EF4-FFF2-40B4-BE49-F238E27FC236}">
                <a16:creationId xmlns:a16="http://schemas.microsoft.com/office/drawing/2014/main" id="{42436D8F-E1D5-40E6-BFA4-FD8B4CDB1888}"/>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7" name="Rectangle: Rounded Corners 16">
            <a:extLst>
              <a:ext uri="{FF2B5EF4-FFF2-40B4-BE49-F238E27FC236}">
                <a16:creationId xmlns:a16="http://schemas.microsoft.com/office/drawing/2014/main" id="{30D107F5-39BF-44DD-9881-41D7992BB11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8" name="Rectangle: Rounded Corners 17">
            <a:extLst>
              <a:ext uri="{FF2B5EF4-FFF2-40B4-BE49-F238E27FC236}">
                <a16:creationId xmlns:a16="http://schemas.microsoft.com/office/drawing/2014/main" id="{D1164618-2CF6-44EE-BDA6-1BC9BBC18178}"/>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Rectangle: Rounded Corners 18">
            <a:extLst>
              <a:ext uri="{FF2B5EF4-FFF2-40B4-BE49-F238E27FC236}">
                <a16:creationId xmlns:a16="http://schemas.microsoft.com/office/drawing/2014/main" id="{E82B8F4F-9FF6-4AA7-B4D9-BED6880DBC6B}"/>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Rectangle: Rounded Corners 19">
            <a:extLst>
              <a:ext uri="{FF2B5EF4-FFF2-40B4-BE49-F238E27FC236}">
                <a16:creationId xmlns:a16="http://schemas.microsoft.com/office/drawing/2014/main" id="{C20D13F7-6FDB-466B-87D4-4B47B19F723A}"/>
              </a:ext>
            </a:extLst>
          </p:cNvPr>
          <p:cNvSpPr/>
          <p:nvPr/>
        </p:nvSpPr>
        <p:spPr>
          <a:xfrm>
            <a:off x="4079246" y="6485"/>
            <a:ext cx="1132433"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21" name="Rectangle: Rounded Corners 20">
            <a:extLst>
              <a:ext uri="{FF2B5EF4-FFF2-40B4-BE49-F238E27FC236}">
                <a16:creationId xmlns:a16="http://schemas.microsoft.com/office/drawing/2014/main" id="{B4DE1E54-F7ED-410C-84E1-0C16D55DBE93}"/>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22" name="Rectangle: Rounded Corners 21">
            <a:extLst>
              <a:ext uri="{FF2B5EF4-FFF2-40B4-BE49-F238E27FC236}">
                <a16:creationId xmlns:a16="http://schemas.microsoft.com/office/drawing/2014/main" id="{38D1F4B4-8E1E-4FF8-88D6-E62741A3E93B}"/>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23" name="Rectangle: Rounded Corners 22">
            <a:extLst>
              <a:ext uri="{FF2B5EF4-FFF2-40B4-BE49-F238E27FC236}">
                <a16:creationId xmlns:a16="http://schemas.microsoft.com/office/drawing/2014/main" id="{B160B930-7491-4DBE-8037-B67D4958C2D3}"/>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4" name="Rectangle: Rounded Corners 23">
            <a:extLst>
              <a:ext uri="{FF2B5EF4-FFF2-40B4-BE49-F238E27FC236}">
                <a16:creationId xmlns:a16="http://schemas.microsoft.com/office/drawing/2014/main" id="{2D11D1A0-4DCE-4AE7-A0C1-E5EF800E8090}"/>
              </a:ext>
            </a:extLst>
          </p:cNvPr>
          <p:cNvSpPr/>
          <p:nvPr/>
        </p:nvSpPr>
        <p:spPr>
          <a:xfrm>
            <a:off x="1064393" y="1308869"/>
            <a:ext cx="8730056"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첫째 주에 실습한 방법으로 </a:t>
            </a:r>
            <a:r>
              <a:rPr lang="en-US" altLang="ko-KR"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image </a:t>
            </a:r>
            <a:r>
              <a:rPr lang="ko-KR" altLang="en-US" sz="1400" b="1"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400"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 name="TextBox 1">
            <a:extLst>
              <a:ext uri="{FF2B5EF4-FFF2-40B4-BE49-F238E27FC236}">
                <a16:creationId xmlns:a16="http://schemas.microsoft.com/office/drawing/2014/main" id="{0EF49962-5E36-4D90-BC62-C930A4D4BB88}"/>
              </a:ext>
            </a:extLst>
          </p:cNvPr>
          <p:cNvSpPr txBox="1"/>
          <p:nvPr/>
        </p:nvSpPr>
        <p:spPr>
          <a:xfrm>
            <a:off x="1423447" y="1998482"/>
            <a:ext cx="6574851" cy="1200329"/>
          </a:xfrm>
          <a:prstGeom prst="rect">
            <a:avLst/>
          </a:prstGeom>
          <a:noFill/>
        </p:spPr>
        <p:txBody>
          <a:bodyPr wrap="square" rtlCol="0">
            <a:spAutoFit/>
          </a:bodyPr>
          <a:lstStyle/>
          <a:p>
            <a:pPr marL="342900" indent="-342900">
              <a:buFont typeface="+mj-lt"/>
              <a:buAutoNum type="arabicPeriod"/>
            </a:pPr>
            <a:r>
              <a:rPr lang="en-US" dirty="0"/>
              <a:t>VirtualBox </a:t>
            </a:r>
            <a:r>
              <a:rPr lang="ko-KR" altLang="en-US" dirty="0"/>
              <a:t>실행</a:t>
            </a:r>
            <a:endParaRPr lang="en-US" altLang="ko-KR" dirty="0"/>
          </a:p>
          <a:p>
            <a:pPr marL="342900" indent="-342900">
              <a:buFont typeface="+mj-lt"/>
              <a:buAutoNum type="arabicPeriod"/>
            </a:pPr>
            <a:r>
              <a:rPr lang="en-US" dirty="0"/>
              <a:t>&gt; Tools &gt; </a:t>
            </a:r>
            <a:r>
              <a:rPr lang="ko-KR" altLang="en-US" dirty="0"/>
              <a:t>가져오기</a:t>
            </a:r>
            <a:r>
              <a:rPr lang="en-US" altLang="ko-KR" dirty="0"/>
              <a:t>(Import) &gt; </a:t>
            </a:r>
            <a:r>
              <a:rPr lang="ko-KR" altLang="en-US" dirty="0"/>
              <a:t>파일 선택</a:t>
            </a:r>
            <a:endParaRPr lang="en-US" altLang="ko-KR" dirty="0"/>
          </a:p>
          <a:p>
            <a:pPr marL="342900" indent="-342900">
              <a:buFont typeface="+mj-lt"/>
              <a:buAutoNum type="arabicPeriod"/>
            </a:pPr>
            <a:r>
              <a:rPr lang="en-US" dirty="0"/>
              <a:t>…</a:t>
            </a:r>
          </a:p>
          <a:p>
            <a:pPr marL="342900" indent="-342900">
              <a:buFont typeface="+mj-lt"/>
              <a:buAutoNum type="arabicPeriod"/>
            </a:pPr>
            <a:r>
              <a:rPr lang="en-US" dirty="0"/>
              <a:t>(</a:t>
            </a:r>
            <a:r>
              <a:rPr lang="ko-KR" altLang="en-US" dirty="0"/>
              <a:t>대기 시간이 짧지 않으므로 다시 </a:t>
            </a:r>
            <a:r>
              <a:rPr lang="en-US" altLang="ko-KR" dirty="0"/>
              <a:t>introduction</a:t>
            </a:r>
            <a:r>
              <a:rPr lang="ko-KR" altLang="en-US" dirty="0"/>
              <a:t>으로 이동</a:t>
            </a:r>
            <a:r>
              <a:rPr lang="en-US" altLang="ko-KR" dirty="0"/>
              <a:t>)</a:t>
            </a:r>
            <a:endParaRPr lang="en-US" dirty="0"/>
          </a:p>
        </p:txBody>
      </p:sp>
      <p:sp>
        <p:nvSpPr>
          <p:cNvPr id="25" name="Rectangle: Rounded Corners 24">
            <a:hlinkClick r:id="rId2" action="ppaction://hlinksldjump"/>
            <a:extLst>
              <a:ext uri="{FF2B5EF4-FFF2-40B4-BE49-F238E27FC236}">
                <a16:creationId xmlns:a16="http://schemas.microsoft.com/office/drawing/2014/main" id="{FAEEAFF2-A77F-4F20-89ED-0F716C17E6F2}"/>
              </a:ext>
            </a:extLst>
          </p:cNvPr>
          <p:cNvSpPr/>
          <p:nvPr/>
        </p:nvSpPr>
        <p:spPr>
          <a:xfrm>
            <a:off x="8313288" y="2861638"/>
            <a:ext cx="2282857" cy="2792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altLang="ko-KR"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a:t>
            </a:r>
            <a:r>
              <a:rPr lang="ko-KR" altLang="en-US"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이동</a:t>
            </a:r>
            <a:r>
              <a:rPr lang="en-US" altLang="ko-KR" sz="1400"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6" name="Arrow: Right 25">
            <a:extLst>
              <a:ext uri="{FF2B5EF4-FFF2-40B4-BE49-F238E27FC236}">
                <a16:creationId xmlns:a16="http://schemas.microsoft.com/office/drawing/2014/main" id="{3283BBB1-8277-4D8E-9DEE-844E52A449DC}"/>
              </a:ext>
            </a:extLst>
          </p:cNvPr>
          <p:cNvSpPr/>
          <p:nvPr/>
        </p:nvSpPr>
        <p:spPr>
          <a:xfrm>
            <a:off x="7753201" y="2861638"/>
            <a:ext cx="490194" cy="279225"/>
          </a:xfrm>
          <a:prstGeom prst="rightArrow">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836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 preprocessing</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29761" y="6485"/>
            <a:ext cx="150042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Spades assembly</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835743" y="6485"/>
            <a:ext cx="167198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Run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assembly </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613286"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시작</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400540"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8" name="TextBox 27">
            <a:extLst>
              <a:ext uri="{FF2B5EF4-FFF2-40B4-BE49-F238E27FC236}">
                <a16:creationId xmlns:a16="http://schemas.microsoft.com/office/drawing/2014/main" id="{22EEC189-3E43-42EF-B5B0-751ADB73DFEC}"/>
              </a:ext>
            </a:extLst>
          </p:cNvPr>
          <p:cNvSpPr txBox="1"/>
          <p:nvPr/>
        </p:nvSpPr>
        <p:spPr>
          <a:xfrm>
            <a:off x="1379530" y="1372608"/>
            <a:ext cx="10636979" cy="1384995"/>
          </a:xfrm>
          <a:prstGeom prst="rect">
            <a:avLst/>
          </a:prstGeom>
          <a:noFill/>
          <a:ln w="19050">
            <a:solidFill>
              <a:srgbClr val="FF3399"/>
            </a:solidFill>
          </a:ln>
        </p:spPr>
        <p:txBody>
          <a:bodyPr wrap="square" rtlCol="0">
            <a:spAutoFit/>
          </a:bodyPr>
          <a:lstStyle/>
          <a:p>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다음 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https://github.com/kihyunee/genomics_tutorial_repo/blob/main/5_long_hybrid_assembly.md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안내에 따라 복사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붙여넣기를 활용하여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terminal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실습을 진행할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링크된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markdown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문서의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예시는 모두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KP1766 isolate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기준으로 작성됨</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만약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KP1768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이나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NR5632 isolate</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사용하여 실습하는 경우에는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KP1766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부분을 해당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이름으로 교체할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29" name="Arrow: Right 28">
            <a:extLst>
              <a:ext uri="{FF2B5EF4-FFF2-40B4-BE49-F238E27FC236}">
                <a16:creationId xmlns:a16="http://schemas.microsoft.com/office/drawing/2014/main" id="{7F889287-13C8-4166-8FFB-284BAC91E976}"/>
              </a:ext>
            </a:extLst>
          </p:cNvPr>
          <p:cNvSpPr/>
          <p:nvPr/>
        </p:nvSpPr>
        <p:spPr>
          <a:xfrm>
            <a:off x="432709" y="16649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757DD75-6B14-4CFB-A53C-364C7F36D34D}"/>
              </a:ext>
            </a:extLst>
          </p:cNvPr>
          <p:cNvSpPr txBox="1"/>
          <p:nvPr/>
        </p:nvSpPr>
        <p:spPr>
          <a:xfrm>
            <a:off x="432709" y="1772720"/>
            <a:ext cx="735290" cy="369332"/>
          </a:xfrm>
          <a:prstGeom prst="rect">
            <a:avLst/>
          </a:prstGeom>
          <a:noFill/>
        </p:spPr>
        <p:txBody>
          <a:bodyPr wrap="square" rtlCol="0">
            <a:spAutoFit/>
          </a:bodyPr>
          <a:lstStyle/>
          <a:p>
            <a:r>
              <a:rPr lang="ko-KR" altLang="en-US" b="1" dirty="0"/>
              <a:t>실습 </a:t>
            </a:r>
            <a:endParaRPr lang="en-US" b="1" dirty="0"/>
          </a:p>
        </p:txBody>
      </p:sp>
      <p:sp>
        <p:nvSpPr>
          <p:cNvPr id="35" name="TextBox 34">
            <a:extLst>
              <a:ext uri="{FF2B5EF4-FFF2-40B4-BE49-F238E27FC236}">
                <a16:creationId xmlns:a16="http://schemas.microsoft.com/office/drawing/2014/main" id="{360D7F02-0C0A-4631-8B84-5D484D4D304D}"/>
              </a:ext>
            </a:extLst>
          </p:cNvPr>
          <p:cNvSpPr txBox="1"/>
          <p:nvPr/>
        </p:nvSpPr>
        <p:spPr>
          <a:xfrm>
            <a:off x="1062893" y="4229793"/>
            <a:ext cx="10399433" cy="1600438"/>
          </a:xfrm>
          <a:prstGeom prst="rect">
            <a:avLst/>
          </a:prstGeom>
          <a:noFill/>
        </p:spPr>
        <p:txBody>
          <a:bodyPr wrap="square">
            <a:spAutoFit/>
          </a:bodyPr>
          <a:lstStyle/>
          <a:p>
            <a:r>
              <a:rPr lang="en-US"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중 기다리는 동안 다음 페이지에서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관한 간략한 설명을 진행함</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대한 설명은 이미 다루었으므로 생략함</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대신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진행 중에는 </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polishing</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대하여 간략히 설명함</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에 대한 설명은 이후 </a:t>
            </a:r>
            <a:r>
              <a:rPr lang="en-US" altLang="ko-KR" sz="1400" dirty="0" err="1">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실행 중에 진행함</a:t>
            </a:r>
            <a:r>
              <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solidFill>
                <a:srgbClr val="FF3399"/>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114063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Medaka long-read</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197561" y="6485"/>
            <a:ext cx="114106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hybrid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411984" y="6485"/>
            <a:ext cx="200312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long-read or hybrid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488474"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Long-read assembly</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243527"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6146" name="Picture 2" descr="Fig. 1">
            <a:extLst>
              <a:ext uri="{FF2B5EF4-FFF2-40B4-BE49-F238E27FC236}">
                <a16:creationId xmlns:a16="http://schemas.microsoft.com/office/drawing/2014/main" id="{6847F96B-2569-4644-9E0B-D0B366C68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57" y="1991737"/>
            <a:ext cx="6430959" cy="39841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684D7D-B517-45B4-9ACB-068AC0DB6604}"/>
              </a:ext>
            </a:extLst>
          </p:cNvPr>
          <p:cNvSpPr txBox="1"/>
          <p:nvPr/>
        </p:nvSpPr>
        <p:spPr>
          <a:xfrm>
            <a:off x="490242" y="849867"/>
            <a:ext cx="10713469" cy="1077218"/>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https://github.com/fenderglass/Flye</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High error rate</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가진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만으로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진행</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long read</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장점을 살려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repeat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의해 발생하는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graph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버블을 해결하는데 주력함</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(base-by-base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보다는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macro</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구조 수준에서의 옳은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p>
        </p:txBody>
      </p:sp>
      <p:sp>
        <p:nvSpPr>
          <p:cNvPr id="16" name="TextBox 15">
            <a:extLst>
              <a:ext uri="{FF2B5EF4-FFF2-40B4-BE49-F238E27FC236}">
                <a16:creationId xmlns:a16="http://schemas.microsoft.com/office/drawing/2014/main" id="{274F5D00-6205-451E-9201-4F58ABE97263}"/>
              </a:ext>
            </a:extLst>
          </p:cNvPr>
          <p:cNvSpPr txBox="1"/>
          <p:nvPr/>
        </p:nvSpPr>
        <p:spPr>
          <a:xfrm>
            <a:off x="444859" y="6112850"/>
            <a:ext cx="7036598" cy="738664"/>
          </a:xfrm>
          <a:prstGeom prst="rect">
            <a:avLst/>
          </a:prstGeom>
          <a:noFill/>
        </p:spPr>
        <p:txBody>
          <a:bodyPr wrap="square">
            <a:spAutoFit/>
          </a:bodyPr>
          <a:lstStyle/>
          <a:p>
            <a:r>
              <a:rPr lang="en-US" sz="1400" dirty="0"/>
              <a:t>Kolmogorov, M., Yuan, J., Lin, Y. et al. Assembly of long, error-prone reads using repeat graphs. Nat </a:t>
            </a:r>
            <a:r>
              <a:rPr lang="en-US" sz="1400" dirty="0" err="1"/>
              <a:t>Biotechnol</a:t>
            </a:r>
            <a:r>
              <a:rPr lang="en-US" sz="1400" dirty="0"/>
              <a:t> 37, 540–546 (2019). https://doi.org/10.1038/s41587-019-0072-8</a:t>
            </a:r>
          </a:p>
          <a:p>
            <a:endParaRPr lang="en-US" sz="1400" dirty="0"/>
          </a:p>
        </p:txBody>
      </p:sp>
    </p:spTree>
    <p:extLst>
      <p:ext uri="{BB962C8B-B14F-4D97-AF65-F5344CB8AC3E}">
        <p14:creationId xmlns:p14="http://schemas.microsoft.com/office/powerpoint/2010/main" val="3156698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Medaka long-read</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197561" y="6485"/>
            <a:ext cx="114106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hybrid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411984" y="6485"/>
            <a:ext cx="200312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long-read or hybrid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488474"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Polishing of assembly </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243527"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TextBox 14">
            <a:extLst>
              <a:ext uri="{FF2B5EF4-FFF2-40B4-BE49-F238E27FC236}">
                <a16:creationId xmlns:a16="http://schemas.microsoft.com/office/drawing/2014/main" id="{B7684D7D-B517-45B4-9ACB-068AC0DB6604}"/>
              </a:ext>
            </a:extLst>
          </p:cNvPr>
          <p:cNvSpPr txBox="1"/>
          <p:nvPr/>
        </p:nvSpPr>
        <p:spPr>
          <a:xfrm>
            <a:off x="490242" y="803687"/>
            <a:ext cx="11517031" cy="2062103"/>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https://github.com/nanoporetech/medaka</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mapping</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하여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sequencing depth</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consensus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도출함</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따라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nanopore-only assembly</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가진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base / indel error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상당부분을 개선할 수 있음</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정확도 높은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이용한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polishing tool</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pilon,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등이 있음</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이러한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들과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illumina reads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사용하여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long-read-only assembly</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polishing</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하여 정확도 높은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만드는 것은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대표적 전략 중 하나</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Pilon: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https://github.com/broadinstitute/pilon</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Polypolish</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4"/>
              </a:rPr>
              <a:t>https://github.com/rrwick/Polypolish</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9218" name="Picture 2" descr="Fig. 3">
            <a:extLst>
              <a:ext uri="{FF2B5EF4-FFF2-40B4-BE49-F238E27FC236}">
                <a16:creationId xmlns:a16="http://schemas.microsoft.com/office/drawing/2014/main" id="{5513CA66-BB1A-4D8F-A42F-D27BE2086A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53" r="50042" b="49763"/>
          <a:stretch/>
        </p:blipFill>
        <p:spPr bwMode="auto">
          <a:xfrm>
            <a:off x="640458" y="3144858"/>
            <a:ext cx="4444421" cy="30849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CD46E3-FD90-4C8B-AA46-B80E59F171CC}"/>
              </a:ext>
            </a:extLst>
          </p:cNvPr>
          <p:cNvSpPr txBox="1"/>
          <p:nvPr/>
        </p:nvSpPr>
        <p:spPr>
          <a:xfrm>
            <a:off x="550736" y="6240784"/>
            <a:ext cx="7036598" cy="523220"/>
          </a:xfrm>
          <a:prstGeom prst="rect">
            <a:avLst/>
          </a:prstGeom>
          <a:noFill/>
        </p:spPr>
        <p:txBody>
          <a:bodyPr wrap="square">
            <a:spAutoFit/>
          </a:bodyPr>
          <a:lstStyle/>
          <a:p>
            <a:r>
              <a:rPr lang="en-US" sz="1400" dirty="0"/>
              <a:t>Wick, R.R., Judd, L.M., </a:t>
            </a:r>
            <a:r>
              <a:rPr lang="en-US" sz="1400" dirty="0" err="1"/>
              <a:t>Cerdeira</a:t>
            </a:r>
            <a:r>
              <a:rPr lang="en-US" sz="1400" dirty="0"/>
              <a:t>, L.T. et al. </a:t>
            </a:r>
            <a:r>
              <a:rPr lang="en-US" sz="1400" dirty="0" err="1"/>
              <a:t>Trycycler</a:t>
            </a:r>
            <a:r>
              <a:rPr lang="en-US" sz="1400" dirty="0"/>
              <a:t>: consensus long-read assemblies for bacterial genomes. Genome Biol 22, 266 (2021). https://doi.org/10.1186/s13059-021-02483-z</a:t>
            </a:r>
          </a:p>
        </p:txBody>
      </p:sp>
      <p:sp>
        <p:nvSpPr>
          <p:cNvPr id="2" name="TextBox 1">
            <a:extLst>
              <a:ext uri="{FF2B5EF4-FFF2-40B4-BE49-F238E27FC236}">
                <a16:creationId xmlns:a16="http://schemas.microsoft.com/office/drawing/2014/main" id="{92F5141D-0ED3-4F73-ACFA-BA129C1BED08}"/>
              </a:ext>
            </a:extLst>
          </p:cNvPr>
          <p:cNvSpPr txBox="1"/>
          <p:nvPr/>
        </p:nvSpPr>
        <p:spPr>
          <a:xfrm>
            <a:off x="6576292" y="3191040"/>
            <a:ext cx="1902689" cy="307777"/>
          </a:xfrm>
          <a:prstGeom prst="rect">
            <a:avLst/>
          </a:prstGeom>
          <a:noFill/>
        </p:spPr>
        <p:txBody>
          <a:bodyPr wrap="square" rtlCol="0">
            <a:spAutoFit/>
          </a:bodyPr>
          <a:lstStyle/>
          <a:p>
            <a:r>
              <a:rPr lang="en-US" sz="1400" dirty="0">
                <a:solidFill>
                  <a:srgbClr val="7030A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 assembly</a:t>
            </a:r>
          </a:p>
        </p:txBody>
      </p:sp>
      <p:sp>
        <p:nvSpPr>
          <p:cNvPr id="17" name="TextBox 16">
            <a:extLst>
              <a:ext uri="{FF2B5EF4-FFF2-40B4-BE49-F238E27FC236}">
                <a16:creationId xmlns:a16="http://schemas.microsoft.com/office/drawing/2014/main" id="{679AE30D-1448-4B06-A68A-0DEFEC55CE07}"/>
              </a:ext>
            </a:extLst>
          </p:cNvPr>
          <p:cNvSpPr txBox="1"/>
          <p:nvPr/>
        </p:nvSpPr>
        <p:spPr>
          <a:xfrm>
            <a:off x="9569384" y="3186018"/>
            <a:ext cx="2116595" cy="307777"/>
          </a:xfrm>
          <a:prstGeom prst="rect">
            <a:avLst/>
          </a:prstGeom>
          <a:noFill/>
        </p:spPr>
        <p:txBody>
          <a:bodyPr wrap="square" rtlCol="0">
            <a:spAutoFit/>
          </a:bodyPr>
          <a:lstStyle/>
          <a:p>
            <a:r>
              <a:rPr lang="en-US" sz="14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 read assembly</a:t>
            </a:r>
          </a:p>
        </p:txBody>
      </p:sp>
      <p:sp>
        <p:nvSpPr>
          <p:cNvPr id="3" name="Freeform: Shape 2">
            <a:extLst>
              <a:ext uri="{FF2B5EF4-FFF2-40B4-BE49-F238E27FC236}">
                <a16:creationId xmlns:a16="http://schemas.microsoft.com/office/drawing/2014/main" id="{18CA4802-04F1-4394-89BE-C2B4E1EBB643}"/>
              </a:ext>
            </a:extLst>
          </p:cNvPr>
          <p:cNvSpPr/>
          <p:nvPr/>
        </p:nvSpPr>
        <p:spPr>
          <a:xfrm>
            <a:off x="9569385" y="3618725"/>
            <a:ext cx="985855" cy="638135"/>
          </a:xfrm>
          <a:custGeom>
            <a:avLst/>
            <a:gdLst>
              <a:gd name="connsiteX0" fmla="*/ 447853 w 1105817"/>
              <a:gd name="connsiteY0" fmla="*/ 185554 h 747034"/>
              <a:gd name="connsiteX1" fmla="*/ 410907 w 1105817"/>
              <a:gd name="connsiteY1" fmla="*/ 139372 h 747034"/>
              <a:gd name="connsiteX2" fmla="*/ 13744 w 1105817"/>
              <a:gd name="connsiteY2" fmla="*/ 213263 h 747034"/>
              <a:gd name="connsiteX3" fmla="*/ 4507 w 1105817"/>
              <a:gd name="connsiteY3" fmla="*/ 314863 h 747034"/>
              <a:gd name="connsiteX4" fmla="*/ 59926 w 1105817"/>
              <a:gd name="connsiteY4" fmla="*/ 324099 h 747034"/>
              <a:gd name="connsiteX5" fmla="*/ 226180 w 1105817"/>
              <a:gd name="connsiteY5" fmla="*/ 167081 h 747034"/>
              <a:gd name="connsiteX6" fmla="*/ 244653 w 1105817"/>
              <a:gd name="connsiteY6" fmla="*/ 120899 h 747034"/>
              <a:gd name="connsiteX7" fmla="*/ 346253 w 1105817"/>
              <a:gd name="connsiteY7" fmla="*/ 250208 h 747034"/>
              <a:gd name="connsiteX8" fmla="*/ 327780 w 1105817"/>
              <a:gd name="connsiteY8" fmla="*/ 351808 h 747034"/>
              <a:gd name="connsiteX9" fmla="*/ 207707 w 1105817"/>
              <a:gd name="connsiteY9" fmla="*/ 545772 h 747034"/>
              <a:gd name="connsiteX10" fmla="*/ 309307 w 1105817"/>
              <a:gd name="connsiteY10" fmla="*/ 730499 h 747034"/>
              <a:gd name="connsiteX11" fmla="*/ 401671 w 1105817"/>
              <a:gd name="connsiteY11" fmla="*/ 702790 h 747034"/>
              <a:gd name="connsiteX12" fmla="*/ 484798 w 1105817"/>
              <a:gd name="connsiteY12" fmla="*/ 555008 h 747034"/>
              <a:gd name="connsiteX13" fmla="*/ 503271 w 1105817"/>
              <a:gd name="connsiteY13" fmla="*/ 277917 h 747034"/>
              <a:gd name="connsiteX14" fmla="*/ 466326 w 1105817"/>
              <a:gd name="connsiteY14" fmla="*/ 259444 h 747034"/>
              <a:gd name="connsiteX15" fmla="*/ 226180 w 1105817"/>
              <a:gd name="connsiteY15" fmla="*/ 231735 h 747034"/>
              <a:gd name="connsiteX16" fmla="*/ 364726 w 1105817"/>
              <a:gd name="connsiteY16" fmla="*/ 28535 h 747034"/>
              <a:gd name="connsiteX17" fmla="*/ 429380 w 1105817"/>
              <a:gd name="connsiteY17" fmla="*/ 65481 h 747034"/>
              <a:gd name="connsiteX18" fmla="*/ 383198 w 1105817"/>
              <a:gd name="connsiteY18" fmla="*/ 250208 h 747034"/>
              <a:gd name="connsiteX19" fmla="*/ 290835 w 1105817"/>
              <a:gd name="connsiteY19" fmla="*/ 296390 h 747034"/>
              <a:gd name="connsiteX20" fmla="*/ 558689 w 1105817"/>
              <a:gd name="connsiteY20" fmla="*/ 213263 h 747034"/>
              <a:gd name="connsiteX21" fmla="*/ 604871 w 1105817"/>
              <a:gd name="connsiteY21" fmla="*/ 250208 h 747034"/>
              <a:gd name="connsiteX22" fmla="*/ 604871 w 1105817"/>
              <a:gd name="connsiteY22" fmla="*/ 425699 h 747034"/>
              <a:gd name="connsiteX23" fmla="*/ 521744 w 1105817"/>
              <a:gd name="connsiteY23" fmla="*/ 370281 h 747034"/>
              <a:gd name="connsiteX24" fmla="*/ 512507 w 1105817"/>
              <a:gd name="connsiteY24" fmla="*/ 287154 h 747034"/>
              <a:gd name="connsiteX25" fmla="*/ 503271 w 1105817"/>
              <a:gd name="connsiteY25" fmla="*/ 250208 h 747034"/>
              <a:gd name="connsiteX26" fmla="*/ 623344 w 1105817"/>
              <a:gd name="connsiteY26" fmla="*/ 93190 h 747034"/>
              <a:gd name="connsiteX27" fmla="*/ 669526 w 1105817"/>
              <a:gd name="connsiteY27" fmla="*/ 111663 h 747034"/>
              <a:gd name="connsiteX28" fmla="*/ 614107 w 1105817"/>
              <a:gd name="connsiteY28" fmla="*/ 351808 h 747034"/>
              <a:gd name="connsiteX29" fmla="*/ 540217 w 1105817"/>
              <a:gd name="connsiteY29" fmla="*/ 397990 h 747034"/>
              <a:gd name="connsiteX30" fmla="*/ 447853 w 1105817"/>
              <a:gd name="connsiteY30" fmla="*/ 527299 h 747034"/>
              <a:gd name="connsiteX31" fmla="*/ 420144 w 1105817"/>
              <a:gd name="connsiteY31" fmla="*/ 545772 h 747034"/>
              <a:gd name="connsiteX32" fmla="*/ 410907 w 1105817"/>
              <a:gd name="connsiteY32" fmla="*/ 647372 h 747034"/>
              <a:gd name="connsiteX33" fmla="*/ 724944 w 1105817"/>
              <a:gd name="connsiteY33" fmla="*/ 712026 h 747034"/>
              <a:gd name="connsiteX34" fmla="*/ 761889 w 1105817"/>
              <a:gd name="connsiteY34" fmla="*/ 656608 h 747034"/>
              <a:gd name="connsiteX35" fmla="*/ 771126 w 1105817"/>
              <a:gd name="connsiteY35" fmla="*/ 601190 h 747034"/>
              <a:gd name="connsiteX36" fmla="*/ 595635 w 1105817"/>
              <a:gd name="connsiteY36" fmla="*/ 527299 h 747034"/>
              <a:gd name="connsiteX37" fmla="*/ 457089 w 1105817"/>
              <a:gd name="connsiteY37" fmla="*/ 490354 h 747034"/>
              <a:gd name="connsiteX38" fmla="*/ 410907 w 1105817"/>
              <a:gd name="connsiteY38" fmla="*/ 444172 h 747034"/>
              <a:gd name="connsiteX39" fmla="*/ 410907 w 1105817"/>
              <a:gd name="connsiteY39" fmla="*/ 268681 h 747034"/>
              <a:gd name="connsiteX40" fmla="*/ 567926 w 1105817"/>
              <a:gd name="connsiteY40" fmla="*/ 296390 h 747034"/>
              <a:gd name="connsiteX41" fmla="*/ 595635 w 1105817"/>
              <a:gd name="connsiteY41" fmla="*/ 471881 h 747034"/>
              <a:gd name="connsiteX42" fmla="*/ 651053 w 1105817"/>
              <a:gd name="connsiteY42" fmla="*/ 527299 h 747034"/>
              <a:gd name="connsiteX43" fmla="*/ 1085162 w 1105817"/>
              <a:gd name="connsiteY43" fmla="*/ 434935 h 747034"/>
              <a:gd name="connsiteX44" fmla="*/ 1048217 w 1105817"/>
              <a:gd name="connsiteY44" fmla="*/ 259444 h 747034"/>
              <a:gd name="connsiteX45" fmla="*/ 918907 w 1105817"/>
              <a:gd name="connsiteY45" fmla="*/ 213263 h 747034"/>
              <a:gd name="connsiteX46" fmla="*/ 808071 w 1105817"/>
              <a:gd name="connsiteY46" fmla="*/ 231735 h 747034"/>
              <a:gd name="connsiteX47" fmla="*/ 734180 w 1105817"/>
              <a:gd name="connsiteY47" fmla="*/ 471881 h 747034"/>
              <a:gd name="connsiteX48" fmla="*/ 808071 w 1105817"/>
              <a:gd name="connsiteY48" fmla="*/ 462644 h 747034"/>
              <a:gd name="connsiteX49" fmla="*/ 817307 w 1105817"/>
              <a:gd name="connsiteY49" fmla="*/ 305626 h 747034"/>
              <a:gd name="connsiteX50" fmla="*/ 789598 w 1105817"/>
              <a:gd name="connsiteY50" fmla="*/ 204026 h 747034"/>
              <a:gd name="connsiteX51" fmla="*/ 752653 w 1105817"/>
              <a:gd name="connsiteY51" fmla="*/ 194790 h 747034"/>
              <a:gd name="connsiteX52" fmla="*/ 614107 w 1105817"/>
              <a:gd name="connsiteY52" fmla="*/ 324099 h 747034"/>
              <a:gd name="connsiteX53" fmla="*/ 651053 w 1105817"/>
              <a:gd name="connsiteY53" fmla="*/ 499590 h 747034"/>
              <a:gd name="connsiteX54" fmla="*/ 577162 w 1105817"/>
              <a:gd name="connsiteY54" fmla="*/ 490354 h 747034"/>
              <a:gd name="connsiteX55" fmla="*/ 475562 w 1105817"/>
              <a:gd name="connsiteY55" fmla="*/ 361044 h 747034"/>
              <a:gd name="connsiteX56" fmla="*/ 715707 w 1105817"/>
              <a:gd name="connsiteY56" fmla="*/ 148608 h 747034"/>
              <a:gd name="connsiteX57" fmla="*/ 780362 w 1105817"/>
              <a:gd name="connsiteY57" fmla="*/ 157844 h 747034"/>
              <a:gd name="connsiteX58" fmla="*/ 789598 w 1105817"/>
              <a:gd name="connsiteY58" fmla="*/ 204026 h 747034"/>
              <a:gd name="connsiteX59" fmla="*/ 632580 w 1105817"/>
              <a:gd name="connsiteY59" fmla="*/ 296390 h 747034"/>
              <a:gd name="connsiteX60" fmla="*/ 586398 w 1105817"/>
              <a:gd name="connsiteY60" fmla="*/ 259444 h 747034"/>
              <a:gd name="connsiteX61" fmla="*/ 503271 w 1105817"/>
              <a:gd name="connsiteY61" fmla="*/ 37772 h 747034"/>
              <a:gd name="connsiteX62" fmla="*/ 540217 w 1105817"/>
              <a:gd name="connsiteY62" fmla="*/ 826 h 747034"/>
              <a:gd name="connsiteX63" fmla="*/ 641817 w 1105817"/>
              <a:gd name="connsiteY63" fmla="*/ 167081 h 747034"/>
              <a:gd name="connsiteX64" fmla="*/ 632580 w 1105817"/>
              <a:gd name="connsiteY64" fmla="*/ 240972 h 747034"/>
              <a:gd name="connsiteX65" fmla="*/ 595635 w 1105817"/>
              <a:gd name="connsiteY65" fmla="*/ 287154 h 747034"/>
              <a:gd name="connsiteX66" fmla="*/ 660289 w 1105817"/>
              <a:gd name="connsiteY66" fmla="*/ 434935 h 747034"/>
              <a:gd name="connsiteX67" fmla="*/ 734180 w 1105817"/>
              <a:gd name="connsiteY67" fmla="*/ 425699 h 747034"/>
              <a:gd name="connsiteX68" fmla="*/ 724944 w 1105817"/>
              <a:gd name="connsiteY68" fmla="*/ 397990 h 747034"/>
              <a:gd name="connsiteX69" fmla="*/ 697235 w 1105817"/>
              <a:gd name="connsiteY69" fmla="*/ 434935 h 747034"/>
              <a:gd name="connsiteX70" fmla="*/ 715707 w 1105817"/>
              <a:gd name="connsiteY70" fmla="*/ 656608 h 747034"/>
              <a:gd name="connsiteX71" fmla="*/ 780362 w 1105817"/>
              <a:gd name="connsiteY71" fmla="*/ 638135 h 747034"/>
              <a:gd name="connsiteX72" fmla="*/ 761889 w 1105817"/>
              <a:gd name="connsiteY72" fmla="*/ 527299 h 747034"/>
              <a:gd name="connsiteX73" fmla="*/ 715707 w 1105817"/>
              <a:gd name="connsiteY73" fmla="*/ 545772 h 74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05817" h="747034">
                <a:moveTo>
                  <a:pt x="447853" y="185554"/>
                </a:moveTo>
                <a:cubicBezTo>
                  <a:pt x="435538" y="170160"/>
                  <a:pt x="427669" y="149749"/>
                  <a:pt x="410907" y="139372"/>
                </a:cubicBezTo>
                <a:cubicBezTo>
                  <a:pt x="197956" y="7545"/>
                  <a:pt x="255851" y="64274"/>
                  <a:pt x="13744" y="213263"/>
                </a:cubicBezTo>
                <a:cubicBezTo>
                  <a:pt x="10665" y="247130"/>
                  <a:pt x="-8572" y="283473"/>
                  <a:pt x="4507" y="314863"/>
                </a:cubicBezTo>
                <a:cubicBezTo>
                  <a:pt x="11710" y="332150"/>
                  <a:pt x="42712" y="331476"/>
                  <a:pt x="59926" y="324099"/>
                </a:cubicBezTo>
                <a:cubicBezTo>
                  <a:pt x="83257" y="314100"/>
                  <a:pt x="221531" y="171730"/>
                  <a:pt x="226180" y="167081"/>
                </a:cubicBezTo>
                <a:cubicBezTo>
                  <a:pt x="232338" y="151687"/>
                  <a:pt x="228130" y="119522"/>
                  <a:pt x="244653" y="120899"/>
                </a:cubicBezTo>
                <a:cubicBezTo>
                  <a:pt x="350885" y="129751"/>
                  <a:pt x="337691" y="181711"/>
                  <a:pt x="346253" y="250208"/>
                </a:cubicBezTo>
                <a:cubicBezTo>
                  <a:pt x="340095" y="284075"/>
                  <a:pt x="341192" y="320107"/>
                  <a:pt x="327780" y="351808"/>
                </a:cubicBezTo>
                <a:cubicBezTo>
                  <a:pt x="309530" y="394944"/>
                  <a:pt x="243075" y="492721"/>
                  <a:pt x="207707" y="545772"/>
                </a:cubicBezTo>
                <a:cubicBezTo>
                  <a:pt x="241574" y="607348"/>
                  <a:pt x="254686" y="686282"/>
                  <a:pt x="309307" y="730499"/>
                </a:cubicBezTo>
                <a:cubicBezTo>
                  <a:pt x="334290" y="750724"/>
                  <a:pt x="378942" y="725519"/>
                  <a:pt x="401671" y="702790"/>
                </a:cubicBezTo>
                <a:cubicBezTo>
                  <a:pt x="441636" y="662825"/>
                  <a:pt x="457089" y="604269"/>
                  <a:pt x="484798" y="555008"/>
                </a:cubicBezTo>
                <a:cubicBezTo>
                  <a:pt x="499146" y="473703"/>
                  <a:pt x="531944" y="363937"/>
                  <a:pt x="503271" y="277917"/>
                </a:cubicBezTo>
                <a:cubicBezTo>
                  <a:pt x="498917" y="264855"/>
                  <a:pt x="479907" y="261708"/>
                  <a:pt x="466326" y="259444"/>
                </a:cubicBezTo>
                <a:cubicBezTo>
                  <a:pt x="386843" y="246197"/>
                  <a:pt x="226180" y="231735"/>
                  <a:pt x="226180" y="231735"/>
                </a:cubicBezTo>
                <a:cubicBezTo>
                  <a:pt x="231815" y="221169"/>
                  <a:pt x="311161" y="40013"/>
                  <a:pt x="364726" y="28535"/>
                </a:cubicBezTo>
                <a:cubicBezTo>
                  <a:pt x="388997" y="23334"/>
                  <a:pt x="407829" y="53166"/>
                  <a:pt x="429380" y="65481"/>
                </a:cubicBezTo>
                <a:cubicBezTo>
                  <a:pt x="424631" y="136723"/>
                  <a:pt x="446588" y="204929"/>
                  <a:pt x="383198" y="250208"/>
                </a:cubicBezTo>
                <a:cubicBezTo>
                  <a:pt x="355188" y="270215"/>
                  <a:pt x="279949" y="329045"/>
                  <a:pt x="290835" y="296390"/>
                </a:cubicBezTo>
                <a:cubicBezTo>
                  <a:pt x="324256" y="196135"/>
                  <a:pt x="500485" y="216496"/>
                  <a:pt x="558689" y="213263"/>
                </a:cubicBezTo>
                <a:cubicBezTo>
                  <a:pt x="574083" y="225578"/>
                  <a:pt x="595594" y="232813"/>
                  <a:pt x="604871" y="250208"/>
                </a:cubicBezTo>
                <a:cubicBezTo>
                  <a:pt x="653163" y="340755"/>
                  <a:pt x="634668" y="346240"/>
                  <a:pt x="604871" y="425699"/>
                </a:cubicBezTo>
                <a:cubicBezTo>
                  <a:pt x="577162" y="407226"/>
                  <a:pt x="540217" y="397990"/>
                  <a:pt x="521744" y="370281"/>
                </a:cubicBezTo>
                <a:cubicBezTo>
                  <a:pt x="506279" y="347084"/>
                  <a:pt x="516746" y="314709"/>
                  <a:pt x="512507" y="287154"/>
                </a:cubicBezTo>
                <a:cubicBezTo>
                  <a:pt x="510577" y="274607"/>
                  <a:pt x="506350" y="262523"/>
                  <a:pt x="503271" y="250208"/>
                </a:cubicBezTo>
                <a:cubicBezTo>
                  <a:pt x="543130" y="143917"/>
                  <a:pt x="516209" y="84262"/>
                  <a:pt x="623344" y="93190"/>
                </a:cubicBezTo>
                <a:cubicBezTo>
                  <a:pt x="639867" y="94567"/>
                  <a:pt x="654132" y="105505"/>
                  <a:pt x="669526" y="111663"/>
                </a:cubicBezTo>
                <a:cubicBezTo>
                  <a:pt x="684312" y="215170"/>
                  <a:pt x="695640" y="221355"/>
                  <a:pt x="614107" y="351808"/>
                </a:cubicBezTo>
                <a:cubicBezTo>
                  <a:pt x="598713" y="376438"/>
                  <a:pt x="564847" y="382596"/>
                  <a:pt x="540217" y="397990"/>
                </a:cubicBezTo>
                <a:cubicBezTo>
                  <a:pt x="503097" y="462948"/>
                  <a:pt x="503519" y="471632"/>
                  <a:pt x="447853" y="527299"/>
                </a:cubicBezTo>
                <a:cubicBezTo>
                  <a:pt x="440004" y="535148"/>
                  <a:pt x="429380" y="539614"/>
                  <a:pt x="420144" y="545772"/>
                </a:cubicBezTo>
                <a:cubicBezTo>
                  <a:pt x="417065" y="579639"/>
                  <a:pt x="400153" y="615111"/>
                  <a:pt x="410907" y="647372"/>
                </a:cubicBezTo>
                <a:cubicBezTo>
                  <a:pt x="465352" y="810709"/>
                  <a:pt x="588250" y="727798"/>
                  <a:pt x="724944" y="712026"/>
                </a:cubicBezTo>
                <a:cubicBezTo>
                  <a:pt x="737259" y="693553"/>
                  <a:pt x="753350" y="677102"/>
                  <a:pt x="761889" y="656608"/>
                </a:cubicBezTo>
                <a:cubicBezTo>
                  <a:pt x="769092" y="639321"/>
                  <a:pt x="774476" y="619615"/>
                  <a:pt x="771126" y="601190"/>
                </a:cubicBezTo>
                <a:cubicBezTo>
                  <a:pt x="756082" y="518444"/>
                  <a:pt x="653715" y="540414"/>
                  <a:pt x="595635" y="527299"/>
                </a:cubicBezTo>
                <a:cubicBezTo>
                  <a:pt x="549013" y="516772"/>
                  <a:pt x="503271" y="502669"/>
                  <a:pt x="457089" y="490354"/>
                </a:cubicBezTo>
                <a:cubicBezTo>
                  <a:pt x="441695" y="474960"/>
                  <a:pt x="419633" y="464117"/>
                  <a:pt x="410907" y="444172"/>
                </a:cubicBezTo>
                <a:cubicBezTo>
                  <a:pt x="376125" y="364669"/>
                  <a:pt x="392767" y="341244"/>
                  <a:pt x="410907" y="268681"/>
                </a:cubicBezTo>
                <a:cubicBezTo>
                  <a:pt x="463247" y="277917"/>
                  <a:pt x="532174" y="257063"/>
                  <a:pt x="567926" y="296390"/>
                </a:cubicBezTo>
                <a:cubicBezTo>
                  <a:pt x="607763" y="340210"/>
                  <a:pt x="575576" y="416160"/>
                  <a:pt x="595635" y="471881"/>
                </a:cubicBezTo>
                <a:cubicBezTo>
                  <a:pt x="604484" y="496461"/>
                  <a:pt x="632580" y="508826"/>
                  <a:pt x="651053" y="527299"/>
                </a:cubicBezTo>
                <a:cubicBezTo>
                  <a:pt x="795756" y="496511"/>
                  <a:pt x="962507" y="517656"/>
                  <a:pt x="1085162" y="434935"/>
                </a:cubicBezTo>
                <a:cubicBezTo>
                  <a:pt x="1134723" y="401510"/>
                  <a:pt x="1084085" y="307267"/>
                  <a:pt x="1048217" y="259444"/>
                </a:cubicBezTo>
                <a:cubicBezTo>
                  <a:pt x="1020755" y="222828"/>
                  <a:pt x="962010" y="228657"/>
                  <a:pt x="918907" y="213263"/>
                </a:cubicBezTo>
                <a:cubicBezTo>
                  <a:pt x="881962" y="219420"/>
                  <a:pt x="836065" y="206851"/>
                  <a:pt x="808071" y="231735"/>
                </a:cubicBezTo>
                <a:cubicBezTo>
                  <a:pt x="757730" y="276482"/>
                  <a:pt x="744523" y="409825"/>
                  <a:pt x="734180" y="471881"/>
                </a:cubicBezTo>
                <a:cubicBezTo>
                  <a:pt x="748206" y="492920"/>
                  <a:pt x="776941" y="556034"/>
                  <a:pt x="808071" y="462644"/>
                </a:cubicBezTo>
                <a:cubicBezTo>
                  <a:pt x="824651" y="412905"/>
                  <a:pt x="814228" y="357965"/>
                  <a:pt x="817307" y="305626"/>
                </a:cubicBezTo>
                <a:cubicBezTo>
                  <a:pt x="808071" y="271759"/>
                  <a:pt x="807286" y="234348"/>
                  <a:pt x="789598" y="204026"/>
                </a:cubicBezTo>
                <a:cubicBezTo>
                  <a:pt x="783202" y="193061"/>
                  <a:pt x="763129" y="187622"/>
                  <a:pt x="752653" y="194790"/>
                </a:cubicBezTo>
                <a:cubicBezTo>
                  <a:pt x="700517" y="230462"/>
                  <a:pt x="660289" y="280996"/>
                  <a:pt x="614107" y="324099"/>
                </a:cubicBezTo>
                <a:cubicBezTo>
                  <a:pt x="626422" y="382596"/>
                  <a:pt x="664021" y="441234"/>
                  <a:pt x="651053" y="499590"/>
                </a:cubicBezTo>
                <a:cubicBezTo>
                  <a:pt x="645668" y="523821"/>
                  <a:pt x="596644" y="505735"/>
                  <a:pt x="577162" y="490354"/>
                </a:cubicBezTo>
                <a:cubicBezTo>
                  <a:pt x="534138" y="456387"/>
                  <a:pt x="509429" y="404147"/>
                  <a:pt x="475562" y="361044"/>
                </a:cubicBezTo>
                <a:cubicBezTo>
                  <a:pt x="581059" y="206858"/>
                  <a:pt x="550473" y="173394"/>
                  <a:pt x="715707" y="148608"/>
                </a:cubicBezTo>
                <a:lnTo>
                  <a:pt x="780362" y="157844"/>
                </a:lnTo>
                <a:cubicBezTo>
                  <a:pt x="783441" y="173238"/>
                  <a:pt x="793128" y="188729"/>
                  <a:pt x="789598" y="204026"/>
                </a:cubicBezTo>
                <a:cubicBezTo>
                  <a:pt x="765279" y="309408"/>
                  <a:pt x="734672" y="280683"/>
                  <a:pt x="632580" y="296390"/>
                </a:cubicBezTo>
                <a:cubicBezTo>
                  <a:pt x="617186" y="284075"/>
                  <a:pt x="596925" y="276112"/>
                  <a:pt x="586398" y="259444"/>
                </a:cubicBezTo>
                <a:cubicBezTo>
                  <a:pt x="524447" y="161354"/>
                  <a:pt x="524609" y="133789"/>
                  <a:pt x="503271" y="37772"/>
                </a:cubicBezTo>
                <a:cubicBezTo>
                  <a:pt x="515586" y="25457"/>
                  <a:pt x="523961" y="-5426"/>
                  <a:pt x="540217" y="826"/>
                </a:cubicBezTo>
                <a:cubicBezTo>
                  <a:pt x="627983" y="34582"/>
                  <a:pt x="626021" y="96002"/>
                  <a:pt x="641817" y="167081"/>
                </a:cubicBezTo>
                <a:cubicBezTo>
                  <a:pt x="638738" y="191711"/>
                  <a:pt x="641491" y="217804"/>
                  <a:pt x="632580" y="240972"/>
                </a:cubicBezTo>
                <a:cubicBezTo>
                  <a:pt x="625503" y="259372"/>
                  <a:pt x="596865" y="267479"/>
                  <a:pt x="595635" y="287154"/>
                </a:cubicBezTo>
                <a:cubicBezTo>
                  <a:pt x="591027" y="360893"/>
                  <a:pt x="622477" y="387670"/>
                  <a:pt x="660289" y="434935"/>
                </a:cubicBezTo>
                <a:cubicBezTo>
                  <a:pt x="684919" y="431856"/>
                  <a:pt x="712628" y="438014"/>
                  <a:pt x="734180" y="425699"/>
                </a:cubicBezTo>
                <a:cubicBezTo>
                  <a:pt x="742633" y="420869"/>
                  <a:pt x="734389" y="395629"/>
                  <a:pt x="724944" y="397990"/>
                </a:cubicBezTo>
                <a:cubicBezTo>
                  <a:pt x="710010" y="401723"/>
                  <a:pt x="706471" y="422620"/>
                  <a:pt x="697235" y="434935"/>
                </a:cubicBezTo>
                <a:cubicBezTo>
                  <a:pt x="688472" y="505036"/>
                  <a:pt x="669914" y="592498"/>
                  <a:pt x="715707" y="656608"/>
                </a:cubicBezTo>
                <a:cubicBezTo>
                  <a:pt x="728735" y="674847"/>
                  <a:pt x="758810" y="644293"/>
                  <a:pt x="780362" y="638135"/>
                </a:cubicBezTo>
                <a:cubicBezTo>
                  <a:pt x="789714" y="600724"/>
                  <a:pt x="807034" y="561158"/>
                  <a:pt x="761889" y="527299"/>
                </a:cubicBezTo>
                <a:cubicBezTo>
                  <a:pt x="748625" y="517351"/>
                  <a:pt x="731101" y="539614"/>
                  <a:pt x="715707" y="5457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B931E0B-7B18-404A-9068-A77D49CF8374}"/>
              </a:ext>
            </a:extLst>
          </p:cNvPr>
          <p:cNvSpPr txBox="1"/>
          <p:nvPr/>
        </p:nvSpPr>
        <p:spPr>
          <a:xfrm>
            <a:off x="9569384" y="4384050"/>
            <a:ext cx="2116595" cy="307777"/>
          </a:xfrm>
          <a:prstGeom prst="rect">
            <a:avLst/>
          </a:prstGeom>
          <a:noFill/>
        </p:spPr>
        <p:txBody>
          <a:bodyPr wrap="square" rtlCol="0">
            <a:spAutoFit/>
          </a:bodyPr>
          <a:lstStyle/>
          <a:p>
            <a:r>
              <a:rPr lang="en-US" sz="14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 bridging</a:t>
            </a:r>
          </a:p>
        </p:txBody>
      </p:sp>
      <p:sp>
        <p:nvSpPr>
          <p:cNvPr id="5" name="Freeform: Shape 4">
            <a:extLst>
              <a:ext uri="{FF2B5EF4-FFF2-40B4-BE49-F238E27FC236}">
                <a16:creationId xmlns:a16="http://schemas.microsoft.com/office/drawing/2014/main" id="{02444667-377F-4434-9123-EFC6C79A1526}"/>
              </a:ext>
            </a:extLst>
          </p:cNvPr>
          <p:cNvSpPr/>
          <p:nvPr/>
        </p:nvSpPr>
        <p:spPr>
          <a:xfrm>
            <a:off x="9674384" y="4864102"/>
            <a:ext cx="775855" cy="566026"/>
          </a:xfrm>
          <a:custGeom>
            <a:avLst/>
            <a:gdLst>
              <a:gd name="connsiteX0" fmla="*/ 166255 w 775855"/>
              <a:gd name="connsiteY0" fmla="*/ 83127 h 566026"/>
              <a:gd name="connsiteX1" fmla="*/ 18473 w 775855"/>
              <a:gd name="connsiteY1" fmla="*/ 184727 h 566026"/>
              <a:gd name="connsiteX2" fmla="*/ 0 w 775855"/>
              <a:gd name="connsiteY2" fmla="*/ 249382 h 566026"/>
              <a:gd name="connsiteX3" fmla="*/ 9236 w 775855"/>
              <a:gd name="connsiteY3" fmla="*/ 341745 h 566026"/>
              <a:gd name="connsiteX4" fmla="*/ 92364 w 775855"/>
              <a:gd name="connsiteY4" fmla="*/ 443345 h 566026"/>
              <a:gd name="connsiteX5" fmla="*/ 166255 w 775855"/>
              <a:gd name="connsiteY5" fmla="*/ 480291 h 566026"/>
              <a:gd name="connsiteX6" fmla="*/ 203200 w 775855"/>
              <a:gd name="connsiteY6" fmla="*/ 508000 h 566026"/>
              <a:gd name="connsiteX7" fmla="*/ 415636 w 775855"/>
              <a:gd name="connsiteY7" fmla="*/ 544945 h 566026"/>
              <a:gd name="connsiteX8" fmla="*/ 572655 w 775855"/>
              <a:gd name="connsiteY8" fmla="*/ 563418 h 566026"/>
              <a:gd name="connsiteX9" fmla="*/ 692727 w 775855"/>
              <a:gd name="connsiteY9" fmla="*/ 535709 h 566026"/>
              <a:gd name="connsiteX10" fmla="*/ 711200 w 775855"/>
              <a:gd name="connsiteY10" fmla="*/ 480291 h 566026"/>
              <a:gd name="connsiteX11" fmla="*/ 720436 w 775855"/>
              <a:gd name="connsiteY11" fmla="*/ 434109 h 566026"/>
              <a:gd name="connsiteX12" fmla="*/ 748146 w 775855"/>
              <a:gd name="connsiteY12" fmla="*/ 378691 h 566026"/>
              <a:gd name="connsiteX13" fmla="*/ 757382 w 775855"/>
              <a:gd name="connsiteY13" fmla="*/ 323273 h 566026"/>
              <a:gd name="connsiteX14" fmla="*/ 775855 w 775855"/>
              <a:gd name="connsiteY14" fmla="*/ 258618 h 566026"/>
              <a:gd name="connsiteX15" fmla="*/ 757382 w 775855"/>
              <a:gd name="connsiteY15" fmla="*/ 83127 h 566026"/>
              <a:gd name="connsiteX16" fmla="*/ 674255 w 775855"/>
              <a:gd name="connsiteY16" fmla="*/ 9236 h 566026"/>
              <a:gd name="connsiteX17" fmla="*/ 581891 w 775855"/>
              <a:gd name="connsiteY17" fmla="*/ 0 h 566026"/>
              <a:gd name="connsiteX18" fmla="*/ 332509 w 775855"/>
              <a:gd name="connsiteY18" fmla="*/ 9236 h 566026"/>
              <a:gd name="connsiteX19" fmla="*/ 304800 w 775855"/>
              <a:gd name="connsiteY19" fmla="*/ 18473 h 566026"/>
              <a:gd name="connsiteX20" fmla="*/ 230909 w 775855"/>
              <a:gd name="connsiteY20" fmla="*/ 55418 h 566026"/>
              <a:gd name="connsiteX21" fmla="*/ 166255 w 775855"/>
              <a:gd name="connsiteY21" fmla="*/ 83127 h 56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855" h="566026">
                <a:moveTo>
                  <a:pt x="166255" y="83127"/>
                </a:moveTo>
                <a:cubicBezTo>
                  <a:pt x="130849" y="104679"/>
                  <a:pt x="53921" y="127124"/>
                  <a:pt x="18473" y="184727"/>
                </a:cubicBezTo>
                <a:cubicBezTo>
                  <a:pt x="6726" y="203816"/>
                  <a:pt x="6158" y="227830"/>
                  <a:pt x="0" y="249382"/>
                </a:cubicBezTo>
                <a:cubicBezTo>
                  <a:pt x="3079" y="280170"/>
                  <a:pt x="2753" y="311491"/>
                  <a:pt x="9236" y="341745"/>
                </a:cubicBezTo>
                <a:cubicBezTo>
                  <a:pt x="17296" y="379359"/>
                  <a:pt x="71194" y="427821"/>
                  <a:pt x="92364" y="443345"/>
                </a:cubicBezTo>
                <a:cubicBezTo>
                  <a:pt x="114571" y="459630"/>
                  <a:pt x="142469" y="466415"/>
                  <a:pt x="166255" y="480291"/>
                </a:cubicBezTo>
                <a:cubicBezTo>
                  <a:pt x="179552" y="488048"/>
                  <a:pt x="188703" y="502822"/>
                  <a:pt x="203200" y="508000"/>
                </a:cubicBezTo>
                <a:cubicBezTo>
                  <a:pt x="233188" y="518710"/>
                  <a:pt x="396194" y="541954"/>
                  <a:pt x="415636" y="544945"/>
                </a:cubicBezTo>
                <a:cubicBezTo>
                  <a:pt x="473155" y="564119"/>
                  <a:pt x="483283" y="570038"/>
                  <a:pt x="572655" y="563418"/>
                </a:cubicBezTo>
                <a:cubicBezTo>
                  <a:pt x="613619" y="560384"/>
                  <a:pt x="652703" y="544945"/>
                  <a:pt x="692727" y="535709"/>
                </a:cubicBezTo>
                <a:cubicBezTo>
                  <a:pt x="698885" y="517236"/>
                  <a:pt x="706077" y="499077"/>
                  <a:pt x="711200" y="480291"/>
                </a:cubicBezTo>
                <a:cubicBezTo>
                  <a:pt x="715331" y="465145"/>
                  <a:pt x="715071" y="448863"/>
                  <a:pt x="720436" y="434109"/>
                </a:cubicBezTo>
                <a:cubicBezTo>
                  <a:pt x="727494" y="414699"/>
                  <a:pt x="738909" y="397164"/>
                  <a:pt x="748146" y="378691"/>
                </a:cubicBezTo>
                <a:cubicBezTo>
                  <a:pt x="751225" y="360218"/>
                  <a:pt x="753171" y="341521"/>
                  <a:pt x="757382" y="323273"/>
                </a:cubicBezTo>
                <a:cubicBezTo>
                  <a:pt x="762422" y="301433"/>
                  <a:pt x="775855" y="281032"/>
                  <a:pt x="775855" y="258618"/>
                </a:cubicBezTo>
                <a:cubicBezTo>
                  <a:pt x="775855" y="199798"/>
                  <a:pt x="773242" y="139769"/>
                  <a:pt x="757382" y="83127"/>
                </a:cubicBezTo>
                <a:cubicBezTo>
                  <a:pt x="749923" y="56486"/>
                  <a:pt x="705488" y="15929"/>
                  <a:pt x="674255" y="9236"/>
                </a:cubicBezTo>
                <a:cubicBezTo>
                  <a:pt x="644000" y="2753"/>
                  <a:pt x="612679" y="3079"/>
                  <a:pt x="581891" y="0"/>
                </a:cubicBezTo>
                <a:cubicBezTo>
                  <a:pt x="498764" y="3079"/>
                  <a:pt x="415509" y="3703"/>
                  <a:pt x="332509" y="9236"/>
                </a:cubicBezTo>
                <a:cubicBezTo>
                  <a:pt x="322795" y="9884"/>
                  <a:pt x="313916" y="15054"/>
                  <a:pt x="304800" y="18473"/>
                </a:cubicBezTo>
                <a:cubicBezTo>
                  <a:pt x="225443" y="48232"/>
                  <a:pt x="287724" y="22951"/>
                  <a:pt x="230909" y="55418"/>
                </a:cubicBezTo>
                <a:cubicBezTo>
                  <a:pt x="148867" y="102300"/>
                  <a:pt x="201661" y="61575"/>
                  <a:pt x="166255" y="8312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63AD950-6530-421A-A239-439E3B1026B9}"/>
              </a:ext>
            </a:extLst>
          </p:cNvPr>
          <p:cNvCxnSpPr>
            <a:cxnSpLocks/>
          </p:cNvCxnSpPr>
          <p:nvPr/>
        </p:nvCxnSpPr>
        <p:spPr>
          <a:xfrm>
            <a:off x="9495495" y="3029527"/>
            <a:ext cx="0" cy="23228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32B17D-1229-4A58-BCB8-CDED0458037F}"/>
              </a:ext>
            </a:extLst>
          </p:cNvPr>
          <p:cNvSpPr txBox="1"/>
          <p:nvPr/>
        </p:nvSpPr>
        <p:spPr>
          <a:xfrm>
            <a:off x="6576292" y="4390064"/>
            <a:ext cx="1902689" cy="307777"/>
          </a:xfrm>
          <a:prstGeom prst="rect">
            <a:avLst/>
          </a:prstGeom>
          <a:noFill/>
        </p:spPr>
        <p:txBody>
          <a:bodyPr wrap="square" rtlCol="0">
            <a:spAutoFit/>
          </a:bodyPr>
          <a:lstStyle/>
          <a:p>
            <a:r>
              <a:rPr lang="en-US" sz="1400" dirty="0">
                <a:solidFill>
                  <a:srgbClr val="7030A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 read polishing</a:t>
            </a:r>
          </a:p>
        </p:txBody>
      </p:sp>
      <p:sp>
        <p:nvSpPr>
          <p:cNvPr id="22" name="Freeform: Shape 21">
            <a:extLst>
              <a:ext uri="{FF2B5EF4-FFF2-40B4-BE49-F238E27FC236}">
                <a16:creationId xmlns:a16="http://schemas.microsoft.com/office/drawing/2014/main" id="{70C55639-709D-4203-A1A9-156858015E00}"/>
              </a:ext>
            </a:extLst>
          </p:cNvPr>
          <p:cNvSpPr/>
          <p:nvPr/>
        </p:nvSpPr>
        <p:spPr>
          <a:xfrm>
            <a:off x="6941683" y="4864102"/>
            <a:ext cx="835551" cy="656391"/>
          </a:xfrm>
          <a:custGeom>
            <a:avLst/>
            <a:gdLst>
              <a:gd name="connsiteX0" fmla="*/ 166255 w 775855"/>
              <a:gd name="connsiteY0" fmla="*/ 83127 h 566026"/>
              <a:gd name="connsiteX1" fmla="*/ 18473 w 775855"/>
              <a:gd name="connsiteY1" fmla="*/ 184727 h 566026"/>
              <a:gd name="connsiteX2" fmla="*/ 0 w 775855"/>
              <a:gd name="connsiteY2" fmla="*/ 249382 h 566026"/>
              <a:gd name="connsiteX3" fmla="*/ 9236 w 775855"/>
              <a:gd name="connsiteY3" fmla="*/ 341745 h 566026"/>
              <a:gd name="connsiteX4" fmla="*/ 92364 w 775855"/>
              <a:gd name="connsiteY4" fmla="*/ 443345 h 566026"/>
              <a:gd name="connsiteX5" fmla="*/ 166255 w 775855"/>
              <a:gd name="connsiteY5" fmla="*/ 480291 h 566026"/>
              <a:gd name="connsiteX6" fmla="*/ 203200 w 775855"/>
              <a:gd name="connsiteY6" fmla="*/ 508000 h 566026"/>
              <a:gd name="connsiteX7" fmla="*/ 415636 w 775855"/>
              <a:gd name="connsiteY7" fmla="*/ 544945 h 566026"/>
              <a:gd name="connsiteX8" fmla="*/ 572655 w 775855"/>
              <a:gd name="connsiteY8" fmla="*/ 563418 h 566026"/>
              <a:gd name="connsiteX9" fmla="*/ 692727 w 775855"/>
              <a:gd name="connsiteY9" fmla="*/ 535709 h 566026"/>
              <a:gd name="connsiteX10" fmla="*/ 711200 w 775855"/>
              <a:gd name="connsiteY10" fmla="*/ 480291 h 566026"/>
              <a:gd name="connsiteX11" fmla="*/ 720436 w 775855"/>
              <a:gd name="connsiteY11" fmla="*/ 434109 h 566026"/>
              <a:gd name="connsiteX12" fmla="*/ 748146 w 775855"/>
              <a:gd name="connsiteY12" fmla="*/ 378691 h 566026"/>
              <a:gd name="connsiteX13" fmla="*/ 757382 w 775855"/>
              <a:gd name="connsiteY13" fmla="*/ 323273 h 566026"/>
              <a:gd name="connsiteX14" fmla="*/ 775855 w 775855"/>
              <a:gd name="connsiteY14" fmla="*/ 258618 h 566026"/>
              <a:gd name="connsiteX15" fmla="*/ 757382 w 775855"/>
              <a:gd name="connsiteY15" fmla="*/ 83127 h 566026"/>
              <a:gd name="connsiteX16" fmla="*/ 674255 w 775855"/>
              <a:gd name="connsiteY16" fmla="*/ 9236 h 566026"/>
              <a:gd name="connsiteX17" fmla="*/ 581891 w 775855"/>
              <a:gd name="connsiteY17" fmla="*/ 0 h 566026"/>
              <a:gd name="connsiteX18" fmla="*/ 332509 w 775855"/>
              <a:gd name="connsiteY18" fmla="*/ 9236 h 566026"/>
              <a:gd name="connsiteX19" fmla="*/ 304800 w 775855"/>
              <a:gd name="connsiteY19" fmla="*/ 18473 h 566026"/>
              <a:gd name="connsiteX20" fmla="*/ 230909 w 775855"/>
              <a:gd name="connsiteY20" fmla="*/ 55418 h 566026"/>
              <a:gd name="connsiteX21" fmla="*/ 166255 w 775855"/>
              <a:gd name="connsiteY21" fmla="*/ 83127 h 56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855" h="566026">
                <a:moveTo>
                  <a:pt x="166255" y="83127"/>
                </a:moveTo>
                <a:cubicBezTo>
                  <a:pt x="130849" y="104679"/>
                  <a:pt x="53921" y="127124"/>
                  <a:pt x="18473" y="184727"/>
                </a:cubicBezTo>
                <a:cubicBezTo>
                  <a:pt x="6726" y="203816"/>
                  <a:pt x="6158" y="227830"/>
                  <a:pt x="0" y="249382"/>
                </a:cubicBezTo>
                <a:cubicBezTo>
                  <a:pt x="3079" y="280170"/>
                  <a:pt x="2753" y="311491"/>
                  <a:pt x="9236" y="341745"/>
                </a:cubicBezTo>
                <a:cubicBezTo>
                  <a:pt x="17296" y="379359"/>
                  <a:pt x="71194" y="427821"/>
                  <a:pt x="92364" y="443345"/>
                </a:cubicBezTo>
                <a:cubicBezTo>
                  <a:pt x="114571" y="459630"/>
                  <a:pt x="142469" y="466415"/>
                  <a:pt x="166255" y="480291"/>
                </a:cubicBezTo>
                <a:cubicBezTo>
                  <a:pt x="179552" y="488048"/>
                  <a:pt x="188703" y="502822"/>
                  <a:pt x="203200" y="508000"/>
                </a:cubicBezTo>
                <a:cubicBezTo>
                  <a:pt x="233188" y="518710"/>
                  <a:pt x="396194" y="541954"/>
                  <a:pt x="415636" y="544945"/>
                </a:cubicBezTo>
                <a:cubicBezTo>
                  <a:pt x="473155" y="564119"/>
                  <a:pt x="483283" y="570038"/>
                  <a:pt x="572655" y="563418"/>
                </a:cubicBezTo>
                <a:cubicBezTo>
                  <a:pt x="613619" y="560384"/>
                  <a:pt x="652703" y="544945"/>
                  <a:pt x="692727" y="535709"/>
                </a:cubicBezTo>
                <a:cubicBezTo>
                  <a:pt x="698885" y="517236"/>
                  <a:pt x="706077" y="499077"/>
                  <a:pt x="711200" y="480291"/>
                </a:cubicBezTo>
                <a:cubicBezTo>
                  <a:pt x="715331" y="465145"/>
                  <a:pt x="715071" y="448863"/>
                  <a:pt x="720436" y="434109"/>
                </a:cubicBezTo>
                <a:cubicBezTo>
                  <a:pt x="727494" y="414699"/>
                  <a:pt x="738909" y="397164"/>
                  <a:pt x="748146" y="378691"/>
                </a:cubicBezTo>
                <a:cubicBezTo>
                  <a:pt x="751225" y="360218"/>
                  <a:pt x="753171" y="341521"/>
                  <a:pt x="757382" y="323273"/>
                </a:cubicBezTo>
                <a:cubicBezTo>
                  <a:pt x="762422" y="301433"/>
                  <a:pt x="775855" y="281032"/>
                  <a:pt x="775855" y="258618"/>
                </a:cubicBezTo>
                <a:cubicBezTo>
                  <a:pt x="775855" y="199798"/>
                  <a:pt x="773242" y="139769"/>
                  <a:pt x="757382" y="83127"/>
                </a:cubicBezTo>
                <a:cubicBezTo>
                  <a:pt x="749923" y="56486"/>
                  <a:pt x="705488" y="15929"/>
                  <a:pt x="674255" y="9236"/>
                </a:cubicBezTo>
                <a:cubicBezTo>
                  <a:pt x="644000" y="2753"/>
                  <a:pt x="612679" y="3079"/>
                  <a:pt x="581891" y="0"/>
                </a:cubicBezTo>
                <a:cubicBezTo>
                  <a:pt x="498764" y="3079"/>
                  <a:pt x="415509" y="3703"/>
                  <a:pt x="332509" y="9236"/>
                </a:cubicBezTo>
                <a:cubicBezTo>
                  <a:pt x="322795" y="9884"/>
                  <a:pt x="313916" y="15054"/>
                  <a:pt x="304800" y="18473"/>
                </a:cubicBezTo>
                <a:cubicBezTo>
                  <a:pt x="225443" y="48232"/>
                  <a:pt x="287724" y="22951"/>
                  <a:pt x="230909" y="55418"/>
                </a:cubicBezTo>
                <a:cubicBezTo>
                  <a:pt x="148867" y="102300"/>
                  <a:pt x="201661" y="61575"/>
                  <a:pt x="166255" y="8312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4EECAAC-2223-4CCF-8BFB-EE752BCC0607}"/>
              </a:ext>
            </a:extLst>
          </p:cNvPr>
          <p:cNvSpPr/>
          <p:nvPr/>
        </p:nvSpPr>
        <p:spPr>
          <a:xfrm>
            <a:off x="6885709" y="3642036"/>
            <a:ext cx="835551" cy="656391"/>
          </a:xfrm>
          <a:custGeom>
            <a:avLst/>
            <a:gdLst>
              <a:gd name="connsiteX0" fmla="*/ 166255 w 775855"/>
              <a:gd name="connsiteY0" fmla="*/ 83127 h 566026"/>
              <a:gd name="connsiteX1" fmla="*/ 18473 w 775855"/>
              <a:gd name="connsiteY1" fmla="*/ 184727 h 566026"/>
              <a:gd name="connsiteX2" fmla="*/ 0 w 775855"/>
              <a:gd name="connsiteY2" fmla="*/ 249382 h 566026"/>
              <a:gd name="connsiteX3" fmla="*/ 9236 w 775855"/>
              <a:gd name="connsiteY3" fmla="*/ 341745 h 566026"/>
              <a:gd name="connsiteX4" fmla="*/ 92364 w 775855"/>
              <a:gd name="connsiteY4" fmla="*/ 443345 h 566026"/>
              <a:gd name="connsiteX5" fmla="*/ 166255 w 775855"/>
              <a:gd name="connsiteY5" fmla="*/ 480291 h 566026"/>
              <a:gd name="connsiteX6" fmla="*/ 203200 w 775855"/>
              <a:gd name="connsiteY6" fmla="*/ 508000 h 566026"/>
              <a:gd name="connsiteX7" fmla="*/ 415636 w 775855"/>
              <a:gd name="connsiteY7" fmla="*/ 544945 h 566026"/>
              <a:gd name="connsiteX8" fmla="*/ 572655 w 775855"/>
              <a:gd name="connsiteY8" fmla="*/ 563418 h 566026"/>
              <a:gd name="connsiteX9" fmla="*/ 692727 w 775855"/>
              <a:gd name="connsiteY9" fmla="*/ 535709 h 566026"/>
              <a:gd name="connsiteX10" fmla="*/ 711200 w 775855"/>
              <a:gd name="connsiteY10" fmla="*/ 480291 h 566026"/>
              <a:gd name="connsiteX11" fmla="*/ 720436 w 775855"/>
              <a:gd name="connsiteY11" fmla="*/ 434109 h 566026"/>
              <a:gd name="connsiteX12" fmla="*/ 748146 w 775855"/>
              <a:gd name="connsiteY12" fmla="*/ 378691 h 566026"/>
              <a:gd name="connsiteX13" fmla="*/ 757382 w 775855"/>
              <a:gd name="connsiteY13" fmla="*/ 323273 h 566026"/>
              <a:gd name="connsiteX14" fmla="*/ 775855 w 775855"/>
              <a:gd name="connsiteY14" fmla="*/ 258618 h 566026"/>
              <a:gd name="connsiteX15" fmla="*/ 757382 w 775855"/>
              <a:gd name="connsiteY15" fmla="*/ 83127 h 566026"/>
              <a:gd name="connsiteX16" fmla="*/ 674255 w 775855"/>
              <a:gd name="connsiteY16" fmla="*/ 9236 h 566026"/>
              <a:gd name="connsiteX17" fmla="*/ 581891 w 775855"/>
              <a:gd name="connsiteY17" fmla="*/ 0 h 566026"/>
              <a:gd name="connsiteX18" fmla="*/ 332509 w 775855"/>
              <a:gd name="connsiteY18" fmla="*/ 9236 h 566026"/>
              <a:gd name="connsiteX19" fmla="*/ 304800 w 775855"/>
              <a:gd name="connsiteY19" fmla="*/ 18473 h 566026"/>
              <a:gd name="connsiteX20" fmla="*/ 230909 w 775855"/>
              <a:gd name="connsiteY20" fmla="*/ 55418 h 566026"/>
              <a:gd name="connsiteX21" fmla="*/ 166255 w 775855"/>
              <a:gd name="connsiteY21" fmla="*/ 83127 h 56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855" h="566026">
                <a:moveTo>
                  <a:pt x="166255" y="83127"/>
                </a:moveTo>
                <a:cubicBezTo>
                  <a:pt x="130849" y="104679"/>
                  <a:pt x="53921" y="127124"/>
                  <a:pt x="18473" y="184727"/>
                </a:cubicBezTo>
                <a:cubicBezTo>
                  <a:pt x="6726" y="203816"/>
                  <a:pt x="6158" y="227830"/>
                  <a:pt x="0" y="249382"/>
                </a:cubicBezTo>
                <a:cubicBezTo>
                  <a:pt x="3079" y="280170"/>
                  <a:pt x="2753" y="311491"/>
                  <a:pt x="9236" y="341745"/>
                </a:cubicBezTo>
                <a:cubicBezTo>
                  <a:pt x="17296" y="379359"/>
                  <a:pt x="71194" y="427821"/>
                  <a:pt x="92364" y="443345"/>
                </a:cubicBezTo>
                <a:cubicBezTo>
                  <a:pt x="114571" y="459630"/>
                  <a:pt x="142469" y="466415"/>
                  <a:pt x="166255" y="480291"/>
                </a:cubicBezTo>
                <a:cubicBezTo>
                  <a:pt x="179552" y="488048"/>
                  <a:pt x="188703" y="502822"/>
                  <a:pt x="203200" y="508000"/>
                </a:cubicBezTo>
                <a:cubicBezTo>
                  <a:pt x="233188" y="518710"/>
                  <a:pt x="396194" y="541954"/>
                  <a:pt x="415636" y="544945"/>
                </a:cubicBezTo>
                <a:cubicBezTo>
                  <a:pt x="473155" y="564119"/>
                  <a:pt x="483283" y="570038"/>
                  <a:pt x="572655" y="563418"/>
                </a:cubicBezTo>
                <a:cubicBezTo>
                  <a:pt x="613619" y="560384"/>
                  <a:pt x="652703" y="544945"/>
                  <a:pt x="692727" y="535709"/>
                </a:cubicBezTo>
                <a:cubicBezTo>
                  <a:pt x="698885" y="517236"/>
                  <a:pt x="706077" y="499077"/>
                  <a:pt x="711200" y="480291"/>
                </a:cubicBezTo>
                <a:cubicBezTo>
                  <a:pt x="715331" y="465145"/>
                  <a:pt x="715071" y="448863"/>
                  <a:pt x="720436" y="434109"/>
                </a:cubicBezTo>
                <a:cubicBezTo>
                  <a:pt x="727494" y="414699"/>
                  <a:pt x="738909" y="397164"/>
                  <a:pt x="748146" y="378691"/>
                </a:cubicBezTo>
                <a:cubicBezTo>
                  <a:pt x="751225" y="360218"/>
                  <a:pt x="753171" y="341521"/>
                  <a:pt x="757382" y="323273"/>
                </a:cubicBezTo>
                <a:cubicBezTo>
                  <a:pt x="762422" y="301433"/>
                  <a:pt x="775855" y="281032"/>
                  <a:pt x="775855" y="258618"/>
                </a:cubicBezTo>
                <a:cubicBezTo>
                  <a:pt x="775855" y="199798"/>
                  <a:pt x="773242" y="139769"/>
                  <a:pt x="757382" y="83127"/>
                </a:cubicBezTo>
                <a:cubicBezTo>
                  <a:pt x="749923" y="56486"/>
                  <a:pt x="705488" y="15929"/>
                  <a:pt x="674255" y="9236"/>
                </a:cubicBezTo>
                <a:cubicBezTo>
                  <a:pt x="644000" y="2753"/>
                  <a:pt x="612679" y="3079"/>
                  <a:pt x="581891" y="0"/>
                </a:cubicBezTo>
                <a:cubicBezTo>
                  <a:pt x="498764" y="3079"/>
                  <a:pt x="415509" y="3703"/>
                  <a:pt x="332509" y="9236"/>
                </a:cubicBezTo>
                <a:cubicBezTo>
                  <a:pt x="322795" y="9884"/>
                  <a:pt x="313916" y="15054"/>
                  <a:pt x="304800" y="18473"/>
                </a:cubicBezTo>
                <a:cubicBezTo>
                  <a:pt x="225443" y="48232"/>
                  <a:pt x="287724" y="22951"/>
                  <a:pt x="230909" y="55418"/>
                </a:cubicBezTo>
                <a:cubicBezTo>
                  <a:pt x="148867" y="102300"/>
                  <a:pt x="201661" y="61575"/>
                  <a:pt x="166255" y="8312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C5FED9ED-3142-40F7-B966-25FD6BB2ED25}"/>
              </a:ext>
            </a:extLst>
          </p:cNvPr>
          <p:cNvSpPr/>
          <p:nvPr/>
        </p:nvSpPr>
        <p:spPr>
          <a:xfrm>
            <a:off x="6876473" y="3641928"/>
            <a:ext cx="835551" cy="656391"/>
          </a:xfrm>
          <a:custGeom>
            <a:avLst/>
            <a:gdLst>
              <a:gd name="connsiteX0" fmla="*/ 166255 w 775855"/>
              <a:gd name="connsiteY0" fmla="*/ 83127 h 566026"/>
              <a:gd name="connsiteX1" fmla="*/ 18473 w 775855"/>
              <a:gd name="connsiteY1" fmla="*/ 184727 h 566026"/>
              <a:gd name="connsiteX2" fmla="*/ 0 w 775855"/>
              <a:gd name="connsiteY2" fmla="*/ 249382 h 566026"/>
              <a:gd name="connsiteX3" fmla="*/ 9236 w 775855"/>
              <a:gd name="connsiteY3" fmla="*/ 341745 h 566026"/>
              <a:gd name="connsiteX4" fmla="*/ 92364 w 775855"/>
              <a:gd name="connsiteY4" fmla="*/ 443345 h 566026"/>
              <a:gd name="connsiteX5" fmla="*/ 166255 w 775855"/>
              <a:gd name="connsiteY5" fmla="*/ 480291 h 566026"/>
              <a:gd name="connsiteX6" fmla="*/ 203200 w 775855"/>
              <a:gd name="connsiteY6" fmla="*/ 508000 h 566026"/>
              <a:gd name="connsiteX7" fmla="*/ 415636 w 775855"/>
              <a:gd name="connsiteY7" fmla="*/ 544945 h 566026"/>
              <a:gd name="connsiteX8" fmla="*/ 572655 w 775855"/>
              <a:gd name="connsiteY8" fmla="*/ 563418 h 566026"/>
              <a:gd name="connsiteX9" fmla="*/ 692727 w 775855"/>
              <a:gd name="connsiteY9" fmla="*/ 535709 h 566026"/>
              <a:gd name="connsiteX10" fmla="*/ 711200 w 775855"/>
              <a:gd name="connsiteY10" fmla="*/ 480291 h 566026"/>
              <a:gd name="connsiteX11" fmla="*/ 720436 w 775855"/>
              <a:gd name="connsiteY11" fmla="*/ 434109 h 566026"/>
              <a:gd name="connsiteX12" fmla="*/ 748146 w 775855"/>
              <a:gd name="connsiteY12" fmla="*/ 378691 h 566026"/>
              <a:gd name="connsiteX13" fmla="*/ 757382 w 775855"/>
              <a:gd name="connsiteY13" fmla="*/ 323273 h 566026"/>
              <a:gd name="connsiteX14" fmla="*/ 775855 w 775855"/>
              <a:gd name="connsiteY14" fmla="*/ 258618 h 566026"/>
              <a:gd name="connsiteX15" fmla="*/ 757382 w 775855"/>
              <a:gd name="connsiteY15" fmla="*/ 83127 h 566026"/>
              <a:gd name="connsiteX16" fmla="*/ 674255 w 775855"/>
              <a:gd name="connsiteY16" fmla="*/ 9236 h 566026"/>
              <a:gd name="connsiteX17" fmla="*/ 581891 w 775855"/>
              <a:gd name="connsiteY17" fmla="*/ 0 h 566026"/>
              <a:gd name="connsiteX18" fmla="*/ 332509 w 775855"/>
              <a:gd name="connsiteY18" fmla="*/ 9236 h 566026"/>
              <a:gd name="connsiteX19" fmla="*/ 304800 w 775855"/>
              <a:gd name="connsiteY19" fmla="*/ 18473 h 566026"/>
              <a:gd name="connsiteX20" fmla="*/ 230909 w 775855"/>
              <a:gd name="connsiteY20" fmla="*/ 55418 h 566026"/>
              <a:gd name="connsiteX21" fmla="*/ 166255 w 775855"/>
              <a:gd name="connsiteY21" fmla="*/ 83127 h 56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855" h="566026">
                <a:moveTo>
                  <a:pt x="166255" y="83127"/>
                </a:moveTo>
                <a:cubicBezTo>
                  <a:pt x="130849" y="104679"/>
                  <a:pt x="53921" y="127124"/>
                  <a:pt x="18473" y="184727"/>
                </a:cubicBezTo>
                <a:cubicBezTo>
                  <a:pt x="6726" y="203816"/>
                  <a:pt x="6158" y="227830"/>
                  <a:pt x="0" y="249382"/>
                </a:cubicBezTo>
                <a:cubicBezTo>
                  <a:pt x="3079" y="280170"/>
                  <a:pt x="2753" y="311491"/>
                  <a:pt x="9236" y="341745"/>
                </a:cubicBezTo>
                <a:cubicBezTo>
                  <a:pt x="17296" y="379359"/>
                  <a:pt x="71194" y="427821"/>
                  <a:pt x="92364" y="443345"/>
                </a:cubicBezTo>
                <a:cubicBezTo>
                  <a:pt x="114571" y="459630"/>
                  <a:pt x="142469" y="466415"/>
                  <a:pt x="166255" y="480291"/>
                </a:cubicBezTo>
                <a:cubicBezTo>
                  <a:pt x="179552" y="488048"/>
                  <a:pt x="188703" y="502822"/>
                  <a:pt x="203200" y="508000"/>
                </a:cubicBezTo>
                <a:cubicBezTo>
                  <a:pt x="233188" y="518710"/>
                  <a:pt x="396194" y="541954"/>
                  <a:pt x="415636" y="544945"/>
                </a:cubicBezTo>
                <a:cubicBezTo>
                  <a:pt x="473155" y="564119"/>
                  <a:pt x="483283" y="570038"/>
                  <a:pt x="572655" y="563418"/>
                </a:cubicBezTo>
                <a:cubicBezTo>
                  <a:pt x="613619" y="560384"/>
                  <a:pt x="652703" y="544945"/>
                  <a:pt x="692727" y="535709"/>
                </a:cubicBezTo>
                <a:cubicBezTo>
                  <a:pt x="698885" y="517236"/>
                  <a:pt x="706077" y="499077"/>
                  <a:pt x="711200" y="480291"/>
                </a:cubicBezTo>
                <a:cubicBezTo>
                  <a:pt x="715331" y="465145"/>
                  <a:pt x="715071" y="448863"/>
                  <a:pt x="720436" y="434109"/>
                </a:cubicBezTo>
                <a:cubicBezTo>
                  <a:pt x="727494" y="414699"/>
                  <a:pt x="738909" y="397164"/>
                  <a:pt x="748146" y="378691"/>
                </a:cubicBezTo>
                <a:cubicBezTo>
                  <a:pt x="751225" y="360218"/>
                  <a:pt x="753171" y="341521"/>
                  <a:pt x="757382" y="323273"/>
                </a:cubicBezTo>
                <a:cubicBezTo>
                  <a:pt x="762422" y="301433"/>
                  <a:pt x="775855" y="281032"/>
                  <a:pt x="775855" y="258618"/>
                </a:cubicBezTo>
                <a:cubicBezTo>
                  <a:pt x="775855" y="199798"/>
                  <a:pt x="773242" y="139769"/>
                  <a:pt x="757382" y="83127"/>
                </a:cubicBezTo>
                <a:cubicBezTo>
                  <a:pt x="749923" y="56486"/>
                  <a:pt x="705488" y="15929"/>
                  <a:pt x="674255" y="9236"/>
                </a:cubicBezTo>
                <a:cubicBezTo>
                  <a:pt x="644000" y="2753"/>
                  <a:pt x="612679" y="3079"/>
                  <a:pt x="581891" y="0"/>
                </a:cubicBezTo>
                <a:cubicBezTo>
                  <a:pt x="498764" y="3079"/>
                  <a:pt x="415509" y="3703"/>
                  <a:pt x="332509" y="9236"/>
                </a:cubicBezTo>
                <a:cubicBezTo>
                  <a:pt x="322795" y="9884"/>
                  <a:pt x="313916" y="15054"/>
                  <a:pt x="304800" y="18473"/>
                </a:cubicBezTo>
                <a:cubicBezTo>
                  <a:pt x="225443" y="48232"/>
                  <a:pt x="287724" y="22951"/>
                  <a:pt x="230909" y="55418"/>
                </a:cubicBezTo>
                <a:cubicBezTo>
                  <a:pt x="148867" y="102300"/>
                  <a:pt x="201661" y="61575"/>
                  <a:pt x="166255" y="83127"/>
                </a:cubicBezTo>
                <a:close/>
              </a:path>
            </a:pathLst>
          </a:custGeom>
          <a:noFill/>
          <a:ln w="19050">
            <a:solidFill>
              <a:schemeClr val="accent4">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CCBBBC9-6243-45D8-A66E-08CB17C42DDE}"/>
              </a:ext>
            </a:extLst>
          </p:cNvPr>
          <p:cNvCxnSpPr>
            <a:cxnSpLocks/>
          </p:cNvCxnSpPr>
          <p:nvPr/>
        </p:nvCxnSpPr>
        <p:spPr>
          <a:xfrm>
            <a:off x="6576292" y="3029527"/>
            <a:ext cx="0" cy="23228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C985F9-1999-4637-A300-1C75244A6B89}"/>
              </a:ext>
            </a:extLst>
          </p:cNvPr>
          <p:cNvSpPr txBox="1"/>
          <p:nvPr/>
        </p:nvSpPr>
        <p:spPr>
          <a:xfrm>
            <a:off x="6317673" y="2715491"/>
            <a:ext cx="1708727" cy="338554"/>
          </a:xfrm>
          <a:prstGeom prst="rect">
            <a:avLst/>
          </a:prstGeom>
          <a:noFill/>
        </p:spPr>
        <p:txBody>
          <a:bodyPr wrap="square" rtlCol="0">
            <a:spAutoFit/>
          </a:bodyPr>
          <a:lstStyle/>
          <a:p>
            <a:r>
              <a:rPr lang="en-US" sz="1600" dirty="0">
                <a:solidFill>
                  <a:srgbClr val="7030A0"/>
                </a:solidFill>
              </a:rPr>
              <a:t>Hybrid track 1</a:t>
            </a:r>
          </a:p>
        </p:txBody>
      </p:sp>
      <p:sp>
        <p:nvSpPr>
          <p:cNvPr id="30" name="TextBox 29">
            <a:extLst>
              <a:ext uri="{FF2B5EF4-FFF2-40B4-BE49-F238E27FC236}">
                <a16:creationId xmlns:a16="http://schemas.microsoft.com/office/drawing/2014/main" id="{2EB53250-7456-4412-A544-B6877DF3A6E0}"/>
              </a:ext>
            </a:extLst>
          </p:cNvPr>
          <p:cNvSpPr txBox="1"/>
          <p:nvPr/>
        </p:nvSpPr>
        <p:spPr>
          <a:xfrm>
            <a:off x="9238673" y="2715491"/>
            <a:ext cx="1708727" cy="338554"/>
          </a:xfrm>
          <a:prstGeom prst="rect">
            <a:avLst/>
          </a:prstGeom>
          <a:noFill/>
        </p:spPr>
        <p:txBody>
          <a:bodyPr wrap="square" rtlCol="0">
            <a:spAutoFit/>
          </a:bodyPr>
          <a:lstStyle/>
          <a:p>
            <a:r>
              <a:rPr lang="en-US" sz="1600" dirty="0">
                <a:solidFill>
                  <a:srgbClr val="FF0000"/>
                </a:solidFill>
              </a:rPr>
              <a:t>Hybrid track 2</a:t>
            </a:r>
          </a:p>
        </p:txBody>
      </p:sp>
    </p:spTree>
    <p:extLst>
      <p:ext uri="{BB962C8B-B14F-4D97-AF65-F5344CB8AC3E}">
        <p14:creationId xmlns:p14="http://schemas.microsoft.com/office/powerpoint/2010/main" val="1486291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Flye</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Medaka long-read</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197561" y="6485"/>
            <a:ext cx="114106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Unicycler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hybrid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411984" y="6485"/>
            <a:ext cx="2003128"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long-read or hybrid</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488474" y="6485"/>
            <a:ext cx="1681692"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 assembly outputs</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altLang="ko-KR"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Trycycler</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Workflow to generate a manually curated assembly using long-read only or hybrid approach</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677C08B8-CBA1-4488-84FE-1F79FA726178}"/>
              </a:ext>
            </a:extLst>
          </p:cNvPr>
          <p:cNvSpPr/>
          <p:nvPr/>
        </p:nvSpPr>
        <p:spPr>
          <a:xfrm>
            <a:off x="8243527" y="6485"/>
            <a:ext cx="1330477"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altLang="ko-KR"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CheckM</a:t>
            </a:r>
            <a:r>
              <a:rPr lang="en-US" altLang="ko-KR"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evaluation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TextBox 13">
            <a:extLst>
              <a:ext uri="{FF2B5EF4-FFF2-40B4-BE49-F238E27FC236}">
                <a16:creationId xmlns:a16="http://schemas.microsoft.com/office/drawing/2014/main" id="{74DDE578-AC3E-44F7-B8D2-03AA5A66C39B}"/>
              </a:ext>
            </a:extLst>
          </p:cNvPr>
          <p:cNvSpPr txBox="1"/>
          <p:nvPr/>
        </p:nvSpPr>
        <p:spPr>
          <a:xfrm>
            <a:off x="490242" y="803686"/>
            <a:ext cx="10972085" cy="1323439"/>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https://github.com/rrwick/Trycycler</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Long reads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sequencing depth</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 높을 때 유효한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Long read only assembly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단계에서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circularization</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집중함</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서로 다른 여러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subsampled read set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을 만들고 각각의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subset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독립적으로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수행</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Sequence contents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같은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contigs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모아서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같은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replicon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출신으로 가정</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상호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alignment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통해서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circularize.</a:t>
            </a:r>
          </a:p>
          <a:p>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Manual decision step</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 여러 번 필요하여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high-throughput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분석에는 부적합</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소수의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isolates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데이터 분석에 적합</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15" name="TextBox 14">
            <a:extLst>
              <a:ext uri="{FF2B5EF4-FFF2-40B4-BE49-F238E27FC236}">
                <a16:creationId xmlns:a16="http://schemas.microsoft.com/office/drawing/2014/main" id="{A4B65091-5B47-44F3-84B6-EF2964ED0D41}"/>
              </a:ext>
            </a:extLst>
          </p:cNvPr>
          <p:cNvSpPr txBox="1"/>
          <p:nvPr/>
        </p:nvSpPr>
        <p:spPr>
          <a:xfrm>
            <a:off x="444859" y="6112850"/>
            <a:ext cx="10186196" cy="523220"/>
          </a:xfrm>
          <a:prstGeom prst="rect">
            <a:avLst/>
          </a:prstGeom>
          <a:noFill/>
        </p:spPr>
        <p:txBody>
          <a:bodyPr wrap="square">
            <a:spAutoFit/>
          </a:bodyPr>
          <a:lstStyle/>
          <a:p>
            <a:r>
              <a:rPr lang="en-US" sz="1400" dirty="0"/>
              <a:t>Wick, R.R., Judd, L.M., </a:t>
            </a:r>
            <a:r>
              <a:rPr lang="en-US" sz="1400" dirty="0" err="1"/>
              <a:t>Cerdeira</a:t>
            </a:r>
            <a:r>
              <a:rPr lang="en-US" sz="1400" dirty="0"/>
              <a:t>, L.T. et al. </a:t>
            </a:r>
            <a:r>
              <a:rPr lang="en-US" sz="1400" dirty="0" err="1"/>
              <a:t>Trycycler</a:t>
            </a:r>
            <a:r>
              <a:rPr lang="en-US" sz="1400" dirty="0"/>
              <a:t>: consensus long-read assemblies for bacterial genomes. Genome Biol 22, 266 (2021). https://doi.org/10.1186/s13059-021-02483-z</a:t>
            </a:r>
          </a:p>
        </p:txBody>
      </p:sp>
      <p:pic>
        <p:nvPicPr>
          <p:cNvPr id="10242" name="Picture 2" descr="Fig. 1">
            <a:extLst>
              <a:ext uri="{FF2B5EF4-FFF2-40B4-BE49-F238E27FC236}">
                <a16:creationId xmlns:a16="http://schemas.microsoft.com/office/drawing/2014/main" id="{54AA5517-FE91-486A-A435-69B505896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09" y="2218265"/>
            <a:ext cx="9725181" cy="378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865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2691E-1E24-40A2-8A5B-C2D818C50F51}"/>
              </a:ext>
            </a:extLst>
          </p:cNvPr>
          <p:cNvSpPr txBox="1"/>
          <p:nvPr/>
        </p:nvSpPr>
        <p:spPr>
          <a:xfrm>
            <a:off x="2378363" y="3431602"/>
            <a:ext cx="7435273" cy="646331"/>
          </a:xfrm>
          <a:prstGeom prst="rect">
            <a:avLst/>
          </a:prstGeom>
          <a:noFill/>
        </p:spPr>
        <p:txBody>
          <a:bodyPr wrap="square" rtlCol="0">
            <a:spAutoFit/>
          </a:bodyPr>
          <a:lstStyle/>
          <a:p>
            <a:pPr algn="ctr"/>
            <a:r>
              <a:rPr lang="en-US" sz="3600" b="1" dirty="0">
                <a:solidFill>
                  <a:srgbClr val="F6F5EE"/>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5 ended</a:t>
            </a:r>
          </a:p>
        </p:txBody>
      </p:sp>
    </p:spTree>
    <p:extLst>
      <p:ext uri="{BB962C8B-B14F-4D97-AF65-F5344CB8AC3E}">
        <p14:creationId xmlns:p14="http://schemas.microsoft.com/office/powerpoint/2010/main" val="1248768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2">
            <a:extLst>
              <a:ext uri="{FF2B5EF4-FFF2-40B4-BE49-F238E27FC236}">
                <a16:creationId xmlns:a16="http://schemas.microsoft.com/office/drawing/2014/main" id="{F372C646-0919-4C06-B9B6-EC0E398AAB42}"/>
              </a:ext>
            </a:extLst>
          </p:cNvPr>
          <p:cNvGraphicFramePr>
            <a:graphicFrameLocks noGrp="1"/>
          </p:cNvGraphicFramePr>
          <p:nvPr>
            <p:extLst>
              <p:ext uri="{D42A27DB-BD31-4B8C-83A1-F6EECF244321}">
                <p14:modId xmlns:p14="http://schemas.microsoft.com/office/powerpoint/2010/main" val="2437251300"/>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848998664"/>
                  </a:ext>
                </a:extLst>
              </a:tr>
            </a:tbl>
          </a:graphicData>
        </a:graphic>
      </p:graphicFrame>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FC66FD-58D5-495F-B0AA-1C4776522687}"/>
              </a:ext>
            </a:extLst>
          </p:cNvPr>
          <p:cNvSpPr/>
          <p:nvPr/>
        </p:nvSpPr>
        <p:spPr>
          <a:xfrm>
            <a:off x="801278" y="4734358"/>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953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6</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15:00 – 16:00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692729" y="1392513"/>
            <a:ext cx="10935853" cy="2031325"/>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bacterial genome annotation workflow – focusing on tools and DBs for resistance genes</a:t>
            </a:r>
          </a:p>
          <a:p>
            <a:pPr marL="285750" indent="-285750" algn="l">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 find the genes in your genome assemblies</a:t>
            </a:r>
          </a:p>
          <a:p>
            <a:pPr marL="285750" indent="-285750" algn="l">
              <a:buFont typeface="Arial" panose="020B0604020202020204" pitchFamily="34" charset="0"/>
              <a:buChar char="•"/>
            </a:pP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 genes (or ABR genes, or ARGs)</a:t>
            </a:r>
          </a:p>
          <a:p>
            <a:pPr marL="285750" indent="-285750" algn="l">
              <a:buFont typeface="Arial" panose="020B0604020202020204" pitchFamily="34" charset="0"/>
              <a:buChar char="•"/>
            </a:pPr>
            <a:endPar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 of mobile genetic elements (MGEs)</a:t>
            </a:r>
          </a:p>
        </p:txBody>
      </p:sp>
    </p:spTree>
    <p:extLst>
      <p:ext uri="{BB962C8B-B14F-4D97-AF65-F5344CB8AC3E}">
        <p14:creationId xmlns:p14="http://schemas.microsoft.com/office/powerpoint/2010/main" val="22291033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genome annotation</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01298" y="6485"/>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finding</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5015757" y="6485"/>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Annotate AMR genes</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830217" y="6486"/>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Identify MGEs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bacterial genome annotation workflow – focusing on tools and DBs for resistance genes</a:t>
            </a:r>
          </a:p>
        </p:txBody>
      </p:sp>
      <p:graphicFrame>
        <p:nvGraphicFramePr>
          <p:cNvPr id="2" name="Table 2">
            <a:extLst>
              <a:ext uri="{FF2B5EF4-FFF2-40B4-BE49-F238E27FC236}">
                <a16:creationId xmlns:a16="http://schemas.microsoft.com/office/drawing/2014/main" id="{63071F19-E226-4498-B07A-29B7F15E6EE4}"/>
              </a:ext>
            </a:extLst>
          </p:cNvPr>
          <p:cNvGraphicFramePr>
            <a:graphicFrameLocks noGrp="1"/>
          </p:cNvGraphicFramePr>
          <p:nvPr>
            <p:extLst>
              <p:ext uri="{D42A27DB-BD31-4B8C-83A1-F6EECF244321}">
                <p14:modId xmlns:p14="http://schemas.microsoft.com/office/powerpoint/2010/main" val="83800157"/>
              </p:ext>
            </p:extLst>
          </p:nvPr>
        </p:nvGraphicFramePr>
        <p:xfrm>
          <a:off x="350982" y="1199961"/>
          <a:ext cx="11490036" cy="4699000"/>
        </p:xfrm>
        <a:graphic>
          <a:graphicData uri="http://schemas.openxmlformats.org/drawingml/2006/table">
            <a:tbl>
              <a:tblPr firstRow="1" bandRow="1">
                <a:tableStyleId>{9D7B26C5-4107-4FEC-AEDC-1716B250A1EF}</a:tableStyleId>
              </a:tblPr>
              <a:tblGrid>
                <a:gridCol w="1764145">
                  <a:extLst>
                    <a:ext uri="{9D8B030D-6E8A-4147-A177-3AD203B41FA5}">
                      <a16:colId xmlns:a16="http://schemas.microsoft.com/office/drawing/2014/main" val="1357734561"/>
                    </a:ext>
                  </a:extLst>
                </a:gridCol>
                <a:gridCol w="5895879">
                  <a:extLst>
                    <a:ext uri="{9D8B030D-6E8A-4147-A177-3AD203B41FA5}">
                      <a16:colId xmlns:a16="http://schemas.microsoft.com/office/drawing/2014/main" val="3180049691"/>
                    </a:ext>
                  </a:extLst>
                </a:gridCol>
                <a:gridCol w="3830012">
                  <a:extLst>
                    <a:ext uri="{9D8B030D-6E8A-4147-A177-3AD203B41FA5}">
                      <a16:colId xmlns:a16="http://schemas.microsoft.com/office/drawing/2014/main" val="495656913"/>
                    </a:ext>
                  </a:extLst>
                </a:gridCol>
              </a:tblGrid>
              <a:tr h="370840">
                <a:tc>
                  <a:txBody>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Tool/Database</a:t>
                      </a:r>
                    </a:p>
                  </a:txBody>
                  <a:tcPr/>
                </a:tc>
                <a:tc>
                  <a:txBody>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Description</a:t>
                      </a:r>
                    </a:p>
                  </a:txBody>
                  <a:tcPr/>
                </a:tc>
                <a:tc>
                  <a:txBody>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Reference/Website</a:t>
                      </a:r>
                    </a:p>
                  </a:txBody>
                  <a:tcPr/>
                </a:tc>
                <a:extLst>
                  <a:ext uri="{0D108BD9-81ED-4DB2-BD59-A6C34878D82A}">
                    <a16:rowId xmlns:a16="http://schemas.microsoft.com/office/drawing/2014/main" val="721144091"/>
                  </a:ext>
                </a:extLst>
              </a:tr>
              <a:tr h="370840">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RGI/CARD</a:t>
                      </a:r>
                    </a:p>
                  </a:txBody>
                  <a:tcPr/>
                </a:tc>
                <a:tc>
                  <a:txBody>
                    <a:bodyPr/>
                    <a:lstStyle/>
                    <a:p>
                      <a:r>
                        <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CARD </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 one of the most popular database for ARGs. Manually curated by experts. Includes only the experimentally validated ARGs and resistance mutations. </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CARD </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 strong in ontology – the ARO – that defines and interconnects sequence entries, resistance mechanisms and resistance range.</a:t>
                      </a:r>
                    </a:p>
                    <a:p>
                      <a:r>
                        <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RGI</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is the tool designed to search for CARD entries in the query genome, genes or proteins. RGI provides manually curated cutoffs for confident annotation based on sequence search score (blast bit score).</a:t>
                      </a:r>
                    </a:p>
                  </a:txBody>
                  <a:tcPr/>
                </a:tc>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https://card.mcmaster.ca/</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https://github.com/arpcard/rgi</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Nucleic Acids Research, Volume 48, Issue D1, 08 January 2020, Pages D517–D525, https://doi.org/10.1093/nar/gkz935</a:t>
                      </a:r>
                    </a:p>
                  </a:txBody>
                  <a:tcPr/>
                </a:tc>
                <a:extLst>
                  <a:ext uri="{0D108BD9-81ED-4DB2-BD59-A6C34878D82A}">
                    <a16:rowId xmlns:a16="http://schemas.microsoft.com/office/drawing/2014/main" val="420850300"/>
                  </a:ext>
                </a:extLst>
              </a:tr>
              <a:tr h="370840">
                <a:tc>
                  <a:txBody>
                    <a:bodyPr/>
                    <a:lstStyle/>
                    <a:p>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(Plus)</a:t>
                      </a:r>
                    </a:p>
                  </a:txBody>
                  <a:tcPr/>
                </a:tc>
                <a:tc>
                  <a:txBody>
                    <a:bodyPr/>
                    <a:lstStyle/>
                    <a:p>
                      <a:r>
                        <a:rPr lang="en-US" sz="14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has its own database of ARG sequences curated by the NCBI and regularly updated. Like CARD, it’s a manually curated and provide well-associated resistance category information. As an annotation tool, </a:t>
                      </a:r>
                      <a:r>
                        <a:rPr lang="en-US" sz="14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provides blast-based and profile HMM-based searching functions, with manually curated bit score cutoffs.</a:t>
                      </a:r>
                      <a:endPar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tc>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4"/>
                        </a:rPr>
                        <a:t>https://www.ncbi.nlm.nih.gov/pathogens/antimicrobial-resistance/AMRFinder/</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5"/>
                        </a:rPr>
                        <a:t>https://github.com/ncbi/amr</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Sci Rep 11, 12728 (2021). https://doi.org/10.1038/s41598-021-91456-0</a:t>
                      </a:r>
                    </a:p>
                  </a:txBody>
                  <a:tcPr/>
                </a:tc>
                <a:extLst>
                  <a:ext uri="{0D108BD9-81ED-4DB2-BD59-A6C34878D82A}">
                    <a16:rowId xmlns:a16="http://schemas.microsoft.com/office/drawing/2014/main" val="559820357"/>
                  </a:ext>
                </a:extLst>
              </a:tr>
              <a:tr h="370840">
                <a:tc>
                  <a:txBody>
                    <a:bodyPr/>
                    <a:lstStyle/>
                    <a:p>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ResFinder</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tc>
                <a:tc>
                  <a:txBody>
                    <a:bodyPr/>
                    <a:lstStyle/>
                    <a:p>
                      <a:r>
                        <a:rPr lang="en-US" sz="14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ResFinder</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database package actually contains DBs for genes (</a:t>
                      </a:r>
                      <a:r>
                        <a:rPr lang="en-US" sz="14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ResFinder</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mutations (</a:t>
                      </a:r>
                      <a:r>
                        <a:rPr lang="en-US" sz="14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PointFinder</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and </a:t>
                      </a:r>
                      <a:r>
                        <a:rPr lang="en-US"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genotype-to-phenotype tables </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for ARGs and AR mutations. It also has accompanied tool for annotating the genomes using </a:t>
                      </a:r>
                      <a:r>
                        <a:rPr lang="en-US" sz="14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ResFinder</a:t>
                      </a:r>
                      <a:r>
                        <a:rPr lang="en-US" sz="14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databases. All DBs are manually curated by experts.</a:t>
                      </a:r>
                    </a:p>
                  </a:txBody>
                  <a:tcPr/>
                </a:tc>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6"/>
                        </a:rPr>
                        <a:t>https://bitbucket.org/genomicepidemiology/resfinder/</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Journal of Antimicrobial Chemotherapy, Volume 75, Issue 12, December 2020, Pages 3491–3500, https://doi.org/10.1093/jac/dkaa345</a:t>
                      </a:r>
                    </a:p>
                  </a:txBody>
                  <a:tcPr/>
                </a:tc>
                <a:extLst>
                  <a:ext uri="{0D108BD9-81ED-4DB2-BD59-A6C34878D82A}">
                    <a16:rowId xmlns:a16="http://schemas.microsoft.com/office/drawing/2014/main" val="3578740026"/>
                  </a:ext>
                </a:extLst>
              </a:tr>
            </a:tbl>
          </a:graphicData>
        </a:graphic>
      </p:graphicFrame>
      <p:sp>
        <p:nvSpPr>
          <p:cNvPr id="3" name="TextBox 2">
            <a:extLst>
              <a:ext uri="{FF2B5EF4-FFF2-40B4-BE49-F238E27FC236}">
                <a16:creationId xmlns:a16="http://schemas.microsoft.com/office/drawing/2014/main" id="{53860FE4-2243-45E0-A684-9C57B00AF713}"/>
              </a:ext>
            </a:extLst>
          </p:cNvPr>
          <p:cNvSpPr txBox="1"/>
          <p:nvPr/>
        </p:nvSpPr>
        <p:spPr>
          <a:xfrm>
            <a:off x="350982" y="858983"/>
            <a:ext cx="11240654" cy="338554"/>
          </a:xfrm>
          <a:prstGeom prst="rect">
            <a:avLst/>
          </a:prstGeom>
          <a:noFill/>
        </p:spPr>
        <p:txBody>
          <a:bodyPr wrap="square" rtlCol="0">
            <a:spAutoFit/>
          </a:bodyPr>
          <a:lstStyle/>
          <a:p>
            <a:r>
              <a:rPr lang="en-US" sz="1600" dirty="0"/>
              <a:t>Only expert-curated original databases are introduced here; Secondary/derived databases are not.</a:t>
            </a:r>
          </a:p>
        </p:txBody>
      </p:sp>
      <p:sp>
        <p:nvSpPr>
          <p:cNvPr id="16" name="TextBox 15">
            <a:extLst>
              <a:ext uri="{FF2B5EF4-FFF2-40B4-BE49-F238E27FC236}">
                <a16:creationId xmlns:a16="http://schemas.microsoft.com/office/drawing/2014/main" id="{CA739217-B262-41E4-BA4F-67AE3EBFC37F}"/>
              </a:ext>
            </a:extLst>
          </p:cNvPr>
          <p:cNvSpPr txBox="1"/>
          <p:nvPr/>
        </p:nvSpPr>
        <p:spPr>
          <a:xfrm>
            <a:off x="350982" y="5961540"/>
            <a:ext cx="11240654" cy="830997"/>
          </a:xfrm>
          <a:prstGeom prst="rect">
            <a:avLst/>
          </a:prstGeom>
          <a:noFill/>
        </p:spPr>
        <p:txBody>
          <a:bodyPr wrap="square" rtlCol="0">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There are tools such as </a:t>
            </a:r>
            <a:r>
              <a:rPr lang="en-US" sz="1600" b="1" i="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and </a:t>
            </a:r>
            <a:r>
              <a:rPr lang="en-US" sz="1600" b="1"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Ariba</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that utilize the above-mentioned databases and provide a different way of annotation – performing searching on genomic nucleotide sequences instead of CDS/protein (</a:t>
            </a:r>
            <a:r>
              <a:rPr lang="en-US" sz="1600" b="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Abricate</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or performing read mapping instead of using assembled genomes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Ariba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Tree>
    <p:extLst>
      <p:ext uri="{BB962C8B-B14F-4D97-AF65-F5344CB8AC3E}">
        <p14:creationId xmlns:p14="http://schemas.microsoft.com/office/powerpoint/2010/main" val="3004836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genome annotation</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01298"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finding</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5015757" y="6485"/>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Annotate AMR genes</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830217" y="6486"/>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Identify MGEs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find the genes in your genome assemblies</a:t>
            </a:r>
          </a:p>
        </p:txBody>
      </p:sp>
      <p:sp>
        <p:nvSpPr>
          <p:cNvPr id="13" name="TextBox 12">
            <a:extLst>
              <a:ext uri="{FF2B5EF4-FFF2-40B4-BE49-F238E27FC236}">
                <a16:creationId xmlns:a16="http://schemas.microsoft.com/office/drawing/2014/main" id="{47636F33-E84E-40D6-ABD5-7376CD96E6FD}"/>
              </a:ext>
            </a:extLst>
          </p:cNvPr>
          <p:cNvSpPr txBox="1"/>
          <p:nvPr/>
        </p:nvSpPr>
        <p:spPr>
          <a:xfrm>
            <a:off x="490242" y="803686"/>
            <a:ext cx="10972085" cy="2062103"/>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https://github.com/tseemann/prokka</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 a convenient, wrapper style tool that performs all basic gene finding tasks using external tools. You’ll get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GFF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file,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GenBank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file, protein fasta, CDS fasta, among many others. I recommend to use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instead of prodigal (even though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is using prodigal for CDS finding) because of the output formats it provides – the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-style GFF files are required in many downstream analysis tools.</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 addition to gene finding,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can do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further functional annotations. </a:t>
            </a:r>
          </a:p>
        </p:txBody>
      </p:sp>
      <p:sp>
        <p:nvSpPr>
          <p:cNvPr id="15" name="TextBox 14">
            <a:extLst>
              <a:ext uri="{FF2B5EF4-FFF2-40B4-BE49-F238E27FC236}">
                <a16:creationId xmlns:a16="http://schemas.microsoft.com/office/drawing/2014/main" id="{117BE847-1764-40F2-BDCA-13DFB93DFDBB}"/>
              </a:ext>
            </a:extLst>
          </p:cNvPr>
          <p:cNvSpPr txBox="1"/>
          <p:nvPr/>
        </p:nvSpPr>
        <p:spPr>
          <a:xfrm>
            <a:off x="444859" y="6112850"/>
            <a:ext cx="10186196" cy="523220"/>
          </a:xfrm>
          <a:prstGeom prst="rect">
            <a:avLst/>
          </a:prstGeom>
          <a:noFill/>
        </p:spPr>
        <p:txBody>
          <a:bodyPr wrap="square">
            <a:spAutoFit/>
          </a:bodyPr>
          <a:lstStyle/>
          <a:p>
            <a:r>
              <a:rPr lang="en-US" sz="1400" dirty="0" err="1"/>
              <a:t>Torsten</a:t>
            </a:r>
            <a:r>
              <a:rPr lang="en-US" sz="1400" dirty="0"/>
              <a:t> Seemann, </a:t>
            </a:r>
            <a:r>
              <a:rPr lang="en-US" sz="1400" dirty="0" err="1"/>
              <a:t>Prokka</a:t>
            </a:r>
            <a:r>
              <a:rPr lang="en-US" sz="1400" dirty="0"/>
              <a:t>: rapid prokaryotic genome annotation, Bioinformatics, Volume 30, Issue 14, 15 July 2014, Pages 2068–2069, https://doi.org/10.1093/bioinformatics/btu153</a:t>
            </a:r>
          </a:p>
        </p:txBody>
      </p:sp>
      <p:pic>
        <p:nvPicPr>
          <p:cNvPr id="3" name="Picture 2">
            <a:extLst>
              <a:ext uri="{FF2B5EF4-FFF2-40B4-BE49-F238E27FC236}">
                <a16:creationId xmlns:a16="http://schemas.microsoft.com/office/drawing/2014/main" id="{031C9EC8-12B1-4DD4-A492-88B9F8B4EA43}"/>
              </a:ext>
            </a:extLst>
          </p:cNvPr>
          <p:cNvPicPr>
            <a:picLocks noChangeAspect="1"/>
          </p:cNvPicPr>
          <p:nvPr/>
        </p:nvPicPr>
        <p:blipFill>
          <a:blip r:embed="rId3"/>
          <a:stretch>
            <a:fillRect/>
          </a:stretch>
        </p:blipFill>
        <p:spPr>
          <a:xfrm>
            <a:off x="3502169" y="3066038"/>
            <a:ext cx="4467225" cy="2705100"/>
          </a:xfrm>
          <a:prstGeom prst="rect">
            <a:avLst/>
          </a:prstGeom>
        </p:spPr>
      </p:pic>
    </p:spTree>
    <p:extLst>
      <p:ext uri="{BB962C8B-B14F-4D97-AF65-F5344CB8AC3E}">
        <p14:creationId xmlns:p14="http://schemas.microsoft.com/office/powerpoint/2010/main" val="4216606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genome annotation</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01298"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finding</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5015757" y="6485"/>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Annotate AMR genes</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830217" y="6486"/>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Identify MGEs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Prokka</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find the genes in your genome assemblies</a:t>
            </a:r>
          </a:p>
        </p:txBody>
      </p:sp>
      <p:sp>
        <p:nvSpPr>
          <p:cNvPr id="14" name="TextBox 13">
            <a:extLst>
              <a:ext uri="{FF2B5EF4-FFF2-40B4-BE49-F238E27FC236}">
                <a16:creationId xmlns:a16="http://schemas.microsoft.com/office/drawing/2014/main" id="{1B90CE25-6335-49A8-8BC1-324E3A3253A5}"/>
              </a:ext>
            </a:extLst>
          </p:cNvPr>
          <p:cNvSpPr txBox="1"/>
          <p:nvPr/>
        </p:nvSpPr>
        <p:spPr>
          <a:xfrm>
            <a:off x="1379530" y="1520389"/>
            <a:ext cx="10636979" cy="954107"/>
          </a:xfrm>
          <a:prstGeom prst="rect">
            <a:avLst/>
          </a:prstGeom>
          <a:noFill/>
          <a:ln w="19050">
            <a:solidFill>
              <a:srgbClr val="FF3399"/>
            </a:solidFill>
          </a:ln>
        </p:spPr>
        <p:txBody>
          <a:bodyPr wrap="square" rtlCol="0">
            <a:spAutoFit/>
          </a:bodyPr>
          <a:lstStyle/>
          <a:p>
            <a:r>
              <a:rPr lang="en-US" altLang="ko-KR"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FireFox</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다음 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https://github.com/kihyunee/genomics_tutorial_repo/blob/main/6_annotation_class.md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안내에 따라 복사</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붙여넣기를 활용하여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command line terminal</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실습을 진행할 것</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Arrow: Right 15">
            <a:extLst>
              <a:ext uri="{FF2B5EF4-FFF2-40B4-BE49-F238E27FC236}">
                <a16:creationId xmlns:a16="http://schemas.microsoft.com/office/drawing/2014/main" id="{3C7B7E92-40FB-4B15-8194-5DBFD12AAA15}"/>
              </a:ext>
            </a:extLst>
          </p:cNvPr>
          <p:cNvSpPr/>
          <p:nvPr/>
        </p:nvSpPr>
        <p:spPr>
          <a:xfrm>
            <a:off x="432709" y="16649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14BA6CF-1BBE-49A3-944C-0F50476DA430}"/>
              </a:ext>
            </a:extLst>
          </p:cNvPr>
          <p:cNvSpPr txBox="1"/>
          <p:nvPr/>
        </p:nvSpPr>
        <p:spPr>
          <a:xfrm>
            <a:off x="432709" y="1772720"/>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105768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항생제 내성균 연구 및 조사에서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 방안에 대한 </a:t>
            </a:r>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9" name="TextBox 8">
            <a:extLst>
              <a:ext uri="{FF2B5EF4-FFF2-40B4-BE49-F238E27FC236}">
                <a16:creationId xmlns:a16="http://schemas.microsoft.com/office/drawing/2014/main" id="{EE262010-DCE4-454F-8354-C1EF62D217FD}"/>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0" name="Rectangle: Rounded Corners 9">
            <a:extLst>
              <a:ext uri="{FF2B5EF4-FFF2-40B4-BE49-F238E27FC236}">
                <a16:creationId xmlns:a16="http://schemas.microsoft.com/office/drawing/2014/main" id="{24549B6D-06A2-46F9-8570-589EC1AB0AA9}"/>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Rectangle: Rounded Corners 10">
            <a:extLst>
              <a:ext uri="{FF2B5EF4-FFF2-40B4-BE49-F238E27FC236}">
                <a16:creationId xmlns:a16="http://schemas.microsoft.com/office/drawing/2014/main" id="{D0851DA3-2B55-4353-BD8F-51A68F8293F7}"/>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2" name="Rectangle: Rounded Corners 11">
            <a:extLst>
              <a:ext uri="{FF2B5EF4-FFF2-40B4-BE49-F238E27FC236}">
                <a16:creationId xmlns:a16="http://schemas.microsoft.com/office/drawing/2014/main" id="{6E9B05F8-C754-4BAC-9E41-90378DE9BC19}"/>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9C4CB729-FB6C-4C18-BE63-1593D8B8A8B8}"/>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4" name="Rectangle: Rounded Corners 13">
            <a:extLst>
              <a:ext uri="{FF2B5EF4-FFF2-40B4-BE49-F238E27FC236}">
                <a16:creationId xmlns:a16="http://schemas.microsoft.com/office/drawing/2014/main" id="{31F24709-FE27-4033-95CC-F93878554276}"/>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5" name="Rectangle: Rounded Corners 14">
            <a:extLst>
              <a:ext uri="{FF2B5EF4-FFF2-40B4-BE49-F238E27FC236}">
                <a16:creationId xmlns:a16="http://schemas.microsoft.com/office/drawing/2014/main" id="{685DA94B-32E4-4DF3-98A4-DB22A92C21B4}"/>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6" name="Rectangle: Rounded Corners 15">
            <a:extLst>
              <a:ext uri="{FF2B5EF4-FFF2-40B4-BE49-F238E27FC236}">
                <a16:creationId xmlns:a16="http://schemas.microsoft.com/office/drawing/2014/main" id="{569DCF4F-9116-4C99-BD05-9E35FEA7BBCE}"/>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
        <p:nvSpPr>
          <p:cNvPr id="2" name="TextBox 1">
            <a:extLst>
              <a:ext uri="{FF2B5EF4-FFF2-40B4-BE49-F238E27FC236}">
                <a16:creationId xmlns:a16="http://schemas.microsoft.com/office/drawing/2014/main" id="{0818B0E6-FED4-41B0-978A-F23354F1CFFD}"/>
              </a:ext>
            </a:extLst>
          </p:cNvPr>
          <p:cNvSpPr txBox="1"/>
          <p:nvPr/>
        </p:nvSpPr>
        <p:spPr>
          <a:xfrm>
            <a:off x="867266" y="1489435"/>
            <a:ext cx="9539926" cy="3354765"/>
          </a:xfrm>
          <a:prstGeom prst="rect">
            <a:avLst/>
          </a:prstGeom>
          <a:noFill/>
        </p:spPr>
        <p:txBody>
          <a:bodyPr wrap="square" rtlCol="0">
            <a:spAutoFit/>
          </a:bodyPr>
          <a:lstStyle/>
          <a:p>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연구에서</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WGS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 가능한 시나리오</a:t>
            </a:r>
            <a:endPar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내성균주로부터 알려진 내성 인자</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determinants)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검출</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신규 내성 인자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discovery</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위한 기반 데이터</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(GWAS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등의 접근법에 활용</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NGS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기반의 내성 예측</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 subtyping, epidemiological tracking</a:t>
            </a:r>
          </a:p>
          <a:p>
            <a:pPr marL="285750" indent="-285750">
              <a:buFont typeface="Arial" panose="020B0604020202020204" pitchFamily="34" charset="0"/>
              <a:buChar char="•"/>
            </a:pP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/Plasmid/Mobile genetic elements</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의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typing, epidemiological tracking</a:t>
            </a: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surveillance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데이터 구축</a:t>
            </a:r>
            <a:endPar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38771733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genome annotation</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01298"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finding</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5015757"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Annotate AMR genes</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830217" y="6486"/>
            <a:ext cx="173736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Identify MGEs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Annotation of AMR genes using </a:t>
            </a:r>
            <a:r>
              <a:rPr lang="en-US"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AMRFinder</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and CARD RGI</a:t>
            </a:r>
          </a:p>
        </p:txBody>
      </p:sp>
      <p:sp>
        <p:nvSpPr>
          <p:cNvPr id="13" name="TextBox 12">
            <a:extLst>
              <a:ext uri="{FF2B5EF4-FFF2-40B4-BE49-F238E27FC236}">
                <a16:creationId xmlns:a16="http://schemas.microsoft.com/office/drawing/2014/main" id="{8D8B509F-05B2-4714-83EA-BB16CAC19357}"/>
              </a:ext>
            </a:extLst>
          </p:cNvPr>
          <p:cNvSpPr txBox="1"/>
          <p:nvPr/>
        </p:nvSpPr>
        <p:spPr>
          <a:xfrm>
            <a:off x="1379530" y="1520389"/>
            <a:ext cx="10636979" cy="954107"/>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https://github.com/kihyunee/genomics_tutorial_repo/blob/main/6_annotation_class.md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annotation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섹션부터 이어감</a:t>
            </a:r>
            <a:endPar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Arrow: Right 14">
            <a:extLst>
              <a:ext uri="{FF2B5EF4-FFF2-40B4-BE49-F238E27FC236}">
                <a16:creationId xmlns:a16="http://schemas.microsoft.com/office/drawing/2014/main" id="{40272238-D25D-4040-81B1-A8D92C85DC43}"/>
              </a:ext>
            </a:extLst>
          </p:cNvPr>
          <p:cNvSpPr/>
          <p:nvPr/>
        </p:nvSpPr>
        <p:spPr>
          <a:xfrm>
            <a:off x="432709" y="16649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892C012-C236-43E5-9AD7-C6209B74A1D6}"/>
              </a:ext>
            </a:extLst>
          </p:cNvPr>
          <p:cNvSpPr txBox="1"/>
          <p:nvPr/>
        </p:nvSpPr>
        <p:spPr>
          <a:xfrm>
            <a:off x="432709" y="1772720"/>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1206837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genome annotation</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01298"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finding</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5015757"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Annotate AMR genes</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830217" y="6486"/>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Identify MGEs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 of mobile genetic elements (MGEs)</a:t>
            </a:r>
          </a:p>
        </p:txBody>
      </p:sp>
      <p:sp>
        <p:nvSpPr>
          <p:cNvPr id="13" name="TextBox 12">
            <a:extLst>
              <a:ext uri="{FF2B5EF4-FFF2-40B4-BE49-F238E27FC236}">
                <a16:creationId xmlns:a16="http://schemas.microsoft.com/office/drawing/2014/main" id="{86EC7474-49CE-4A2D-9E08-4451A335390E}"/>
              </a:ext>
            </a:extLst>
          </p:cNvPr>
          <p:cNvSpPr txBox="1"/>
          <p:nvPr/>
        </p:nvSpPr>
        <p:spPr>
          <a:xfrm>
            <a:off x="490242" y="803686"/>
            <a:ext cx="10972085" cy="2554545"/>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Bacterial genome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antibiotic resistance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 관여하는 것으로 알려진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MGEs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는 여러 종류가 있음</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integrative and conjugative elements (ICE), prophage, composite transposons and insertion sequence elements (IS),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등등</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로부터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MGE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검출하는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및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database </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아직 강력한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solution</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이라 할 것이 없음</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buFont typeface="Arial" panose="020B0604020202020204" pitchFamily="34" charset="0"/>
              <a:buChar char="•"/>
            </a:pP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본 실습에서는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MGE</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가운데서도 흔히 분석되고 비교적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들이 개발된 </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 </a:t>
            </a:r>
            <a:r>
              <a:rPr lang="en-US" altLang="ko-KR"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a:t>
            </a:r>
            <a:r>
              <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IS element</a:t>
            </a:r>
            <a:r>
              <a:rPr lang="ko-KR" alt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를 검출해봄</a:t>
            </a:r>
            <a:endParaRPr lang="en-US" altLang="ko-KR"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1">
            <a:extLst>
              <a:ext uri="{FF2B5EF4-FFF2-40B4-BE49-F238E27FC236}">
                <a16:creationId xmlns:a16="http://schemas.microsoft.com/office/drawing/2014/main" id="{F3C70A0B-62C8-45A8-8B60-1DDC86680E4F}"/>
              </a:ext>
            </a:extLst>
          </p:cNvPr>
          <p:cNvGraphicFramePr>
            <a:graphicFrameLocks noGrp="1"/>
          </p:cNvGraphicFramePr>
          <p:nvPr>
            <p:extLst>
              <p:ext uri="{D42A27DB-BD31-4B8C-83A1-F6EECF244321}">
                <p14:modId xmlns:p14="http://schemas.microsoft.com/office/powerpoint/2010/main" val="175279607"/>
              </p:ext>
            </p:extLst>
          </p:nvPr>
        </p:nvGraphicFramePr>
        <p:xfrm>
          <a:off x="598055" y="3358231"/>
          <a:ext cx="11490036" cy="3114040"/>
        </p:xfrm>
        <a:graphic>
          <a:graphicData uri="http://schemas.openxmlformats.org/drawingml/2006/table">
            <a:tbl>
              <a:tblPr firstRow="1" bandRow="1">
                <a:tableStyleId>{9D7B26C5-4107-4FEC-AEDC-1716B250A1EF}</a:tableStyleId>
              </a:tblPr>
              <a:tblGrid>
                <a:gridCol w="1424709">
                  <a:extLst>
                    <a:ext uri="{9D8B030D-6E8A-4147-A177-3AD203B41FA5}">
                      <a16:colId xmlns:a16="http://schemas.microsoft.com/office/drawing/2014/main" val="3804033439"/>
                    </a:ext>
                  </a:extLst>
                </a:gridCol>
                <a:gridCol w="5172363">
                  <a:extLst>
                    <a:ext uri="{9D8B030D-6E8A-4147-A177-3AD203B41FA5}">
                      <a16:colId xmlns:a16="http://schemas.microsoft.com/office/drawing/2014/main" val="549002419"/>
                    </a:ext>
                  </a:extLst>
                </a:gridCol>
                <a:gridCol w="4892964">
                  <a:extLst>
                    <a:ext uri="{9D8B030D-6E8A-4147-A177-3AD203B41FA5}">
                      <a16:colId xmlns:a16="http://schemas.microsoft.com/office/drawing/2014/main" val="1163279594"/>
                    </a:ext>
                  </a:extLst>
                </a:gridCol>
              </a:tblGrid>
              <a:tr h="370840">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Tool/Database</a:t>
                      </a:r>
                    </a:p>
                  </a:txBody>
                  <a:tcPr/>
                </a:tc>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Description</a:t>
                      </a:r>
                    </a:p>
                  </a:txBody>
                  <a:tcPr/>
                </a:tc>
                <a:tc>
                  <a:txBody>
                    <a:bodyPr/>
                    <a:lstStyle/>
                    <a:p>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Reference/Website</a:t>
                      </a:r>
                    </a:p>
                  </a:txBody>
                  <a:tcPr/>
                </a:tc>
                <a:extLst>
                  <a:ext uri="{0D108BD9-81ED-4DB2-BD59-A6C34878D82A}">
                    <a16:rowId xmlns:a16="http://schemas.microsoft.com/office/drawing/2014/main" val="2108522608"/>
                  </a:ext>
                </a:extLst>
              </a:tr>
              <a:tr h="370840">
                <a:tc>
                  <a:txBody>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PlasmidFinder</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tc>
                <a:tc>
                  <a:txBody>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Perform blast against the curated database of validated plasmid replicon sequences.</a:t>
                      </a:r>
                    </a:p>
                  </a:txBody>
                  <a:tcPr/>
                </a:tc>
                <a:tc>
                  <a:txBody>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https://bitbucket.org/genomicepidemiology/plasmidfinder/src/master/</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Antimicrob</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Agents Chemother. 2014 Jul;58(7):3895-903.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doi</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10.1128/AAC.02412-14</a:t>
                      </a:r>
                    </a:p>
                  </a:txBody>
                  <a:tcPr/>
                </a:tc>
                <a:extLst>
                  <a:ext uri="{0D108BD9-81ED-4DB2-BD59-A6C34878D82A}">
                    <a16:rowId xmlns:a16="http://schemas.microsoft.com/office/drawing/2014/main" val="2145002310"/>
                  </a:ext>
                </a:extLst>
              </a:tr>
              <a:tr h="370840">
                <a:tc>
                  <a:txBody>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tc>
                <a:tc>
                  <a:txBody>
                    <a:bodyPr/>
                    <a:lstStyle/>
                    <a:p>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Constructed distribution of each protein’s ratio in plasmids vs. chromosome using NCBI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RefSeq</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bacterial genomes. Based on this pre-calculated ratio,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platon</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scores the CDSs in each contig to give weight to either plasmid / chromosome origin.</a:t>
                      </a:r>
                    </a:p>
                  </a:txBody>
                  <a:tcPr/>
                </a:tc>
                <a:tc>
                  <a:txBody>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https://github.com/oschwengers/platon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Microb</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2020 Oct;6(10):mgen000398.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doi</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10.1099/mgen.0.000398</a:t>
                      </a:r>
                    </a:p>
                  </a:txBody>
                  <a:tcPr/>
                </a:tc>
                <a:extLst>
                  <a:ext uri="{0D108BD9-81ED-4DB2-BD59-A6C34878D82A}">
                    <a16:rowId xmlns:a16="http://schemas.microsoft.com/office/drawing/2014/main" val="2496049807"/>
                  </a:ext>
                </a:extLst>
              </a:tr>
              <a:tr h="370840">
                <a:tc>
                  <a:txBody>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ISEScan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tc>
                <a:tc>
                  <a:txBody>
                    <a:bodyPr/>
                    <a:lstStyle/>
                    <a:p>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First search for the homologs of known IS transposases. Then try to extend from the transposase to define the full IS element boundary.</a:t>
                      </a:r>
                    </a:p>
                  </a:txBody>
                  <a:tcPr/>
                </a:tc>
                <a:tc>
                  <a:txBody>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4"/>
                        </a:rPr>
                        <a:t>https://github.com/xiezhq/ISEScan</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Bioinformatics, Volume 33, Issue 21, 01 November 2017, Pages 3340–3347, https://doi.org/10.1093/bioinformatics/btx433</a:t>
                      </a:r>
                    </a:p>
                  </a:txBody>
                  <a:tcPr/>
                </a:tc>
                <a:extLst>
                  <a:ext uri="{0D108BD9-81ED-4DB2-BD59-A6C34878D82A}">
                    <a16:rowId xmlns:a16="http://schemas.microsoft.com/office/drawing/2014/main" val="942311267"/>
                  </a:ext>
                </a:extLst>
              </a:tr>
              <a:tr h="370840">
                <a:tc>
                  <a:txBody>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Integron_Finder</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tc>
                <a:tc>
                  <a:txBody>
                    <a:bodyPr/>
                    <a:lstStyle/>
                    <a:p>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Search for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attC</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sites and neighboring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integrase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intI</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Report the full structure of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integrons</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from </a:t>
                      </a:r>
                      <a:r>
                        <a:rPr lang="en-US" sz="1200" b="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intI</a:t>
                      </a:r>
                      <a:r>
                        <a:rPr lang="en-US" sz="12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down to gene cassettes array.</a:t>
                      </a:r>
                    </a:p>
                  </a:txBody>
                  <a:tcPr/>
                </a:tc>
                <a:tc>
                  <a:txBody>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5"/>
                        </a:rPr>
                        <a:t>https://github.com/gem-pasteur/Integron_Finder</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Nucleic Acids Res. 2016 Jun 2; 44(10): 4539–4550. </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doi</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10.1093/</a:t>
                      </a:r>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nar</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/gkw319</a:t>
                      </a:r>
                    </a:p>
                  </a:txBody>
                  <a:tcPr/>
                </a:tc>
                <a:extLst>
                  <a:ext uri="{0D108BD9-81ED-4DB2-BD59-A6C34878D82A}">
                    <a16:rowId xmlns:a16="http://schemas.microsoft.com/office/drawing/2014/main" val="277454131"/>
                  </a:ext>
                </a:extLst>
              </a:tr>
            </a:tbl>
          </a:graphicData>
        </a:graphic>
      </p:graphicFrame>
    </p:spTree>
    <p:extLst>
      <p:ext uri="{BB962C8B-B14F-4D97-AF65-F5344CB8AC3E}">
        <p14:creationId xmlns:p14="http://schemas.microsoft.com/office/powerpoint/2010/main" val="4180575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06130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genome annotation</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201298"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Gene finding</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5015757" y="6485"/>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Annotate AMR genes</a:t>
            </a:r>
          </a:p>
        </p:txBody>
      </p:sp>
      <p:sp>
        <p:nvSpPr>
          <p:cNvPr id="12" name="Rectangle: Rounded Corners 11">
            <a:extLst>
              <a:ext uri="{FF2B5EF4-FFF2-40B4-BE49-F238E27FC236}">
                <a16:creationId xmlns:a16="http://schemas.microsoft.com/office/drawing/2014/main" id="{0BF8F33D-67C4-4CBE-BD8D-C9BE0B8D50B4}"/>
              </a:ext>
            </a:extLst>
          </p:cNvPr>
          <p:cNvSpPr/>
          <p:nvPr/>
        </p:nvSpPr>
        <p:spPr>
          <a:xfrm>
            <a:off x="6830217" y="6486"/>
            <a:ext cx="1737360"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Identify MGEs</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 of mobile genetic elements (MGEs)</a:t>
            </a:r>
          </a:p>
        </p:txBody>
      </p:sp>
      <p:sp>
        <p:nvSpPr>
          <p:cNvPr id="14" name="TextBox 13">
            <a:extLst>
              <a:ext uri="{FF2B5EF4-FFF2-40B4-BE49-F238E27FC236}">
                <a16:creationId xmlns:a16="http://schemas.microsoft.com/office/drawing/2014/main" id="{8DF0C3B4-55DE-4EA8-9AEB-3A9EFFF2A466}"/>
              </a:ext>
            </a:extLst>
          </p:cNvPr>
          <p:cNvSpPr txBox="1"/>
          <p:nvPr/>
        </p:nvSpPr>
        <p:spPr>
          <a:xfrm>
            <a:off x="1379530" y="1520389"/>
            <a:ext cx="10636979" cy="954107"/>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https://github.com/kihyunee/genomics_tutorial_repo/blob/main/6_annotation_class.md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MGE identification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섹션부터 이어감</a:t>
            </a:r>
            <a:endPar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Arrow: Right 14">
            <a:extLst>
              <a:ext uri="{FF2B5EF4-FFF2-40B4-BE49-F238E27FC236}">
                <a16:creationId xmlns:a16="http://schemas.microsoft.com/office/drawing/2014/main" id="{BD2ACED8-0F56-4991-9E7E-842505133DA0}"/>
              </a:ext>
            </a:extLst>
          </p:cNvPr>
          <p:cNvSpPr/>
          <p:nvPr/>
        </p:nvSpPr>
        <p:spPr>
          <a:xfrm>
            <a:off x="432709" y="166499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37A5DCC-0A0B-4EA1-9BE9-A6EA65C0E38B}"/>
              </a:ext>
            </a:extLst>
          </p:cNvPr>
          <p:cNvSpPr txBox="1"/>
          <p:nvPr/>
        </p:nvSpPr>
        <p:spPr>
          <a:xfrm>
            <a:off x="432709" y="1772720"/>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72318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62691E-1E24-40A2-8A5B-C2D818C50F51}"/>
              </a:ext>
            </a:extLst>
          </p:cNvPr>
          <p:cNvSpPr txBox="1"/>
          <p:nvPr/>
        </p:nvSpPr>
        <p:spPr>
          <a:xfrm>
            <a:off x="2378363" y="3431602"/>
            <a:ext cx="7435273" cy="646331"/>
          </a:xfrm>
          <a:prstGeom prst="rect">
            <a:avLst/>
          </a:prstGeom>
          <a:noFill/>
        </p:spPr>
        <p:txBody>
          <a:bodyPr wrap="square" rtlCol="0">
            <a:spAutoFit/>
          </a:bodyPr>
          <a:lstStyle/>
          <a:p>
            <a:pPr algn="ctr"/>
            <a:r>
              <a:rPr lang="en-US" sz="3600" b="1" dirty="0">
                <a:solidFill>
                  <a:srgbClr val="F6F5EE"/>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6 ended</a:t>
            </a:r>
          </a:p>
        </p:txBody>
      </p:sp>
    </p:spTree>
    <p:extLst>
      <p:ext uri="{BB962C8B-B14F-4D97-AF65-F5344CB8AC3E}">
        <p14:creationId xmlns:p14="http://schemas.microsoft.com/office/powerpoint/2010/main" val="35390304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2">
            <a:extLst>
              <a:ext uri="{FF2B5EF4-FFF2-40B4-BE49-F238E27FC236}">
                <a16:creationId xmlns:a16="http://schemas.microsoft.com/office/drawing/2014/main" id="{F372C646-0919-4C06-B9B6-EC0E398AAB42}"/>
              </a:ext>
            </a:extLst>
          </p:cNvPr>
          <p:cNvGraphicFramePr>
            <a:graphicFrameLocks noGrp="1"/>
          </p:cNvGraphicFramePr>
          <p:nvPr>
            <p:extLst>
              <p:ext uri="{D42A27DB-BD31-4B8C-83A1-F6EECF244321}">
                <p14:modId xmlns:p14="http://schemas.microsoft.com/office/powerpoint/2010/main" val="4056017060"/>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6F5EE"/>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1848998664"/>
                  </a:ext>
                </a:extLst>
              </a:tr>
            </a:tbl>
          </a:graphicData>
        </a:graphic>
      </p:graphicFrame>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rgbClr val="00FF00"/>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EC653D-0083-439D-9629-EC5760DA2077}"/>
              </a:ext>
            </a:extLst>
          </p:cNvPr>
          <p:cNvSpPr/>
          <p:nvPr/>
        </p:nvSpPr>
        <p:spPr>
          <a:xfrm>
            <a:off x="801278" y="5316253"/>
            <a:ext cx="10718274" cy="548847"/>
          </a:xfrm>
          <a:prstGeom prst="rect">
            <a:avLst/>
          </a:prstGeom>
          <a:noFill/>
          <a:ln w="38100">
            <a:solidFill>
              <a:srgbClr val="0EA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318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461665"/>
          </a:xfrm>
          <a:prstGeom prst="rect">
            <a:avLst/>
          </a:prstGeom>
          <a:solidFill>
            <a:schemeClr val="bg1">
              <a:lumMod val="95000"/>
            </a:schemeClr>
          </a:solidFill>
        </p:spPr>
        <p:txBody>
          <a:bodyPr wrap="square" lIns="274320" rtlCol="0">
            <a:spAutoFit/>
          </a:bodyPr>
          <a:lstStyle/>
          <a:p>
            <a:r>
              <a:rPr lang="en-US" sz="2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CLASS 7</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16:00 – 17:00</a:t>
            </a:r>
            <a:endParaRPr lang="en-US" b="1"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TextBox 5">
            <a:extLst>
              <a:ext uri="{FF2B5EF4-FFF2-40B4-BE49-F238E27FC236}">
                <a16:creationId xmlns:a16="http://schemas.microsoft.com/office/drawing/2014/main" id="{2F034798-A48E-44EF-9226-B1117841B404}"/>
              </a:ext>
            </a:extLst>
          </p:cNvPr>
          <p:cNvSpPr txBox="1"/>
          <p:nvPr/>
        </p:nvSpPr>
        <p:spPr>
          <a:xfrm>
            <a:off x="1237268" y="1392513"/>
            <a:ext cx="9578513" cy="2554545"/>
          </a:xfrm>
          <a:prstGeom prst="rect">
            <a:avLst/>
          </a:prstGeom>
          <a:noFill/>
        </p:spPr>
        <p:txBody>
          <a:bodyPr wrap="square">
            <a:spAutoFit/>
          </a:bodyPr>
          <a:lstStyle/>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the workflows used in genomic epidemiology</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(confirmatory) identification of the sequenced isolates</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Multilocus</a:t>
            </a: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sequence typing (MLST)</a:t>
            </a:r>
          </a:p>
          <a:p>
            <a:pPr algn="l"/>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285750" indent="-285750" algn="l">
              <a:buFont typeface="Arial" panose="020B0604020202020204" pitchFamily="34" charset="0"/>
              <a:buChar char="•"/>
            </a:pPr>
            <a:r>
              <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 analysis using core genes</a:t>
            </a:r>
          </a:p>
          <a:p>
            <a:pPr marL="285750" indent="-285750" algn="l">
              <a:buFont typeface="Arial" panose="020B0604020202020204" pitchFamily="34" charset="0"/>
              <a:buChar char="•"/>
            </a:pPr>
            <a:endParaRPr lang="en-US" sz="20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2865127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216015"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345219" y="6485"/>
            <a:ext cx="12770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(confirmatory) identification of the sequenced isolates</a:t>
            </a:r>
          </a:p>
        </p:txBody>
      </p:sp>
      <p:sp>
        <p:nvSpPr>
          <p:cNvPr id="15" name="Rectangle: Rounded Corners 14">
            <a:extLst>
              <a:ext uri="{FF2B5EF4-FFF2-40B4-BE49-F238E27FC236}">
                <a16:creationId xmlns:a16="http://schemas.microsoft.com/office/drawing/2014/main" id="{4E3D54B1-4AB3-4A26-9171-526000F71F2A}"/>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16" name="Rectangle: Rounded Corners 15">
            <a:extLst>
              <a:ext uri="{FF2B5EF4-FFF2-40B4-BE49-F238E27FC236}">
                <a16:creationId xmlns:a16="http://schemas.microsoft.com/office/drawing/2014/main" id="{0EC215A2-A8CD-425D-B4F3-CA08FA13FDDA}"/>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
        <p:nvSpPr>
          <p:cNvPr id="17" name="TextBox 16">
            <a:extLst>
              <a:ext uri="{FF2B5EF4-FFF2-40B4-BE49-F238E27FC236}">
                <a16:creationId xmlns:a16="http://schemas.microsoft.com/office/drawing/2014/main" id="{41ECDFBD-20E5-4230-9992-9F7C75579847}"/>
              </a:ext>
            </a:extLst>
          </p:cNvPr>
          <p:cNvSpPr txBox="1"/>
          <p:nvPr/>
        </p:nvSpPr>
        <p:spPr>
          <a:xfrm>
            <a:off x="94266" y="839727"/>
            <a:ext cx="11868348" cy="3785652"/>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identification method explained:</a:t>
            </a:r>
          </a:p>
          <a:p>
            <a:endPar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Compare the query genome against the reference genomes of known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type strains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(representing known species) </a:t>
            </a: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Then find the closest one.</a:t>
            </a: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How? </a:t>
            </a: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Average nucleotide identity (ANI)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is now the most popular method to measure the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closeness</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between bacterial genomes</a:t>
            </a:r>
          </a:p>
          <a:p>
            <a:pPr marL="342900" indent="-342900">
              <a:buAutoNum type="arabicParenBoth"/>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Once the closest type strain is determined, is the query strain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inside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 best-hit species or </a:t>
            </a:r>
            <a:r>
              <a:rPr lang="en-US" sz="1600"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outside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Nowadays there is a convenient rule of thumb, </a:t>
            </a:r>
            <a:r>
              <a:rPr lang="en-US" sz="1600" u="sng"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 95% ANI cutoff</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pPr marL="742950" lvl="1" indent="-285750">
              <a:buFont typeface="Wingdings" panose="05000000000000000000" pitchFamily="2" charset="2"/>
              <a:buChar char="Ø"/>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If &gt; 95% ANI with the best-hit type strain, the query genome is thought to be identified as that best-hit species</a:t>
            </a:r>
          </a:p>
          <a:p>
            <a:pPr marL="742950" lvl="1" indent="-285750">
              <a:buFont typeface="Wingdings" panose="05000000000000000000" pitchFamily="2" charset="2"/>
              <a:buChar char="Ø"/>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If &lt; 95% ANI with the best-hit type strain, the query genome is thought to represent an unknown species</a:t>
            </a:r>
          </a:p>
          <a:p>
            <a:pPr marL="342900" indent="-342900">
              <a:buAutoNum type="arabicParenBoth"/>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Tricky cases exist, for example, what if more than one type strains (from different species) displayed &gt;95% ANI?</a:t>
            </a: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 such cases the currently most popular practice to solve the ambiguity is to investigate phylogenetic relationship.</a:t>
            </a:r>
          </a:p>
          <a:p>
            <a:pPr marL="342900" indent="-342900">
              <a:buAutoNum type="arabicParenBoth"/>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 best practice in reconstructing phylogenetic relationship using whole genomes at this level of divergence (multiple closely related species) is to use all the orthologs that are commonly shared among the closely related species.</a:t>
            </a:r>
          </a:p>
        </p:txBody>
      </p:sp>
      <p:sp>
        <p:nvSpPr>
          <p:cNvPr id="18" name="TextBox 17">
            <a:extLst>
              <a:ext uri="{FF2B5EF4-FFF2-40B4-BE49-F238E27FC236}">
                <a16:creationId xmlns:a16="http://schemas.microsoft.com/office/drawing/2014/main" id="{93135EEC-1BB2-46D7-9D51-7D1EB6386CC4}"/>
              </a:ext>
            </a:extLst>
          </p:cNvPr>
          <p:cNvSpPr txBox="1"/>
          <p:nvPr/>
        </p:nvSpPr>
        <p:spPr>
          <a:xfrm>
            <a:off x="1324114" y="4993269"/>
            <a:ext cx="10636979" cy="954107"/>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https://github.com/kihyunee/genomics_tutorial_repo/blob/main/7_genomic_epi_class.md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Identity confirmation using ANI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섹션부터 시작</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ANI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계산이 진행되는 동안 </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slide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진행</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Arrow: Right 18">
            <a:extLst>
              <a:ext uri="{FF2B5EF4-FFF2-40B4-BE49-F238E27FC236}">
                <a16:creationId xmlns:a16="http://schemas.microsoft.com/office/drawing/2014/main" id="{C0BBE9BD-0A7A-4D41-83EB-17B95078D9D4}"/>
              </a:ext>
            </a:extLst>
          </p:cNvPr>
          <p:cNvSpPr/>
          <p:nvPr/>
        </p:nvSpPr>
        <p:spPr>
          <a:xfrm>
            <a:off x="377293" y="5137879"/>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1987260-F0E6-48B6-B208-E0D0107F5D2A}"/>
              </a:ext>
            </a:extLst>
          </p:cNvPr>
          <p:cNvSpPr txBox="1"/>
          <p:nvPr/>
        </p:nvSpPr>
        <p:spPr>
          <a:xfrm>
            <a:off x="377293" y="5245600"/>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386357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F76439-3D5E-4F7D-8839-D8EEB5153591}"/>
              </a:ext>
            </a:extLst>
          </p:cNvPr>
          <p:cNvSpPr txBox="1"/>
          <p:nvPr/>
        </p:nvSpPr>
        <p:spPr>
          <a:xfrm>
            <a:off x="469127" y="973480"/>
            <a:ext cx="10631492" cy="584775"/>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Case in Brazil, initially vancomycin sensitive MRSA bloodstream infection later turned into vancomycin resistant</a:t>
            </a:r>
          </a:p>
          <a:p>
            <a:r>
              <a:rPr lang="en-US" sz="1600" b="0" i="0" dirty="0">
                <a:solidFill>
                  <a:srgbClr val="666666"/>
                </a:solidFill>
                <a:effectLst/>
                <a:latin typeface="Quire Sans" panose="020B0502040400020003" pitchFamily="34" charset="0"/>
                <a:cs typeface="Quire Sans" panose="020B0502040400020003" pitchFamily="34" charset="0"/>
              </a:rPr>
              <a:t>(N </a:t>
            </a:r>
            <a:r>
              <a:rPr lang="en-US" sz="1600" b="0" i="0" dirty="0" err="1">
                <a:solidFill>
                  <a:srgbClr val="666666"/>
                </a:solidFill>
                <a:effectLst/>
                <a:latin typeface="Quire Sans" panose="020B0502040400020003" pitchFamily="34" charset="0"/>
                <a:cs typeface="Quire Sans" panose="020B0502040400020003" pitchFamily="34" charset="0"/>
              </a:rPr>
              <a:t>Engl</a:t>
            </a:r>
            <a:r>
              <a:rPr lang="en-US" sz="1600" b="0" i="0" dirty="0">
                <a:solidFill>
                  <a:srgbClr val="666666"/>
                </a:solidFill>
                <a:effectLst/>
                <a:latin typeface="Quire Sans" panose="020B0502040400020003" pitchFamily="34" charset="0"/>
                <a:cs typeface="Quire Sans" panose="020B0502040400020003" pitchFamily="34" charset="0"/>
              </a:rPr>
              <a:t> J Med 2014; 370:1524-1531)</a:t>
            </a:r>
            <a:endParaRPr lang="en-US" sz="1600" dirty="0">
              <a:latin typeface="Quire Sans" panose="020B0502040400020003" pitchFamily="34" charset="0"/>
              <a:cs typeface="Quire Sans" panose="020B0502040400020003" pitchFamily="34" charset="0"/>
            </a:endParaRPr>
          </a:p>
        </p:txBody>
      </p:sp>
      <p:pic>
        <p:nvPicPr>
          <p:cNvPr id="1026" name="Picture 2">
            <a:extLst>
              <a:ext uri="{FF2B5EF4-FFF2-40B4-BE49-F238E27FC236}">
                <a16:creationId xmlns:a16="http://schemas.microsoft.com/office/drawing/2014/main" id="{7A1BD1F1-2EFA-4447-AFF0-197FD13F9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27" y="1889607"/>
            <a:ext cx="4900541" cy="402631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9979281-98EE-4AB1-8CDE-33C4BDD2B2AA}"/>
              </a:ext>
            </a:extLst>
          </p:cNvPr>
          <p:cNvSpPr/>
          <p:nvPr/>
        </p:nvSpPr>
        <p:spPr>
          <a:xfrm>
            <a:off x="518287" y="4198373"/>
            <a:ext cx="3473608" cy="206478"/>
          </a:xfrm>
          <a:prstGeom prst="roundRect">
            <a:avLst/>
          </a:prstGeom>
          <a:noFill/>
          <a:ln>
            <a:solidFill>
              <a:srgbClr val="44D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ED7072B-EC64-4C91-A473-A035F4EB4902}"/>
              </a:ext>
            </a:extLst>
          </p:cNvPr>
          <p:cNvSpPr/>
          <p:nvPr/>
        </p:nvSpPr>
        <p:spPr>
          <a:xfrm>
            <a:off x="523205" y="2867008"/>
            <a:ext cx="3473608" cy="206478"/>
          </a:xfrm>
          <a:prstGeom prst="roundRect">
            <a:avLst/>
          </a:prstGeom>
          <a:noFill/>
          <a:ln>
            <a:solidFill>
              <a:srgbClr val="44D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2882077-328C-47C1-BD8D-A9364A8F54EE}"/>
              </a:ext>
            </a:extLst>
          </p:cNvPr>
          <p:cNvSpPr txBox="1"/>
          <p:nvPr/>
        </p:nvSpPr>
        <p:spPr>
          <a:xfrm>
            <a:off x="5784873" y="2069447"/>
            <a:ext cx="6403663" cy="3293209"/>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Blood and rectal culture</a:t>
            </a:r>
          </a:p>
          <a:p>
            <a:endParaRPr lang="en-US" sz="1600" b="1" dirty="0">
              <a:latin typeface="Quire Sans" panose="020B0502040400020003" pitchFamily="34" charset="0"/>
              <a:cs typeface="Quire Sans" panose="020B0502040400020003" pitchFamily="34" charset="0"/>
            </a:endParaRPr>
          </a:p>
          <a:p>
            <a:r>
              <a:rPr lang="en-US" sz="1600" b="1" dirty="0">
                <a:latin typeface="Quire Sans" panose="020B0502040400020003" pitchFamily="34" charset="0"/>
                <a:cs typeface="Quire Sans" panose="020B0502040400020003" pitchFamily="34" charset="0"/>
              </a:rPr>
              <a:t>PCR tests and 16S sequencing</a:t>
            </a:r>
          </a:p>
          <a:p>
            <a:pPr marL="285750" indent="-285750">
              <a:buFont typeface="Arial" panose="020B0604020202020204" pitchFamily="34" charset="0"/>
              <a:buChar char="•"/>
            </a:pPr>
            <a:r>
              <a:rPr lang="en-US" sz="1600" dirty="0">
                <a:latin typeface="Quire Sans" panose="020B0502040400020003" pitchFamily="34" charset="0"/>
                <a:cs typeface="Quire Sans" panose="020B0502040400020003" pitchFamily="34" charset="0"/>
              </a:rPr>
              <a:t>Identified </a:t>
            </a:r>
            <a:r>
              <a:rPr lang="en-US" sz="1600" i="1" dirty="0">
                <a:latin typeface="Quire Sans" panose="020B0502040400020003" pitchFamily="34" charset="0"/>
                <a:cs typeface="Quire Sans" panose="020B0502040400020003" pitchFamily="34" charset="0"/>
              </a:rPr>
              <a:t>S. aureus </a:t>
            </a:r>
            <a:r>
              <a:rPr lang="en-US" sz="1600" dirty="0">
                <a:latin typeface="Quire Sans" panose="020B0502040400020003" pitchFamily="34" charset="0"/>
                <a:cs typeface="Quire Sans" panose="020B0502040400020003" pitchFamily="34" charset="0"/>
              </a:rPr>
              <a:t>and vancomycin-resistant </a:t>
            </a:r>
            <a:r>
              <a:rPr lang="en-US" sz="1600" i="1" dirty="0">
                <a:latin typeface="Quire Sans" panose="020B0502040400020003" pitchFamily="34" charset="0"/>
                <a:cs typeface="Quire Sans" panose="020B0502040400020003" pitchFamily="34" charset="0"/>
              </a:rPr>
              <a:t>Enterococcus faecalis</a:t>
            </a:r>
          </a:p>
          <a:p>
            <a:endParaRPr lang="en-US" sz="1600" i="1" dirty="0">
              <a:latin typeface="Quire Sans" panose="020B0502040400020003" pitchFamily="34" charset="0"/>
              <a:cs typeface="Quire Sans" panose="020B0502040400020003" pitchFamily="34" charset="0"/>
            </a:endParaRPr>
          </a:p>
          <a:p>
            <a:r>
              <a:rPr lang="en-US" sz="1600" b="1" dirty="0">
                <a:latin typeface="Quire Sans" panose="020B0502040400020003" pitchFamily="34" charset="0"/>
                <a:cs typeface="Quire Sans" panose="020B0502040400020003" pitchFamily="34" charset="0"/>
              </a:rPr>
              <a:t>Antibiotic susceptibility tests</a:t>
            </a:r>
          </a:p>
          <a:p>
            <a:pPr marL="285750" indent="-285750">
              <a:buFont typeface="Arial" panose="020B0604020202020204" pitchFamily="34" charset="0"/>
              <a:buChar char="•"/>
            </a:pPr>
            <a:r>
              <a:rPr lang="en-US" sz="1600" dirty="0">
                <a:latin typeface="Quire Sans" panose="020B0502040400020003" pitchFamily="34" charset="0"/>
                <a:cs typeface="Quire Sans" panose="020B0502040400020003" pitchFamily="34" charset="0"/>
              </a:rPr>
              <a:t>Identified both VSSA and VRSA from blood cultures</a:t>
            </a:r>
          </a:p>
          <a:p>
            <a:endParaRPr lang="en-US" sz="1600" dirty="0">
              <a:latin typeface="Quire Sans" panose="020B0502040400020003" pitchFamily="34" charset="0"/>
              <a:cs typeface="Quire Sans" panose="020B0502040400020003" pitchFamily="34" charset="0"/>
            </a:endParaRPr>
          </a:p>
          <a:p>
            <a:r>
              <a:rPr lang="en-US" sz="1600" b="1" dirty="0">
                <a:latin typeface="Quire Sans" panose="020B0502040400020003" pitchFamily="34" charset="0"/>
                <a:cs typeface="Quire Sans" panose="020B0502040400020003" pitchFamily="34" charset="0"/>
              </a:rPr>
              <a:t>PFGE</a:t>
            </a:r>
          </a:p>
          <a:p>
            <a:pPr marL="285750" indent="-285750">
              <a:buFont typeface="Arial" panose="020B0604020202020204" pitchFamily="34" charset="0"/>
              <a:buChar char="•"/>
            </a:pPr>
            <a:r>
              <a:rPr lang="en-US" sz="1600" dirty="0">
                <a:latin typeface="Quire Sans" panose="020B0502040400020003" pitchFamily="34" charset="0"/>
                <a:cs typeface="Quire Sans" panose="020B0502040400020003" pitchFamily="34" charset="0"/>
              </a:rPr>
              <a:t>The strains of VSSA and VRSA were indistinguishable </a:t>
            </a:r>
          </a:p>
          <a:p>
            <a:endParaRPr lang="en-US" sz="1600" dirty="0">
              <a:latin typeface="Quire Sans" panose="020B0502040400020003" pitchFamily="34" charset="0"/>
              <a:cs typeface="Quire Sans" panose="020B0502040400020003" pitchFamily="34" charset="0"/>
            </a:endParaRPr>
          </a:p>
          <a:p>
            <a:r>
              <a:rPr lang="en-US" sz="1600" b="1" dirty="0">
                <a:latin typeface="Quire Sans" panose="020B0502040400020003" pitchFamily="34" charset="0"/>
                <a:cs typeface="Quire Sans" panose="020B0502040400020003" pitchFamily="34" charset="0"/>
              </a:rPr>
              <a:t>MLST</a:t>
            </a:r>
          </a:p>
          <a:p>
            <a:pPr marL="285750" indent="-285750">
              <a:buFont typeface="Arial" panose="020B0604020202020204" pitchFamily="34" charset="0"/>
              <a:buChar char="•"/>
            </a:pPr>
            <a:r>
              <a:rPr lang="en-US" sz="1600" dirty="0">
                <a:latin typeface="Quire Sans" panose="020B0502040400020003" pitchFamily="34" charset="0"/>
                <a:cs typeface="Quire Sans" panose="020B0502040400020003" pitchFamily="34" charset="0"/>
              </a:rPr>
              <a:t>Both were ST8 </a:t>
            </a:r>
            <a:r>
              <a:rPr lang="en-US" sz="1600" i="1" dirty="0">
                <a:latin typeface="Quire Sans" panose="020B0502040400020003" pitchFamily="34" charset="0"/>
                <a:cs typeface="Quire Sans" panose="020B0502040400020003" pitchFamily="34" charset="0"/>
              </a:rPr>
              <a:t>S. aureus</a:t>
            </a:r>
          </a:p>
        </p:txBody>
      </p:sp>
      <p:sp>
        <p:nvSpPr>
          <p:cNvPr id="12" name="TextBox 11">
            <a:extLst>
              <a:ext uri="{FF2B5EF4-FFF2-40B4-BE49-F238E27FC236}">
                <a16:creationId xmlns:a16="http://schemas.microsoft.com/office/drawing/2014/main" id="{4608ABA8-EDF2-43FA-B9C0-31DE8ECDFCD7}"/>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13" name="Rectangle: Rounded Corners 12">
            <a:extLst>
              <a:ext uri="{FF2B5EF4-FFF2-40B4-BE49-F238E27FC236}">
                <a16:creationId xmlns:a16="http://schemas.microsoft.com/office/drawing/2014/main" id="{F33441A5-613D-48BC-9579-7C3AD0FFB504}"/>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4" name="Rectangle: Rounded Corners 13">
            <a:extLst>
              <a:ext uri="{FF2B5EF4-FFF2-40B4-BE49-F238E27FC236}">
                <a16:creationId xmlns:a16="http://schemas.microsoft.com/office/drawing/2014/main" id="{5F6F31C0-9B01-4024-A5C0-F6C4C8B91A65}"/>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5" name="Rectangle: Rounded Corners 14">
            <a:extLst>
              <a:ext uri="{FF2B5EF4-FFF2-40B4-BE49-F238E27FC236}">
                <a16:creationId xmlns:a16="http://schemas.microsoft.com/office/drawing/2014/main" id="{E761FA18-3C4F-4A8D-B2FC-04876706B984}"/>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16" name="Rectangle: Rounded Corners 15">
            <a:extLst>
              <a:ext uri="{FF2B5EF4-FFF2-40B4-BE49-F238E27FC236}">
                <a16:creationId xmlns:a16="http://schemas.microsoft.com/office/drawing/2014/main" id="{68C63ECB-67B0-4D48-A9E2-137846D4CF52}"/>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17" name="TextBox 16">
            <a:extLst>
              <a:ext uri="{FF2B5EF4-FFF2-40B4-BE49-F238E27FC236}">
                <a16:creationId xmlns:a16="http://schemas.microsoft.com/office/drawing/2014/main" id="{6C5B4E5C-1E36-4772-A303-22C467B61C2C}"/>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genomic epidemiology – cases</a:t>
            </a:r>
          </a:p>
        </p:txBody>
      </p:sp>
      <p:sp>
        <p:nvSpPr>
          <p:cNvPr id="18" name="Rectangle: Rounded Corners 17">
            <a:extLst>
              <a:ext uri="{FF2B5EF4-FFF2-40B4-BE49-F238E27FC236}">
                <a16:creationId xmlns:a16="http://schemas.microsoft.com/office/drawing/2014/main" id="{32605B48-6D21-4552-B082-227ED46F1E58}"/>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custDataLst>
      <p:tags r:id="rId1"/>
    </p:custDataLst>
    <p:extLst>
      <p:ext uri="{BB962C8B-B14F-4D97-AF65-F5344CB8AC3E}">
        <p14:creationId xmlns:p14="http://schemas.microsoft.com/office/powerpoint/2010/main" val="3566753503"/>
      </p:ext>
    </p:extLst>
  </p:cSld>
  <p:clrMapOvr>
    <a:masterClrMapping/>
  </p:clrMapOvr>
  <mc:AlternateContent xmlns:mc="http://schemas.openxmlformats.org/markup-compatibility/2006" xmlns:p14="http://schemas.microsoft.com/office/powerpoint/2010/main">
    <mc:Choice Requires="p14">
      <p:transition spd="slow" p14:dur="2000" advTm="61472"/>
    </mc:Choice>
    <mc:Fallback xmlns="">
      <p:transition spd="slow" advTm="61472"/>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F76439-3D5E-4F7D-8839-D8EEB5153591}"/>
              </a:ext>
            </a:extLst>
          </p:cNvPr>
          <p:cNvSpPr txBox="1"/>
          <p:nvPr/>
        </p:nvSpPr>
        <p:spPr>
          <a:xfrm>
            <a:off x="469127" y="973480"/>
            <a:ext cx="10631492" cy="584775"/>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Case in Brazil, initially vancomycin sensitive MRSA bloodstream infection later turned into vancomycin resistant</a:t>
            </a:r>
          </a:p>
          <a:p>
            <a:r>
              <a:rPr lang="en-US" sz="1600" b="0" i="0" dirty="0">
                <a:solidFill>
                  <a:srgbClr val="666666"/>
                </a:solidFill>
                <a:effectLst/>
                <a:latin typeface="Quire Sans" panose="020B0502040400020003" pitchFamily="34" charset="0"/>
                <a:cs typeface="Quire Sans" panose="020B0502040400020003" pitchFamily="34" charset="0"/>
              </a:rPr>
              <a:t>(N </a:t>
            </a:r>
            <a:r>
              <a:rPr lang="en-US" sz="1600" b="0" i="0" dirty="0" err="1">
                <a:solidFill>
                  <a:srgbClr val="666666"/>
                </a:solidFill>
                <a:effectLst/>
                <a:latin typeface="Quire Sans" panose="020B0502040400020003" pitchFamily="34" charset="0"/>
                <a:cs typeface="Quire Sans" panose="020B0502040400020003" pitchFamily="34" charset="0"/>
              </a:rPr>
              <a:t>Engl</a:t>
            </a:r>
            <a:r>
              <a:rPr lang="en-US" sz="1600" b="0" i="0" dirty="0">
                <a:solidFill>
                  <a:srgbClr val="666666"/>
                </a:solidFill>
                <a:effectLst/>
                <a:latin typeface="Quire Sans" panose="020B0502040400020003" pitchFamily="34" charset="0"/>
                <a:cs typeface="Quire Sans" panose="020B0502040400020003" pitchFamily="34" charset="0"/>
              </a:rPr>
              <a:t> J Med 2014; 370:1524-1531)</a:t>
            </a:r>
            <a:endParaRPr lang="en-US" sz="1600" dirty="0">
              <a:latin typeface="Quire Sans" panose="020B0502040400020003" pitchFamily="34" charset="0"/>
              <a:cs typeface="Quire Sans" panose="020B0502040400020003" pitchFamily="34" charset="0"/>
            </a:endParaRPr>
          </a:p>
        </p:txBody>
      </p:sp>
      <p:grpSp>
        <p:nvGrpSpPr>
          <p:cNvPr id="9" name="Group 8">
            <a:extLst>
              <a:ext uri="{FF2B5EF4-FFF2-40B4-BE49-F238E27FC236}">
                <a16:creationId xmlns:a16="http://schemas.microsoft.com/office/drawing/2014/main" id="{C19B554B-EFF0-46B3-9F0A-FA11E174DD1C}"/>
              </a:ext>
            </a:extLst>
          </p:cNvPr>
          <p:cNvGrpSpPr/>
          <p:nvPr/>
        </p:nvGrpSpPr>
        <p:grpSpPr>
          <a:xfrm>
            <a:off x="314632" y="2098944"/>
            <a:ext cx="6177066" cy="3624723"/>
            <a:chOff x="314632" y="2098944"/>
            <a:chExt cx="6177066" cy="3624723"/>
          </a:xfrm>
        </p:grpSpPr>
        <p:sp>
          <p:nvSpPr>
            <p:cNvPr id="11" name="TextBox 10">
              <a:extLst>
                <a:ext uri="{FF2B5EF4-FFF2-40B4-BE49-F238E27FC236}">
                  <a16:creationId xmlns:a16="http://schemas.microsoft.com/office/drawing/2014/main" id="{12882077-328C-47C1-BD8D-A9364A8F54EE}"/>
                </a:ext>
              </a:extLst>
            </p:cNvPr>
            <p:cNvSpPr txBox="1"/>
            <p:nvPr/>
          </p:nvSpPr>
          <p:spPr>
            <a:xfrm>
              <a:off x="469128" y="2098944"/>
              <a:ext cx="5440060" cy="584775"/>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Whole genome sequencing and comparison with known </a:t>
              </a:r>
              <a:r>
                <a:rPr lang="en-US" sz="1600" b="1" i="1" dirty="0">
                  <a:latin typeface="Quire Sans" panose="020B0502040400020003" pitchFamily="34" charset="0"/>
                  <a:cs typeface="Quire Sans" panose="020B0502040400020003" pitchFamily="34" charset="0"/>
                </a:rPr>
                <a:t>MRSA </a:t>
              </a:r>
              <a:r>
                <a:rPr lang="en-US" sz="1600" b="1" dirty="0">
                  <a:latin typeface="Quire Sans" panose="020B0502040400020003" pitchFamily="34" charset="0"/>
                  <a:cs typeface="Quire Sans" panose="020B0502040400020003" pitchFamily="34" charset="0"/>
                </a:rPr>
                <a:t>clones</a:t>
              </a:r>
            </a:p>
          </p:txBody>
        </p:sp>
        <p:pic>
          <p:nvPicPr>
            <p:cNvPr id="2050" name="Picture 2">
              <a:extLst>
                <a:ext uri="{FF2B5EF4-FFF2-40B4-BE49-F238E27FC236}">
                  <a16:creationId xmlns:a16="http://schemas.microsoft.com/office/drawing/2014/main" id="{E60FF85B-2155-464F-90DB-7E7F74DA1A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508456" y="2632587"/>
              <a:ext cx="5983242" cy="30910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A1ABCF4-C56B-42BC-81BE-BAF1EEBBD6BB}"/>
                </a:ext>
              </a:extLst>
            </p:cNvPr>
            <p:cNvCxnSpPr/>
            <p:nvPr/>
          </p:nvCxnSpPr>
          <p:spPr>
            <a:xfrm>
              <a:off x="314632" y="3264308"/>
              <a:ext cx="424276" cy="353961"/>
            </a:xfrm>
            <a:prstGeom prst="straightConnector1">
              <a:avLst/>
            </a:prstGeom>
            <a:ln>
              <a:solidFill>
                <a:srgbClr val="CC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8AC81B-61B8-4C41-B66D-E03344424604}"/>
                </a:ext>
              </a:extLst>
            </p:cNvPr>
            <p:cNvCxnSpPr/>
            <p:nvPr/>
          </p:nvCxnSpPr>
          <p:spPr>
            <a:xfrm>
              <a:off x="355450" y="3581762"/>
              <a:ext cx="424276" cy="353961"/>
            </a:xfrm>
            <a:prstGeom prst="straightConnector1">
              <a:avLst/>
            </a:prstGeom>
            <a:ln>
              <a:solidFill>
                <a:srgbClr val="CC006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96E4EF0-DC7A-4F3F-AE48-0DD83FC7EBBE}"/>
              </a:ext>
            </a:extLst>
          </p:cNvPr>
          <p:cNvGrpSpPr/>
          <p:nvPr/>
        </p:nvGrpSpPr>
        <p:grpSpPr>
          <a:xfrm>
            <a:off x="6491699" y="2087315"/>
            <a:ext cx="5231174" cy="2647576"/>
            <a:chOff x="6491699" y="2087315"/>
            <a:chExt cx="5231174" cy="2647576"/>
          </a:xfrm>
        </p:grpSpPr>
        <p:pic>
          <p:nvPicPr>
            <p:cNvPr id="2052" name="Picture 4">
              <a:extLst>
                <a:ext uri="{FF2B5EF4-FFF2-40B4-BE49-F238E27FC236}">
                  <a16:creationId xmlns:a16="http://schemas.microsoft.com/office/drawing/2014/main" id="{F408D54A-EE2F-4D19-93BB-CD08B166E0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614"/>
            <a:stretch/>
          </p:blipFill>
          <p:spPr bwMode="auto">
            <a:xfrm>
              <a:off x="6532515" y="2485104"/>
              <a:ext cx="5190358" cy="224978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E095431-5FDA-419C-B647-6D49B023DFFC}"/>
                </a:ext>
              </a:extLst>
            </p:cNvPr>
            <p:cNvSpPr txBox="1"/>
            <p:nvPr/>
          </p:nvSpPr>
          <p:spPr>
            <a:xfrm>
              <a:off x="6491699" y="2087315"/>
              <a:ext cx="3143914" cy="338554"/>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Plasmid of the VRSA isolate</a:t>
              </a:r>
            </a:p>
          </p:txBody>
        </p:sp>
      </p:grpSp>
      <p:sp>
        <p:nvSpPr>
          <p:cNvPr id="17" name="TextBox 16">
            <a:extLst>
              <a:ext uri="{FF2B5EF4-FFF2-40B4-BE49-F238E27FC236}">
                <a16:creationId xmlns:a16="http://schemas.microsoft.com/office/drawing/2014/main" id="{EFDCCF5D-1ED0-495F-9A9F-7CC1C3627E77}"/>
              </a:ext>
            </a:extLst>
          </p:cNvPr>
          <p:cNvSpPr txBox="1"/>
          <p:nvPr/>
        </p:nvSpPr>
        <p:spPr>
          <a:xfrm>
            <a:off x="6614600" y="4782254"/>
            <a:ext cx="5420083" cy="1323439"/>
          </a:xfrm>
          <a:prstGeom prst="rect">
            <a:avLst/>
          </a:prstGeom>
          <a:noFill/>
        </p:spPr>
        <p:txBody>
          <a:bodyPr wrap="square" rtlCol="0">
            <a:spAutoFit/>
          </a:bodyPr>
          <a:lstStyle/>
          <a:p>
            <a:r>
              <a:rPr lang="en-US" sz="1600" dirty="0">
                <a:latin typeface="Quire Sans" panose="020B0502040400020003" pitchFamily="34" charset="0"/>
                <a:cs typeface="Quire Sans" panose="020B0502040400020003" pitchFamily="34" charset="0"/>
              </a:rPr>
              <a:t>Identified </a:t>
            </a:r>
            <a:r>
              <a:rPr lang="en-US" sz="1600" i="1" dirty="0">
                <a:latin typeface="Quire Sans" panose="020B0502040400020003" pitchFamily="34" charset="0"/>
                <a:cs typeface="Quire Sans" panose="020B0502040400020003" pitchFamily="34" charset="0"/>
              </a:rPr>
              <a:t>IS element</a:t>
            </a:r>
            <a:r>
              <a:rPr lang="en-US" sz="1600" dirty="0">
                <a:latin typeface="Quire Sans" panose="020B0502040400020003" pitchFamily="34" charset="0"/>
                <a:cs typeface="Quire Sans" panose="020B0502040400020003" pitchFamily="34" charset="0"/>
              </a:rPr>
              <a:t> carrying vancomycin resistance genes</a:t>
            </a:r>
          </a:p>
          <a:p>
            <a:pPr marL="285750" indent="-285750">
              <a:buFont typeface="Arial" panose="020B0604020202020204" pitchFamily="34" charset="0"/>
              <a:buChar char="•"/>
            </a:pPr>
            <a:r>
              <a:rPr lang="en-US" sz="1600" dirty="0">
                <a:latin typeface="Quire Sans" panose="020B0502040400020003" pitchFamily="34" charset="0"/>
                <a:cs typeface="Quire Sans" panose="020B0502040400020003" pitchFamily="34" charset="0"/>
              </a:rPr>
              <a:t>Similar sequence of the IS element found in </a:t>
            </a:r>
            <a:r>
              <a:rPr lang="en-US" sz="1600" i="1" dirty="0">
                <a:latin typeface="Quire Sans" panose="020B0502040400020003" pitchFamily="34" charset="0"/>
                <a:cs typeface="Quire Sans" panose="020B0502040400020003" pitchFamily="34" charset="0"/>
              </a:rPr>
              <a:t>Enterococcus </a:t>
            </a:r>
          </a:p>
          <a:p>
            <a:pPr marL="285750" indent="-285750">
              <a:buFont typeface="Arial" panose="020B0604020202020204" pitchFamily="34" charset="0"/>
              <a:buChar char="•"/>
            </a:pPr>
            <a:endParaRPr lang="en-US" sz="1600" i="1" dirty="0">
              <a:latin typeface="Quire Sans" panose="020B0502040400020003" pitchFamily="34" charset="0"/>
              <a:cs typeface="Quire Sans" panose="020B0502040400020003" pitchFamily="34" charset="0"/>
            </a:endParaRPr>
          </a:p>
          <a:p>
            <a:r>
              <a:rPr lang="en-US" sz="1600" dirty="0">
                <a:latin typeface="Quire Sans" panose="020B0502040400020003" pitchFamily="34" charset="0"/>
                <a:cs typeface="Quire Sans" panose="020B0502040400020003" pitchFamily="34" charset="0"/>
              </a:rPr>
              <a:t>Similar plasmid backbone sequence was found in Australian community-associated MRSA CC5</a:t>
            </a:r>
          </a:p>
        </p:txBody>
      </p:sp>
      <p:sp>
        <p:nvSpPr>
          <p:cNvPr id="19" name="TextBox 18">
            <a:extLst>
              <a:ext uri="{FF2B5EF4-FFF2-40B4-BE49-F238E27FC236}">
                <a16:creationId xmlns:a16="http://schemas.microsoft.com/office/drawing/2014/main" id="{423299A3-53AC-451A-A997-2E714DFFA33C}"/>
              </a:ext>
            </a:extLst>
          </p:cNvPr>
          <p:cNvSpPr txBox="1"/>
          <p:nvPr/>
        </p:nvSpPr>
        <p:spPr>
          <a:xfrm>
            <a:off x="518290" y="5790677"/>
            <a:ext cx="5587544" cy="584775"/>
          </a:xfrm>
          <a:prstGeom prst="rect">
            <a:avLst/>
          </a:prstGeom>
          <a:noFill/>
        </p:spPr>
        <p:txBody>
          <a:bodyPr wrap="square" rtlCol="0">
            <a:spAutoFit/>
          </a:bodyPr>
          <a:lstStyle/>
          <a:p>
            <a:r>
              <a:rPr lang="en-US" sz="1600" dirty="0">
                <a:latin typeface="Quire Sans" panose="020B0502040400020003" pitchFamily="34" charset="0"/>
                <a:cs typeface="Quire Sans" panose="020B0502040400020003" pitchFamily="34" charset="0"/>
              </a:rPr>
              <a:t>Isolates from the case were close to MRSA clones of </a:t>
            </a:r>
            <a:r>
              <a:rPr lang="en-US" sz="1600" i="1" dirty="0">
                <a:latin typeface="Quire Sans" panose="020B0502040400020003" pitchFamily="34" charset="0"/>
                <a:cs typeface="Quire Sans" panose="020B0502040400020003" pitchFamily="34" charset="0"/>
              </a:rPr>
              <a:t>community-associated </a:t>
            </a:r>
            <a:r>
              <a:rPr lang="en-US" sz="1600" dirty="0">
                <a:latin typeface="Quire Sans" panose="020B0502040400020003" pitchFamily="34" charset="0"/>
                <a:cs typeface="Quire Sans" panose="020B0502040400020003" pitchFamily="34" charset="0"/>
              </a:rPr>
              <a:t>epidemics</a:t>
            </a:r>
          </a:p>
        </p:txBody>
      </p:sp>
      <p:sp>
        <p:nvSpPr>
          <p:cNvPr id="20" name="TextBox 19">
            <a:extLst>
              <a:ext uri="{FF2B5EF4-FFF2-40B4-BE49-F238E27FC236}">
                <a16:creationId xmlns:a16="http://schemas.microsoft.com/office/drawing/2014/main" id="{F2A67369-65AF-41FF-B4D8-EF29854FD2EB}"/>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21" name="Rectangle: Rounded Corners 20">
            <a:extLst>
              <a:ext uri="{FF2B5EF4-FFF2-40B4-BE49-F238E27FC236}">
                <a16:creationId xmlns:a16="http://schemas.microsoft.com/office/drawing/2014/main" id="{6908F1DC-B829-42AC-BDA1-7B4C64484545}"/>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22" name="Rectangle: Rounded Corners 21">
            <a:extLst>
              <a:ext uri="{FF2B5EF4-FFF2-40B4-BE49-F238E27FC236}">
                <a16:creationId xmlns:a16="http://schemas.microsoft.com/office/drawing/2014/main" id="{653ACCDD-FA59-40B2-A10B-91B69B101AA4}"/>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23" name="Rectangle: Rounded Corners 22">
            <a:extLst>
              <a:ext uri="{FF2B5EF4-FFF2-40B4-BE49-F238E27FC236}">
                <a16:creationId xmlns:a16="http://schemas.microsoft.com/office/drawing/2014/main" id="{01608648-6354-4922-8DFF-4B1EE40C1D59}"/>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5" name="TextBox 24">
            <a:extLst>
              <a:ext uri="{FF2B5EF4-FFF2-40B4-BE49-F238E27FC236}">
                <a16:creationId xmlns:a16="http://schemas.microsoft.com/office/drawing/2014/main" id="{CCB05425-204D-4DAD-AF80-368E8D97CEC6}"/>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genomic epidemiology – cases</a:t>
            </a:r>
          </a:p>
        </p:txBody>
      </p:sp>
      <p:sp>
        <p:nvSpPr>
          <p:cNvPr id="27" name="Rectangle: Rounded Corners 26">
            <a:extLst>
              <a:ext uri="{FF2B5EF4-FFF2-40B4-BE49-F238E27FC236}">
                <a16:creationId xmlns:a16="http://schemas.microsoft.com/office/drawing/2014/main" id="{7B59986E-B965-454D-8CBB-DB9B68F7F6F4}"/>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28" name="Rectangle: Rounded Corners 27">
            <a:extLst>
              <a:ext uri="{FF2B5EF4-FFF2-40B4-BE49-F238E27FC236}">
                <a16:creationId xmlns:a16="http://schemas.microsoft.com/office/drawing/2014/main" id="{A0E0F980-816F-4896-AAC1-CA0C5F05E1D6}"/>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custDataLst>
      <p:tags r:id="rId1"/>
    </p:custDataLst>
    <p:extLst>
      <p:ext uri="{BB962C8B-B14F-4D97-AF65-F5344CB8AC3E}">
        <p14:creationId xmlns:p14="http://schemas.microsoft.com/office/powerpoint/2010/main" val="3333048859"/>
      </p:ext>
    </p:extLst>
  </p:cSld>
  <p:clrMapOvr>
    <a:masterClrMapping/>
  </p:clrMapOvr>
  <mc:AlternateContent xmlns:mc="http://schemas.openxmlformats.org/markup-compatibility/2006" xmlns:p14="http://schemas.microsoft.com/office/powerpoint/2010/main">
    <mc:Choice Requires="p14">
      <p:transition spd="slow" p14:dur="2000" advTm="33052"/>
    </mc:Choice>
    <mc:Fallback xmlns="">
      <p:transition spd="slow" advTm="33052"/>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CFCFCB57-8172-47C3-BD02-930D99F4E4D1}"/>
              </a:ext>
            </a:extLst>
          </p:cNvPr>
          <p:cNvPicPr>
            <a:picLocks noChangeAspect="1"/>
          </p:cNvPicPr>
          <p:nvPr/>
        </p:nvPicPr>
        <p:blipFill rotWithShape="1">
          <a:blip r:embed="rId3"/>
          <a:srcRect b="19812"/>
          <a:stretch/>
        </p:blipFill>
        <p:spPr>
          <a:xfrm>
            <a:off x="0" y="3893216"/>
            <a:ext cx="12192000" cy="2937847"/>
          </a:xfrm>
          <a:prstGeom prst="rect">
            <a:avLst/>
          </a:prstGeom>
        </p:spPr>
      </p:pic>
      <p:sp>
        <p:nvSpPr>
          <p:cNvPr id="114" name="Rectangle: Rounded Corners 113">
            <a:extLst>
              <a:ext uri="{FF2B5EF4-FFF2-40B4-BE49-F238E27FC236}">
                <a16:creationId xmlns:a16="http://schemas.microsoft.com/office/drawing/2014/main" id="{0436B2FF-A74F-4100-B630-FF0FB3844DBE}"/>
              </a:ext>
            </a:extLst>
          </p:cNvPr>
          <p:cNvSpPr/>
          <p:nvPr/>
        </p:nvSpPr>
        <p:spPr>
          <a:xfrm rot="16200000">
            <a:off x="9565726" y="1250535"/>
            <a:ext cx="1478380" cy="3720384"/>
          </a:xfrm>
          <a:custGeom>
            <a:avLst/>
            <a:gdLst>
              <a:gd name="connsiteX0" fmla="*/ 0 w 1478380"/>
              <a:gd name="connsiteY0" fmla="*/ 739190 h 3720384"/>
              <a:gd name="connsiteX1" fmla="*/ 739190 w 1478380"/>
              <a:gd name="connsiteY1" fmla="*/ 0 h 3720384"/>
              <a:gd name="connsiteX2" fmla="*/ 739190 w 1478380"/>
              <a:gd name="connsiteY2" fmla="*/ 0 h 3720384"/>
              <a:gd name="connsiteX3" fmla="*/ 1478380 w 1478380"/>
              <a:gd name="connsiteY3" fmla="*/ 739190 h 3720384"/>
              <a:gd name="connsiteX4" fmla="*/ 1478380 w 1478380"/>
              <a:gd name="connsiteY4" fmla="*/ 2981194 h 3720384"/>
              <a:gd name="connsiteX5" fmla="*/ 739190 w 1478380"/>
              <a:gd name="connsiteY5" fmla="*/ 3720384 h 3720384"/>
              <a:gd name="connsiteX6" fmla="*/ 739190 w 1478380"/>
              <a:gd name="connsiteY6" fmla="*/ 3720384 h 3720384"/>
              <a:gd name="connsiteX7" fmla="*/ 0 w 1478380"/>
              <a:gd name="connsiteY7" fmla="*/ 2981194 h 3720384"/>
              <a:gd name="connsiteX8" fmla="*/ 0 w 1478380"/>
              <a:gd name="connsiteY8" fmla="*/ 739190 h 372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380" h="3720384" fill="none" extrusionOk="0">
                <a:moveTo>
                  <a:pt x="0" y="739190"/>
                </a:moveTo>
                <a:cubicBezTo>
                  <a:pt x="-10256" y="303537"/>
                  <a:pt x="383030" y="-2310"/>
                  <a:pt x="739190" y="0"/>
                </a:cubicBezTo>
                <a:lnTo>
                  <a:pt x="739190" y="0"/>
                </a:lnTo>
                <a:cubicBezTo>
                  <a:pt x="1107919" y="-69404"/>
                  <a:pt x="1452148" y="337211"/>
                  <a:pt x="1478380" y="739190"/>
                </a:cubicBezTo>
                <a:cubicBezTo>
                  <a:pt x="1531395" y="1808739"/>
                  <a:pt x="1443064" y="1966086"/>
                  <a:pt x="1478380" y="2981194"/>
                </a:cubicBezTo>
                <a:cubicBezTo>
                  <a:pt x="1453560" y="3412403"/>
                  <a:pt x="1161252" y="3723735"/>
                  <a:pt x="739190" y="3720384"/>
                </a:cubicBezTo>
                <a:lnTo>
                  <a:pt x="739190" y="3720384"/>
                </a:lnTo>
                <a:cubicBezTo>
                  <a:pt x="409784" y="3724187"/>
                  <a:pt x="55033" y="3396627"/>
                  <a:pt x="0" y="2981194"/>
                </a:cubicBezTo>
                <a:cubicBezTo>
                  <a:pt x="-14587" y="2633299"/>
                  <a:pt x="-120883" y="1653182"/>
                  <a:pt x="0" y="739190"/>
                </a:cubicBezTo>
                <a:close/>
              </a:path>
              <a:path w="1478380" h="3720384" stroke="0" extrusionOk="0">
                <a:moveTo>
                  <a:pt x="0" y="739190"/>
                </a:moveTo>
                <a:cubicBezTo>
                  <a:pt x="56331" y="365278"/>
                  <a:pt x="305436" y="-54424"/>
                  <a:pt x="739190" y="0"/>
                </a:cubicBezTo>
                <a:lnTo>
                  <a:pt x="739190" y="0"/>
                </a:lnTo>
                <a:cubicBezTo>
                  <a:pt x="1102527" y="-9215"/>
                  <a:pt x="1515177" y="347559"/>
                  <a:pt x="1478380" y="739190"/>
                </a:cubicBezTo>
                <a:cubicBezTo>
                  <a:pt x="1486586" y="1530872"/>
                  <a:pt x="1388389" y="2469960"/>
                  <a:pt x="1478380" y="2981194"/>
                </a:cubicBezTo>
                <a:cubicBezTo>
                  <a:pt x="1438338" y="3349024"/>
                  <a:pt x="1150471" y="3666195"/>
                  <a:pt x="739190" y="3720384"/>
                </a:cubicBezTo>
                <a:lnTo>
                  <a:pt x="739190" y="3720384"/>
                </a:lnTo>
                <a:cubicBezTo>
                  <a:pt x="268931" y="3678869"/>
                  <a:pt x="-38300" y="3393423"/>
                  <a:pt x="0" y="2981194"/>
                </a:cubicBezTo>
                <a:cubicBezTo>
                  <a:pt x="-109295" y="2540383"/>
                  <a:pt x="116160" y="1030483"/>
                  <a:pt x="0" y="739190"/>
                </a:cubicBezTo>
                <a:close/>
              </a:path>
            </a:pathLst>
          </a:custGeom>
          <a:solidFill>
            <a:srgbClr val="99CCFF">
              <a:alpha val="20000"/>
            </a:srgbClr>
          </a:solidFill>
          <a:ln>
            <a:solidFill>
              <a:srgbClr val="193DEF"/>
            </a:solidFill>
            <a:prstDash val="dash"/>
            <a:extLst>
              <a:ext uri="{C807C97D-BFC1-408E-A445-0C87EB9F89A2}">
                <ask:lineSketchStyleProps xmlns:ask="http://schemas.microsoft.com/office/drawing/2018/sketchyshapes" sd="471369252">
                  <a:prstGeom prst="roundRect">
                    <a:avLst>
                      <a:gd name="adj" fmla="val 5000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5488BCCD-492A-42DB-9280-9BD98B57773D}"/>
              </a:ext>
            </a:extLst>
          </p:cNvPr>
          <p:cNvSpPr/>
          <p:nvPr/>
        </p:nvSpPr>
        <p:spPr>
          <a:xfrm>
            <a:off x="4905637" y="1023038"/>
            <a:ext cx="6676763" cy="1388634"/>
          </a:xfrm>
          <a:custGeom>
            <a:avLst/>
            <a:gdLst>
              <a:gd name="connsiteX0" fmla="*/ 0 w 6676763"/>
              <a:gd name="connsiteY0" fmla="*/ 694317 h 1388634"/>
              <a:gd name="connsiteX1" fmla="*/ 694317 w 6676763"/>
              <a:gd name="connsiteY1" fmla="*/ 0 h 1388634"/>
              <a:gd name="connsiteX2" fmla="*/ 5982446 w 6676763"/>
              <a:gd name="connsiteY2" fmla="*/ 0 h 1388634"/>
              <a:gd name="connsiteX3" fmla="*/ 6676763 w 6676763"/>
              <a:gd name="connsiteY3" fmla="*/ 694317 h 1388634"/>
              <a:gd name="connsiteX4" fmla="*/ 6676763 w 6676763"/>
              <a:gd name="connsiteY4" fmla="*/ 694317 h 1388634"/>
              <a:gd name="connsiteX5" fmla="*/ 5982446 w 6676763"/>
              <a:gd name="connsiteY5" fmla="*/ 1388634 h 1388634"/>
              <a:gd name="connsiteX6" fmla="*/ 694317 w 6676763"/>
              <a:gd name="connsiteY6" fmla="*/ 1388634 h 1388634"/>
              <a:gd name="connsiteX7" fmla="*/ 0 w 6676763"/>
              <a:gd name="connsiteY7" fmla="*/ 694317 h 138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6763" h="1388634" fill="none" extrusionOk="0">
                <a:moveTo>
                  <a:pt x="0" y="694317"/>
                </a:moveTo>
                <a:cubicBezTo>
                  <a:pt x="-4838" y="297926"/>
                  <a:pt x="338410" y="-1222"/>
                  <a:pt x="694317" y="0"/>
                </a:cubicBezTo>
                <a:cubicBezTo>
                  <a:pt x="2719215" y="34037"/>
                  <a:pt x="3919291" y="-142837"/>
                  <a:pt x="5982446" y="0"/>
                </a:cubicBezTo>
                <a:cubicBezTo>
                  <a:pt x="6347878" y="-3595"/>
                  <a:pt x="6708761" y="287187"/>
                  <a:pt x="6676763" y="694317"/>
                </a:cubicBezTo>
                <a:lnTo>
                  <a:pt x="6676763" y="694317"/>
                </a:lnTo>
                <a:cubicBezTo>
                  <a:pt x="6642595" y="1109393"/>
                  <a:pt x="6432152" y="1404698"/>
                  <a:pt x="5982446" y="1388634"/>
                </a:cubicBezTo>
                <a:cubicBezTo>
                  <a:pt x="4480427" y="1410843"/>
                  <a:pt x="1664193" y="1282358"/>
                  <a:pt x="694317" y="1388634"/>
                </a:cubicBezTo>
                <a:cubicBezTo>
                  <a:pt x="265815" y="1375295"/>
                  <a:pt x="-23738" y="1006545"/>
                  <a:pt x="0" y="694317"/>
                </a:cubicBezTo>
                <a:close/>
              </a:path>
              <a:path w="6676763" h="1388634" stroke="0" extrusionOk="0">
                <a:moveTo>
                  <a:pt x="0" y="694317"/>
                </a:moveTo>
                <a:cubicBezTo>
                  <a:pt x="48166" y="340211"/>
                  <a:pt x="296592" y="-30429"/>
                  <a:pt x="694317" y="0"/>
                </a:cubicBezTo>
                <a:cubicBezTo>
                  <a:pt x="3172942" y="125538"/>
                  <a:pt x="3772293" y="45347"/>
                  <a:pt x="5982446" y="0"/>
                </a:cubicBezTo>
                <a:cubicBezTo>
                  <a:pt x="6365936" y="-18315"/>
                  <a:pt x="6701546" y="243305"/>
                  <a:pt x="6676763" y="694317"/>
                </a:cubicBezTo>
                <a:lnTo>
                  <a:pt x="6676763" y="694317"/>
                </a:lnTo>
                <a:cubicBezTo>
                  <a:pt x="6626772" y="1027323"/>
                  <a:pt x="6370046" y="1314802"/>
                  <a:pt x="5982446" y="1388634"/>
                </a:cubicBezTo>
                <a:cubicBezTo>
                  <a:pt x="5163277" y="1426249"/>
                  <a:pt x="2217373" y="1418206"/>
                  <a:pt x="694317" y="1388634"/>
                </a:cubicBezTo>
                <a:cubicBezTo>
                  <a:pt x="298687" y="1320511"/>
                  <a:pt x="-10749" y="1099846"/>
                  <a:pt x="0" y="694317"/>
                </a:cubicBezTo>
                <a:close/>
              </a:path>
            </a:pathLst>
          </a:custGeom>
          <a:solidFill>
            <a:srgbClr val="FFCC99">
              <a:alpha val="20000"/>
            </a:srgbClr>
          </a:solidFill>
          <a:ln>
            <a:solidFill>
              <a:srgbClr val="CC0066"/>
            </a:solidFill>
            <a:prstDash val="dash"/>
            <a:extLst>
              <a:ext uri="{C807C97D-BFC1-408E-A445-0C87EB9F89A2}">
                <ask:lineSketchStyleProps xmlns:ask="http://schemas.microsoft.com/office/drawing/2018/sketchyshapes" sd="471369252">
                  <a:prstGeom prst="roundRect">
                    <a:avLst>
                      <a:gd name="adj" fmla="val 5000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C685828-4323-4020-BC77-91D3DFAF3260}"/>
              </a:ext>
            </a:extLst>
          </p:cNvPr>
          <p:cNvGrpSpPr/>
          <p:nvPr/>
        </p:nvGrpSpPr>
        <p:grpSpPr>
          <a:xfrm>
            <a:off x="293543" y="1163782"/>
            <a:ext cx="4394491" cy="1321985"/>
            <a:chOff x="293543" y="1354282"/>
            <a:chExt cx="4394491" cy="1321985"/>
          </a:xfrm>
        </p:grpSpPr>
        <p:sp>
          <p:nvSpPr>
            <p:cNvPr id="15" name="TextBox 14">
              <a:extLst>
                <a:ext uri="{FF2B5EF4-FFF2-40B4-BE49-F238E27FC236}">
                  <a16:creationId xmlns:a16="http://schemas.microsoft.com/office/drawing/2014/main" id="{3FFA088C-E664-4739-8A82-60473A6558E1}"/>
                </a:ext>
              </a:extLst>
            </p:cNvPr>
            <p:cNvSpPr txBox="1"/>
            <p:nvPr/>
          </p:nvSpPr>
          <p:spPr>
            <a:xfrm>
              <a:off x="431224" y="1845270"/>
              <a:ext cx="4256810" cy="830997"/>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Microbiological diagnostic tests</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against the panel of known pathogens matched to the symptoms and context</a:t>
              </a:r>
            </a:p>
          </p:txBody>
        </p:sp>
        <p:cxnSp>
          <p:nvCxnSpPr>
            <p:cNvPr id="7" name="Straight Connector 6">
              <a:extLst>
                <a:ext uri="{FF2B5EF4-FFF2-40B4-BE49-F238E27FC236}">
                  <a16:creationId xmlns:a16="http://schemas.microsoft.com/office/drawing/2014/main" id="{45376CEE-7249-40C8-A843-4C5D3B2FBFF7}"/>
                </a:ext>
              </a:extLst>
            </p:cNvPr>
            <p:cNvCxnSpPr>
              <a:cxnSpLocks/>
            </p:cNvCxnSpPr>
            <p:nvPr/>
          </p:nvCxnSpPr>
          <p:spPr>
            <a:xfrm>
              <a:off x="293543" y="1354282"/>
              <a:ext cx="0" cy="660774"/>
            </a:xfrm>
            <a:prstGeom prst="line">
              <a:avLst/>
            </a:prstGeom>
            <a:ln w="76200">
              <a:headEnd type="oval"/>
              <a:tailEnd type="ova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6583B745-2681-41CC-9B13-31D9DF43C9D4}"/>
              </a:ext>
            </a:extLst>
          </p:cNvPr>
          <p:cNvSpPr txBox="1"/>
          <p:nvPr/>
        </p:nvSpPr>
        <p:spPr>
          <a:xfrm>
            <a:off x="488373" y="997637"/>
            <a:ext cx="3194623" cy="584775"/>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Cluster of infections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with </a:t>
            </a:r>
            <a:r>
              <a:rPr lang="en-US" sz="1600" dirty="0">
                <a:solidFill>
                  <a:srgbClr val="FF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worrisome traits (AMR)</a:t>
            </a:r>
          </a:p>
        </p:txBody>
      </p:sp>
      <p:grpSp>
        <p:nvGrpSpPr>
          <p:cNvPr id="56" name="Group 55">
            <a:extLst>
              <a:ext uri="{FF2B5EF4-FFF2-40B4-BE49-F238E27FC236}">
                <a16:creationId xmlns:a16="http://schemas.microsoft.com/office/drawing/2014/main" id="{6464EDDB-6D46-4940-B075-1DE85EA2CFB0}"/>
              </a:ext>
            </a:extLst>
          </p:cNvPr>
          <p:cNvGrpSpPr/>
          <p:nvPr/>
        </p:nvGrpSpPr>
        <p:grpSpPr>
          <a:xfrm>
            <a:off x="274493" y="1779324"/>
            <a:ext cx="5175541" cy="1558904"/>
            <a:chOff x="274493" y="2376224"/>
            <a:chExt cx="5175541" cy="1558904"/>
          </a:xfrm>
        </p:grpSpPr>
        <p:sp>
          <p:nvSpPr>
            <p:cNvPr id="18" name="TextBox 17">
              <a:extLst>
                <a:ext uri="{FF2B5EF4-FFF2-40B4-BE49-F238E27FC236}">
                  <a16:creationId xmlns:a16="http://schemas.microsoft.com/office/drawing/2014/main" id="{BED8A62B-33BB-4FA2-89D8-EFDED7971029}"/>
                </a:ext>
              </a:extLst>
            </p:cNvPr>
            <p:cNvSpPr txBox="1"/>
            <p:nvPr/>
          </p:nvSpPr>
          <p:spPr>
            <a:xfrm>
              <a:off x="1193224" y="3093259"/>
              <a:ext cx="4256810"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 pathogen identified</a:t>
              </a:r>
            </a:p>
          </p:txBody>
        </p:sp>
        <p:cxnSp>
          <p:nvCxnSpPr>
            <p:cNvPr id="37" name="Connector: Elbow 36">
              <a:extLst>
                <a:ext uri="{FF2B5EF4-FFF2-40B4-BE49-F238E27FC236}">
                  <a16:creationId xmlns:a16="http://schemas.microsoft.com/office/drawing/2014/main" id="{7C6A2907-CBC8-44F0-AD45-51EE0D9C86E4}"/>
                </a:ext>
              </a:extLst>
            </p:cNvPr>
            <p:cNvCxnSpPr>
              <a:cxnSpLocks/>
            </p:cNvCxnSpPr>
            <p:nvPr/>
          </p:nvCxnSpPr>
          <p:spPr>
            <a:xfrm rot="16200000" flipH="1">
              <a:off x="228773" y="2421944"/>
              <a:ext cx="914400" cy="822960"/>
            </a:xfrm>
            <a:prstGeom prst="bentConnector2">
              <a:avLst/>
            </a:prstGeom>
            <a:ln w="76200">
              <a:tailEnd type="ova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ADB6EC78-6DD4-4A81-AE2A-2BF1471E3E35}"/>
                </a:ext>
              </a:extLst>
            </p:cNvPr>
            <p:cNvPicPr>
              <a:picLocks noChangeAspect="1"/>
            </p:cNvPicPr>
            <p:nvPr/>
          </p:nvPicPr>
          <p:blipFill>
            <a:blip r:embed="rId4"/>
            <a:stretch>
              <a:fillRect/>
            </a:stretch>
          </p:blipFill>
          <p:spPr>
            <a:xfrm>
              <a:off x="1288969" y="3441309"/>
              <a:ext cx="3066554" cy="493819"/>
            </a:xfrm>
            <a:prstGeom prst="rect">
              <a:avLst/>
            </a:prstGeom>
          </p:spPr>
        </p:pic>
      </p:grpSp>
      <p:sp>
        <p:nvSpPr>
          <p:cNvPr id="59" name="TextBox 58">
            <a:extLst>
              <a:ext uri="{FF2B5EF4-FFF2-40B4-BE49-F238E27FC236}">
                <a16:creationId xmlns:a16="http://schemas.microsoft.com/office/drawing/2014/main" id="{22CE91E6-3BD2-48A5-A34C-37A60C979D31}"/>
              </a:ext>
            </a:extLst>
          </p:cNvPr>
          <p:cNvSpPr txBox="1"/>
          <p:nvPr/>
        </p:nvSpPr>
        <p:spPr>
          <a:xfrm>
            <a:off x="82987" y="3523253"/>
            <a:ext cx="4989367" cy="307777"/>
          </a:xfrm>
          <a:prstGeom prst="rect">
            <a:avLst/>
          </a:prstGeom>
          <a:noFill/>
        </p:spPr>
        <p:txBody>
          <a:bodyPr wrap="square">
            <a:spAutoFit/>
          </a:bodyPr>
          <a:lstStyle/>
          <a:p>
            <a:r>
              <a:rPr lang="en-US" sz="1400" dirty="0"/>
              <a:t>Roberts et al. 2020 10.1038/s41467-019-14139-5</a:t>
            </a:r>
          </a:p>
        </p:txBody>
      </p:sp>
      <p:grpSp>
        <p:nvGrpSpPr>
          <p:cNvPr id="20" name="Group 19">
            <a:extLst>
              <a:ext uri="{FF2B5EF4-FFF2-40B4-BE49-F238E27FC236}">
                <a16:creationId xmlns:a16="http://schemas.microsoft.com/office/drawing/2014/main" id="{AB4E2B06-E690-46F6-A344-1F8104CFB8EA}"/>
              </a:ext>
            </a:extLst>
          </p:cNvPr>
          <p:cNvGrpSpPr/>
          <p:nvPr/>
        </p:nvGrpSpPr>
        <p:grpSpPr>
          <a:xfrm>
            <a:off x="3932693" y="2487777"/>
            <a:ext cx="3607211" cy="338554"/>
            <a:chOff x="3932693" y="2487777"/>
            <a:chExt cx="3607211" cy="338554"/>
          </a:xfrm>
        </p:grpSpPr>
        <p:cxnSp>
          <p:nvCxnSpPr>
            <p:cNvPr id="78" name="Straight Connector 77">
              <a:extLst>
                <a:ext uri="{FF2B5EF4-FFF2-40B4-BE49-F238E27FC236}">
                  <a16:creationId xmlns:a16="http://schemas.microsoft.com/office/drawing/2014/main" id="{719F414B-028E-431A-911E-EF51DD6044C7}"/>
                </a:ext>
              </a:extLst>
            </p:cNvPr>
            <p:cNvCxnSpPr>
              <a:cxnSpLocks/>
            </p:cNvCxnSpPr>
            <p:nvPr/>
          </p:nvCxnSpPr>
          <p:spPr>
            <a:xfrm>
              <a:off x="3932693" y="2681025"/>
              <a:ext cx="1033007" cy="0"/>
            </a:xfrm>
            <a:prstGeom prst="line">
              <a:avLst/>
            </a:prstGeom>
            <a:ln w="76200">
              <a:headEnd type="none"/>
              <a:tailEnd type="ova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A605412-6AAB-434F-AE4E-CE1F53D14E6B}"/>
                </a:ext>
              </a:extLst>
            </p:cNvPr>
            <p:cNvSpPr txBox="1"/>
            <p:nvPr/>
          </p:nvSpPr>
          <p:spPr>
            <a:xfrm>
              <a:off x="5046953" y="2487777"/>
              <a:ext cx="2492951"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 sequence</a:t>
              </a:r>
            </a:p>
          </p:txBody>
        </p:sp>
      </p:grpSp>
      <p:grpSp>
        <p:nvGrpSpPr>
          <p:cNvPr id="104" name="Group 103">
            <a:extLst>
              <a:ext uri="{FF2B5EF4-FFF2-40B4-BE49-F238E27FC236}">
                <a16:creationId xmlns:a16="http://schemas.microsoft.com/office/drawing/2014/main" id="{C2FBCF67-32B6-4266-B736-A2D4F66E2D60}"/>
              </a:ext>
            </a:extLst>
          </p:cNvPr>
          <p:cNvGrpSpPr/>
          <p:nvPr/>
        </p:nvGrpSpPr>
        <p:grpSpPr>
          <a:xfrm>
            <a:off x="4559300" y="2657054"/>
            <a:ext cx="2980604" cy="619372"/>
            <a:chOff x="4559300" y="2657054"/>
            <a:chExt cx="2980604" cy="619372"/>
          </a:xfrm>
        </p:grpSpPr>
        <p:sp>
          <p:nvSpPr>
            <p:cNvPr id="81" name="TextBox 80">
              <a:extLst>
                <a:ext uri="{FF2B5EF4-FFF2-40B4-BE49-F238E27FC236}">
                  <a16:creationId xmlns:a16="http://schemas.microsoft.com/office/drawing/2014/main" id="{1B0E9F3C-9FC9-44C2-968B-F175152A1C5D}"/>
                </a:ext>
              </a:extLst>
            </p:cNvPr>
            <p:cNvSpPr txBox="1"/>
            <p:nvPr/>
          </p:nvSpPr>
          <p:spPr>
            <a:xfrm>
              <a:off x="4559300" y="2937872"/>
              <a:ext cx="2661037"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Confirm identification</a:t>
              </a:r>
            </a:p>
          </p:txBody>
        </p:sp>
        <p:cxnSp>
          <p:nvCxnSpPr>
            <p:cNvPr id="96" name="Connector: Elbow 95">
              <a:extLst>
                <a:ext uri="{FF2B5EF4-FFF2-40B4-BE49-F238E27FC236}">
                  <a16:creationId xmlns:a16="http://schemas.microsoft.com/office/drawing/2014/main" id="{396796FA-DA50-4E4A-AB7A-99A7AB3A212F}"/>
                </a:ext>
              </a:extLst>
            </p:cNvPr>
            <p:cNvCxnSpPr>
              <a:cxnSpLocks/>
              <a:stCxn id="79" idx="3"/>
              <a:endCxn id="81" idx="3"/>
            </p:cNvCxnSpPr>
            <p:nvPr/>
          </p:nvCxnSpPr>
          <p:spPr>
            <a:xfrm flipH="1">
              <a:off x="7220337" y="2657054"/>
              <a:ext cx="319567" cy="450095"/>
            </a:xfrm>
            <a:prstGeom prst="bentConnector3">
              <a:avLst>
                <a:gd name="adj1" fmla="val -71534"/>
              </a:avLst>
            </a:prstGeom>
            <a:ln w="76200">
              <a:tailEnd type="ova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191A8BB-C97F-452F-A7F7-EA24217B3993}"/>
              </a:ext>
            </a:extLst>
          </p:cNvPr>
          <p:cNvGrpSpPr/>
          <p:nvPr/>
        </p:nvGrpSpPr>
        <p:grpSpPr>
          <a:xfrm>
            <a:off x="7174026" y="1056448"/>
            <a:ext cx="4903502" cy="1782811"/>
            <a:chOff x="7174026" y="1056448"/>
            <a:chExt cx="4903502" cy="1782811"/>
          </a:xfrm>
        </p:grpSpPr>
        <p:cxnSp>
          <p:nvCxnSpPr>
            <p:cNvPr id="80" name="Straight Connector 79">
              <a:extLst>
                <a:ext uri="{FF2B5EF4-FFF2-40B4-BE49-F238E27FC236}">
                  <a16:creationId xmlns:a16="http://schemas.microsoft.com/office/drawing/2014/main" id="{801496B6-E1EB-4F61-AB5A-C4FBD250AB83}"/>
                </a:ext>
              </a:extLst>
            </p:cNvPr>
            <p:cNvCxnSpPr>
              <a:cxnSpLocks/>
            </p:cNvCxnSpPr>
            <p:nvPr/>
          </p:nvCxnSpPr>
          <p:spPr>
            <a:xfrm>
              <a:off x="7174026" y="2671812"/>
              <a:ext cx="1888436" cy="0"/>
            </a:xfrm>
            <a:prstGeom prst="line">
              <a:avLst/>
            </a:prstGeom>
            <a:ln w="82550">
              <a:headEnd type="none"/>
              <a:tailEnd type="ova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52D6968-1269-43B9-8FF7-497D061BAE70}"/>
                </a:ext>
              </a:extLst>
            </p:cNvPr>
            <p:cNvSpPr txBox="1"/>
            <p:nvPr/>
          </p:nvSpPr>
          <p:spPr>
            <a:xfrm>
              <a:off x="9217486" y="1056448"/>
              <a:ext cx="2834641"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Strain subtyping</a:t>
              </a:r>
            </a:p>
          </p:txBody>
        </p:sp>
        <p:cxnSp>
          <p:nvCxnSpPr>
            <p:cNvPr id="92" name="Connector: Elbow 91">
              <a:extLst>
                <a:ext uri="{FF2B5EF4-FFF2-40B4-BE49-F238E27FC236}">
                  <a16:creationId xmlns:a16="http://schemas.microsoft.com/office/drawing/2014/main" id="{3A23AD74-1D94-468B-B558-FC5081E70189}"/>
                </a:ext>
              </a:extLst>
            </p:cNvPr>
            <p:cNvCxnSpPr>
              <a:cxnSpLocks/>
              <a:stCxn id="79" idx="3"/>
            </p:cNvCxnSpPr>
            <p:nvPr/>
          </p:nvCxnSpPr>
          <p:spPr>
            <a:xfrm flipV="1">
              <a:off x="7539904" y="1955651"/>
              <a:ext cx="1459979" cy="701403"/>
            </a:xfrm>
            <a:prstGeom prst="bentConnector3">
              <a:avLst>
                <a:gd name="adj1" fmla="val 50000"/>
              </a:avLst>
            </a:prstGeom>
            <a:ln w="76200">
              <a:tailEnd type="ova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0925FB2-81CF-4487-8043-545761E9066C}"/>
                </a:ext>
              </a:extLst>
            </p:cNvPr>
            <p:cNvSpPr txBox="1"/>
            <p:nvPr/>
          </p:nvSpPr>
          <p:spPr>
            <a:xfrm>
              <a:off x="9242887" y="2500705"/>
              <a:ext cx="2834641"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Source tracking</a:t>
              </a:r>
            </a:p>
          </p:txBody>
        </p:sp>
        <p:sp>
          <p:nvSpPr>
            <p:cNvPr id="94" name="TextBox 93">
              <a:extLst>
                <a:ext uri="{FF2B5EF4-FFF2-40B4-BE49-F238E27FC236}">
                  <a16:creationId xmlns:a16="http://schemas.microsoft.com/office/drawing/2014/main" id="{9054E75B-D9FA-4F22-A3FC-E7EC6AD1B07D}"/>
                </a:ext>
              </a:extLst>
            </p:cNvPr>
            <p:cNvSpPr txBox="1"/>
            <p:nvPr/>
          </p:nvSpPr>
          <p:spPr>
            <a:xfrm>
              <a:off x="9192086" y="1768398"/>
              <a:ext cx="2834641" cy="338554"/>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features</a:t>
              </a:r>
            </a:p>
          </p:txBody>
        </p:sp>
        <p:cxnSp>
          <p:nvCxnSpPr>
            <p:cNvPr id="97" name="Connector: Elbow 96">
              <a:extLst>
                <a:ext uri="{FF2B5EF4-FFF2-40B4-BE49-F238E27FC236}">
                  <a16:creationId xmlns:a16="http://schemas.microsoft.com/office/drawing/2014/main" id="{7846ACF6-3AD1-46EC-AD5C-B63A99E7BCCD}"/>
                </a:ext>
              </a:extLst>
            </p:cNvPr>
            <p:cNvCxnSpPr>
              <a:cxnSpLocks/>
              <a:stCxn id="79" idx="3"/>
            </p:cNvCxnSpPr>
            <p:nvPr/>
          </p:nvCxnSpPr>
          <p:spPr>
            <a:xfrm flipV="1">
              <a:off x="7539904" y="1266107"/>
              <a:ext cx="1459979" cy="1390947"/>
            </a:xfrm>
            <a:prstGeom prst="bentConnector3">
              <a:avLst>
                <a:gd name="adj1" fmla="val 50000"/>
              </a:avLst>
            </a:prstGeom>
            <a:ln w="76200">
              <a:tailEnd type="ova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BC129CE0-BBFD-4B2F-9683-B2FC38DE19C9}"/>
              </a:ext>
            </a:extLst>
          </p:cNvPr>
          <p:cNvGrpSpPr/>
          <p:nvPr/>
        </p:nvGrpSpPr>
        <p:grpSpPr>
          <a:xfrm>
            <a:off x="3682996" y="1290025"/>
            <a:ext cx="3600842" cy="1381787"/>
            <a:chOff x="3682996" y="1290025"/>
            <a:chExt cx="3600842" cy="1381787"/>
          </a:xfrm>
        </p:grpSpPr>
        <p:sp>
          <p:nvSpPr>
            <p:cNvPr id="98" name="TextBox 97">
              <a:extLst>
                <a:ext uri="{FF2B5EF4-FFF2-40B4-BE49-F238E27FC236}">
                  <a16:creationId xmlns:a16="http://schemas.microsoft.com/office/drawing/2014/main" id="{BBCCB716-AD88-4C00-9EBA-B8ACF1FB815A}"/>
                </a:ext>
              </a:extLst>
            </p:cNvPr>
            <p:cNvSpPr txBox="1"/>
            <p:nvPr/>
          </p:nvSpPr>
          <p:spPr>
            <a:xfrm>
              <a:off x="5072354" y="2017450"/>
              <a:ext cx="2211484" cy="338554"/>
            </a:xfrm>
            <a:prstGeom prst="rect">
              <a:avLst/>
            </a:prstGeom>
            <a:noFill/>
          </p:spPr>
          <p:txBody>
            <a:bodyPr wrap="square" rtlCol="0">
              <a:spAutoFit/>
            </a:bodyPr>
            <a:lstStyle/>
            <a:p>
              <a:pPr algn="ct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Lab phenotypes</a:t>
              </a:r>
            </a:p>
          </p:txBody>
        </p:sp>
        <p:cxnSp>
          <p:nvCxnSpPr>
            <p:cNvPr id="99" name="Connector: Elbow 98">
              <a:extLst>
                <a:ext uri="{FF2B5EF4-FFF2-40B4-BE49-F238E27FC236}">
                  <a16:creationId xmlns:a16="http://schemas.microsoft.com/office/drawing/2014/main" id="{03CE9FC1-5233-486F-8EF5-C8E4E19B810A}"/>
                </a:ext>
              </a:extLst>
            </p:cNvPr>
            <p:cNvCxnSpPr>
              <a:cxnSpLocks/>
              <a:endCxn id="98" idx="1"/>
            </p:cNvCxnSpPr>
            <p:nvPr/>
          </p:nvCxnSpPr>
          <p:spPr>
            <a:xfrm flipV="1">
              <a:off x="3932094" y="2186727"/>
              <a:ext cx="1140260" cy="485085"/>
            </a:xfrm>
            <a:prstGeom prst="bentConnector3">
              <a:avLst>
                <a:gd name="adj1" fmla="val 50000"/>
              </a:avLst>
            </a:prstGeom>
            <a:ln w="76200">
              <a:tailEnd type="ova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BBC1C4A-925E-4630-9ECF-41831368897F}"/>
                </a:ext>
              </a:extLst>
            </p:cNvPr>
            <p:cNvSpPr txBox="1"/>
            <p:nvPr/>
          </p:nvSpPr>
          <p:spPr>
            <a:xfrm>
              <a:off x="5072354" y="1725939"/>
              <a:ext cx="2211484" cy="338554"/>
            </a:xfrm>
            <a:prstGeom prst="rect">
              <a:avLst/>
            </a:prstGeom>
            <a:noFill/>
          </p:spPr>
          <p:txBody>
            <a:bodyPr wrap="square" rtlCol="0">
              <a:spAutoFit/>
            </a:bodyPr>
            <a:lstStyle/>
            <a:p>
              <a:pPr algn="ct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Clinical outcomes</a:t>
              </a:r>
            </a:p>
          </p:txBody>
        </p:sp>
        <p:cxnSp>
          <p:nvCxnSpPr>
            <p:cNvPr id="101" name="Connector: Elbow 100">
              <a:extLst>
                <a:ext uri="{FF2B5EF4-FFF2-40B4-BE49-F238E27FC236}">
                  <a16:creationId xmlns:a16="http://schemas.microsoft.com/office/drawing/2014/main" id="{2F74191F-89AD-43CD-AED5-8EFE2795CB48}"/>
                </a:ext>
              </a:extLst>
            </p:cNvPr>
            <p:cNvCxnSpPr>
              <a:cxnSpLocks/>
              <a:stCxn id="3" idx="3"/>
              <a:endCxn id="100" idx="1"/>
            </p:cNvCxnSpPr>
            <p:nvPr/>
          </p:nvCxnSpPr>
          <p:spPr>
            <a:xfrm>
              <a:off x="3682996" y="1290025"/>
              <a:ext cx="1389358" cy="605191"/>
            </a:xfrm>
            <a:prstGeom prst="bentConnector3">
              <a:avLst>
                <a:gd name="adj1" fmla="val 50000"/>
              </a:avLst>
            </a:prstGeom>
            <a:ln w="76200">
              <a:tailEnd type="ova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770C32A2-E7DF-47FC-9EDA-C8324DF580BA}"/>
              </a:ext>
            </a:extLst>
          </p:cNvPr>
          <p:cNvGrpSpPr/>
          <p:nvPr/>
        </p:nvGrpSpPr>
        <p:grpSpPr>
          <a:xfrm>
            <a:off x="8749524" y="2512655"/>
            <a:ext cx="3506550" cy="1337262"/>
            <a:chOff x="8559024" y="2906355"/>
            <a:chExt cx="3506550" cy="1337262"/>
          </a:xfrm>
        </p:grpSpPr>
        <p:sp>
          <p:nvSpPr>
            <p:cNvPr id="106" name="TextBox 105">
              <a:extLst>
                <a:ext uri="{FF2B5EF4-FFF2-40B4-BE49-F238E27FC236}">
                  <a16:creationId xmlns:a16="http://schemas.microsoft.com/office/drawing/2014/main" id="{9A66EAFC-3D10-4AC2-9000-446F9F37BC31}"/>
                </a:ext>
              </a:extLst>
            </p:cNvPr>
            <p:cNvSpPr txBox="1"/>
            <p:nvPr/>
          </p:nvSpPr>
          <p:spPr>
            <a:xfrm>
              <a:off x="8559024" y="3373307"/>
              <a:ext cx="3102682" cy="584775"/>
            </a:xfrm>
            <a:prstGeom prst="rect">
              <a:avLst/>
            </a:prstGeom>
            <a:noFill/>
          </p:spPr>
          <p:txBody>
            <a:bodyPr wrap="square" rtlCol="0">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Global surveillance data </a:t>
              </a:r>
            </a:p>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&amp; reference genomes</a:t>
              </a:r>
            </a:p>
          </p:txBody>
        </p:sp>
        <p:pic>
          <p:nvPicPr>
            <p:cNvPr id="110" name="Graphic 109" descr="Asia with solid fill">
              <a:extLst>
                <a:ext uri="{FF2B5EF4-FFF2-40B4-BE49-F238E27FC236}">
                  <a16:creationId xmlns:a16="http://schemas.microsoft.com/office/drawing/2014/main" id="{0E6E2277-01C0-4B10-9349-D792316197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426" y="2906355"/>
              <a:ext cx="800757" cy="800757"/>
            </a:xfrm>
            <a:prstGeom prst="rect">
              <a:avLst/>
            </a:prstGeom>
          </p:spPr>
        </p:pic>
        <p:pic>
          <p:nvPicPr>
            <p:cNvPr id="112" name="Graphic 111" descr="Australia with solid fill">
              <a:extLst>
                <a:ext uri="{FF2B5EF4-FFF2-40B4-BE49-F238E27FC236}">
                  <a16:creationId xmlns:a16="http://schemas.microsoft.com/office/drawing/2014/main" id="{17E146DF-8FCE-4C5C-BE4D-EC95533363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64817" y="3442860"/>
              <a:ext cx="800757" cy="800757"/>
            </a:xfrm>
            <a:prstGeom prst="rect">
              <a:avLst/>
            </a:prstGeom>
          </p:spPr>
        </p:pic>
      </p:grpSp>
      <p:grpSp>
        <p:nvGrpSpPr>
          <p:cNvPr id="124" name="Group 123">
            <a:extLst>
              <a:ext uri="{FF2B5EF4-FFF2-40B4-BE49-F238E27FC236}">
                <a16:creationId xmlns:a16="http://schemas.microsoft.com/office/drawing/2014/main" id="{41298390-9B95-40A9-9A5C-E0ED957859E0}"/>
              </a:ext>
            </a:extLst>
          </p:cNvPr>
          <p:cNvGrpSpPr/>
          <p:nvPr/>
        </p:nvGrpSpPr>
        <p:grpSpPr>
          <a:xfrm>
            <a:off x="2775818" y="3832311"/>
            <a:ext cx="6858993" cy="2521837"/>
            <a:chOff x="2255118" y="3832311"/>
            <a:chExt cx="6858993" cy="2521837"/>
          </a:xfrm>
        </p:grpSpPr>
        <p:pic>
          <p:nvPicPr>
            <p:cNvPr id="116" name="Graphic 115" descr="Arrow: Counter-clockwise curve with solid fill">
              <a:extLst>
                <a:ext uri="{FF2B5EF4-FFF2-40B4-BE49-F238E27FC236}">
                  <a16:creationId xmlns:a16="http://schemas.microsoft.com/office/drawing/2014/main" id="{447A6650-56CA-483B-86BD-29DCB9F98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2900199" flipH="1">
              <a:off x="7122380" y="4444780"/>
              <a:ext cx="1991731" cy="1773813"/>
            </a:xfrm>
            <a:prstGeom prst="rect">
              <a:avLst/>
            </a:prstGeom>
          </p:spPr>
        </p:pic>
        <p:pic>
          <p:nvPicPr>
            <p:cNvPr id="13314" name="Picture 2" descr="Fig. 3">
              <a:extLst>
                <a:ext uri="{FF2B5EF4-FFF2-40B4-BE49-F238E27FC236}">
                  <a16:creationId xmlns:a16="http://schemas.microsoft.com/office/drawing/2014/main" id="{B7801E64-FCF9-4898-B392-669DEEB8273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3037"/>
            <a:stretch/>
          </p:blipFill>
          <p:spPr bwMode="auto">
            <a:xfrm>
              <a:off x="2255118" y="3852119"/>
              <a:ext cx="5143396" cy="2313431"/>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95F7877-48A0-4563-85CB-E1493687242C}"/>
                </a:ext>
              </a:extLst>
            </p:cNvPr>
            <p:cNvSpPr txBox="1"/>
            <p:nvPr/>
          </p:nvSpPr>
          <p:spPr>
            <a:xfrm>
              <a:off x="3489325" y="5984816"/>
              <a:ext cx="3870713" cy="369332"/>
            </a:xfrm>
            <a:prstGeom prst="rect">
              <a:avLst/>
            </a:prstGeom>
            <a:noFill/>
          </p:spPr>
          <p:txBody>
            <a:bodyPr wrap="square" rtlCol="0">
              <a:spAutoFit/>
            </a:bodyPr>
            <a:lstStyle/>
            <a:p>
              <a:r>
                <a:rPr lang="en-US" b="1" dirty="0">
                  <a:solidFill>
                    <a:srgbClr val="D04ADA"/>
                  </a:solidFill>
                </a:rPr>
                <a:t>2013 isolate from the same ward</a:t>
              </a:r>
            </a:p>
          </p:txBody>
        </p:sp>
        <p:cxnSp>
          <p:nvCxnSpPr>
            <p:cNvPr id="122" name="Straight Connector 121">
              <a:extLst>
                <a:ext uri="{FF2B5EF4-FFF2-40B4-BE49-F238E27FC236}">
                  <a16:creationId xmlns:a16="http://schemas.microsoft.com/office/drawing/2014/main" id="{586788F3-8819-4E06-B76C-B54974BE7006}"/>
                </a:ext>
              </a:extLst>
            </p:cNvPr>
            <p:cNvCxnSpPr>
              <a:cxnSpLocks/>
            </p:cNvCxnSpPr>
            <p:nvPr/>
          </p:nvCxnSpPr>
          <p:spPr>
            <a:xfrm>
              <a:off x="3378200" y="6073716"/>
              <a:ext cx="149225" cy="91440"/>
            </a:xfrm>
            <a:prstGeom prst="line">
              <a:avLst/>
            </a:prstGeom>
            <a:ln w="19050">
              <a:solidFill>
                <a:srgbClr val="D04ADA"/>
              </a:solidFill>
            </a:ln>
          </p:spPr>
          <p:style>
            <a:lnRef idx="1">
              <a:schemeClr val="accent1"/>
            </a:lnRef>
            <a:fillRef idx="0">
              <a:schemeClr val="accent1"/>
            </a:fillRef>
            <a:effectRef idx="0">
              <a:schemeClr val="accent1"/>
            </a:effectRef>
            <a:fontRef idx="minor">
              <a:schemeClr val="tx1"/>
            </a:fontRef>
          </p:style>
        </p:cxnSp>
        <p:sp>
          <p:nvSpPr>
            <p:cNvPr id="123" name="Rectangle: Rounded Corners 122">
              <a:extLst>
                <a:ext uri="{FF2B5EF4-FFF2-40B4-BE49-F238E27FC236}">
                  <a16:creationId xmlns:a16="http://schemas.microsoft.com/office/drawing/2014/main" id="{B6DA8B4D-56BD-47C8-A82D-24202B7A3A93}"/>
                </a:ext>
              </a:extLst>
            </p:cNvPr>
            <p:cNvSpPr/>
            <p:nvPr/>
          </p:nvSpPr>
          <p:spPr>
            <a:xfrm>
              <a:off x="2255118" y="3832311"/>
              <a:ext cx="5143396" cy="2521837"/>
            </a:xfrm>
            <a:prstGeom prst="roundRect">
              <a:avLst>
                <a:gd name="adj" fmla="val 10624"/>
              </a:avLst>
            </a:prstGeom>
            <a:noFill/>
            <a:ln w="28575">
              <a:solidFill>
                <a:srgbClr val="F4E6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C78364EB-7EEF-487D-844A-9E07B7F428D9}"/>
              </a:ext>
            </a:extLst>
          </p:cNvPr>
          <p:cNvGrpSpPr/>
          <p:nvPr/>
        </p:nvGrpSpPr>
        <p:grpSpPr>
          <a:xfrm>
            <a:off x="30473" y="3914403"/>
            <a:ext cx="3754127" cy="2818150"/>
            <a:chOff x="-7627" y="3685803"/>
            <a:chExt cx="3754127" cy="2818150"/>
          </a:xfrm>
        </p:grpSpPr>
        <p:pic>
          <p:nvPicPr>
            <p:cNvPr id="125" name="Picture 124">
              <a:extLst>
                <a:ext uri="{FF2B5EF4-FFF2-40B4-BE49-F238E27FC236}">
                  <a16:creationId xmlns:a16="http://schemas.microsoft.com/office/drawing/2014/main" id="{FC498592-56AA-49F8-A996-CA29A27BB44E}"/>
                </a:ext>
              </a:extLst>
            </p:cNvPr>
            <p:cNvPicPr>
              <a:picLocks noChangeAspect="1"/>
            </p:cNvPicPr>
            <p:nvPr/>
          </p:nvPicPr>
          <p:blipFill rotWithShape="1">
            <a:blip r:embed="rId12"/>
            <a:srcRect l="13282" t="392" r="624" b="27860"/>
            <a:stretch/>
          </p:blipFill>
          <p:spPr>
            <a:xfrm>
              <a:off x="-7627" y="3685803"/>
              <a:ext cx="3754127" cy="2818150"/>
            </a:xfrm>
            <a:prstGeom prst="rect">
              <a:avLst/>
            </a:prstGeom>
            <a:ln w="19050">
              <a:solidFill>
                <a:srgbClr val="F4E6FA"/>
              </a:solidFill>
            </a:ln>
          </p:spPr>
        </p:pic>
        <p:sp>
          <p:nvSpPr>
            <p:cNvPr id="127" name="TextBox 126">
              <a:extLst>
                <a:ext uri="{FF2B5EF4-FFF2-40B4-BE49-F238E27FC236}">
                  <a16:creationId xmlns:a16="http://schemas.microsoft.com/office/drawing/2014/main" id="{54F41496-2BEE-4C03-A531-EA5AD8126675}"/>
                </a:ext>
              </a:extLst>
            </p:cNvPr>
            <p:cNvSpPr txBox="1"/>
            <p:nvPr/>
          </p:nvSpPr>
          <p:spPr>
            <a:xfrm>
              <a:off x="129015" y="3987088"/>
              <a:ext cx="3515885" cy="646331"/>
            </a:xfrm>
            <a:prstGeom prst="rect">
              <a:avLst/>
            </a:prstGeom>
            <a:noFill/>
          </p:spPr>
          <p:txBody>
            <a:bodyPr wrap="square" rtlCol="0">
              <a:spAutoFit/>
            </a:bodyPr>
            <a:lstStyle/>
            <a:p>
              <a:r>
                <a:rPr lang="en-US" b="1" dirty="0">
                  <a:solidFill>
                    <a:srgbClr val="D04ADA"/>
                  </a:solidFill>
                </a:rPr>
                <a:t>A monster plasmid with blaIMP-4 in all isolates</a:t>
              </a:r>
            </a:p>
          </p:txBody>
        </p:sp>
      </p:grpSp>
      <p:sp>
        <p:nvSpPr>
          <p:cNvPr id="50" name="TextBox 49">
            <a:extLst>
              <a:ext uri="{FF2B5EF4-FFF2-40B4-BE49-F238E27FC236}">
                <a16:creationId xmlns:a16="http://schemas.microsoft.com/office/drawing/2014/main" id="{348993FE-5654-4757-B395-BF05D2E9349A}"/>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51" name="Rectangle: Rounded Corners 50">
            <a:extLst>
              <a:ext uri="{FF2B5EF4-FFF2-40B4-BE49-F238E27FC236}">
                <a16:creationId xmlns:a16="http://schemas.microsoft.com/office/drawing/2014/main" id="{F58E7877-CEC3-4127-A9F4-327245709A4A}"/>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55" name="Rectangle: Rounded Corners 54">
            <a:extLst>
              <a:ext uri="{FF2B5EF4-FFF2-40B4-BE49-F238E27FC236}">
                <a16:creationId xmlns:a16="http://schemas.microsoft.com/office/drawing/2014/main" id="{5730B249-4FAE-41AC-AEF9-4E9EA09E7853}"/>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58" name="Rectangle: Rounded Corners 57">
            <a:extLst>
              <a:ext uri="{FF2B5EF4-FFF2-40B4-BE49-F238E27FC236}">
                <a16:creationId xmlns:a16="http://schemas.microsoft.com/office/drawing/2014/main" id="{6BE4C13B-382C-4D14-8330-F1E6C144A178}"/>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61" name="TextBox 60">
            <a:extLst>
              <a:ext uri="{FF2B5EF4-FFF2-40B4-BE49-F238E27FC236}">
                <a16:creationId xmlns:a16="http://schemas.microsoft.com/office/drawing/2014/main" id="{62EE60D1-B94A-4AC3-99C1-C4E67F21884B}"/>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genomic epidemiology – cases</a:t>
            </a:r>
          </a:p>
        </p:txBody>
      </p:sp>
      <p:sp>
        <p:nvSpPr>
          <p:cNvPr id="63" name="Rectangle: Rounded Corners 62">
            <a:extLst>
              <a:ext uri="{FF2B5EF4-FFF2-40B4-BE49-F238E27FC236}">
                <a16:creationId xmlns:a16="http://schemas.microsoft.com/office/drawing/2014/main" id="{F17F352E-C070-40F3-8ADC-1C0611D73E4B}"/>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64" name="Rectangle: Rounded Corners 63">
            <a:extLst>
              <a:ext uri="{FF2B5EF4-FFF2-40B4-BE49-F238E27FC236}">
                <a16:creationId xmlns:a16="http://schemas.microsoft.com/office/drawing/2014/main" id="{36FAE9E5-A7BB-4ED6-9A4C-E8112085E16E}"/>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extLst>
      <p:ext uri="{BB962C8B-B14F-4D97-AF65-F5344CB8AC3E}">
        <p14:creationId xmlns:p14="http://schemas.microsoft.com/office/powerpoint/2010/main" val="280587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right)">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right)">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47517A-0B19-4F7B-A7DD-4C190C47B9E9}"/>
              </a:ext>
            </a:extLst>
          </p:cNvPr>
          <p:cNvSpPr txBox="1"/>
          <p:nvPr/>
        </p:nvSpPr>
        <p:spPr>
          <a:xfrm>
            <a:off x="1039427" y="1373458"/>
            <a:ext cx="27853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the USA	…)</a:t>
            </a:r>
          </a:p>
        </p:txBody>
      </p:sp>
      <p:pic>
        <p:nvPicPr>
          <p:cNvPr id="2050" name="Picture 2">
            <a:extLst>
              <a:ext uri="{FF2B5EF4-FFF2-40B4-BE49-F238E27FC236}">
                <a16:creationId xmlns:a16="http://schemas.microsoft.com/office/drawing/2014/main" id="{65F26FF4-232D-40AB-8E7C-B2EF08C025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987" b="68172"/>
          <a:stretch/>
        </p:blipFill>
        <p:spPr bwMode="auto">
          <a:xfrm>
            <a:off x="1321200" y="1770435"/>
            <a:ext cx="4383238" cy="297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B465C8F-1291-45F6-BB79-7D6F2B9B2E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 t="68915" r="50013" b="-743"/>
          <a:stretch/>
        </p:blipFill>
        <p:spPr bwMode="auto">
          <a:xfrm>
            <a:off x="6096000" y="1770435"/>
            <a:ext cx="4383238"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65557E-25AB-4ABE-A57D-7A8B93DC1392}"/>
              </a:ext>
            </a:extLst>
          </p:cNvPr>
          <p:cNvSpPr txBox="1"/>
          <p:nvPr/>
        </p:nvSpPr>
        <p:spPr>
          <a:xfrm>
            <a:off x="1467854" y="4826456"/>
            <a:ext cx="3753076"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Hansen et al. 2016 10.1001/jama.2016.12423</a:t>
            </a:r>
          </a:p>
        </p:txBody>
      </p:sp>
      <p:pic>
        <p:nvPicPr>
          <p:cNvPr id="2052" name="Picture 4">
            <a:extLst>
              <a:ext uri="{FF2B5EF4-FFF2-40B4-BE49-F238E27FC236}">
                <a16:creationId xmlns:a16="http://schemas.microsoft.com/office/drawing/2014/main" id="{258CDEA9-C209-4881-8F53-44774EA0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086" y="1435923"/>
            <a:ext cx="475236" cy="250291"/>
          </a:xfrm>
          <a:prstGeom prst="rect">
            <a:avLst/>
          </a:prstGeom>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53C024-1782-4809-AF23-8A5FB2A86CE7}"/>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altLang="ko-KR"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Silent pandemic of AMR</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1" name="TextBox 10">
            <a:extLst>
              <a:ext uri="{FF2B5EF4-FFF2-40B4-BE49-F238E27FC236}">
                <a16:creationId xmlns:a16="http://schemas.microsoft.com/office/drawing/2014/main" id="{FA01110F-67B6-4F49-99E6-AB6F61066E98}"/>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p:txBody>
      </p:sp>
      <p:sp>
        <p:nvSpPr>
          <p:cNvPr id="12" name="Rectangle: Rounded Corners 11">
            <a:extLst>
              <a:ext uri="{FF2B5EF4-FFF2-40B4-BE49-F238E27FC236}">
                <a16:creationId xmlns:a16="http://schemas.microsoft.com/office/drawing/2014/main" id="{CB6AF45B-5EE2-4029-95A1-B630EFB72B53}"/>
              </a:ext>
            </a:extLst>
          </p:cNvPr>
          <p:cNvSpPr/>
          <p:nvPr/>
        </p:nvSpPr>
        <p:spPr>
          <a:xfrm>
            <a:off x="1062895" y="6485"/>
            <a:ext cx="67966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USB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교부</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Rectangle: Rounded Corners 12">
            <a:extLst>
              <a:ext uri="{FF2B5EF4-FFF2-40B4-BE49-F238E27FC236}">
                <a16:creationId xmlns:a16="http://schemas.microsoft.com/office/drawing/2014/main" id="{4D701DC4-51EE-49EA-A799-EEC9E629C220}"/>
              </a:ext>
            </a:extLst>
          </p:cNvPr>
          <p:cNvSpPr/>
          <p:nvPr/>
        </p:nvSpPr>
        <p:spPr>
          <a:xfrm>
            <a:off x="1824779" y="6485"/>
            <a:ext cx="114550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이미지 복사</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4" name="Rectangle: Rounded Corners 13">
            <a:extLst>
              <a:ext uri="{FF2B5EF4-FFF2-40B4-BE49-F238E27FC236}">
                <a16:creationId xmlns:a16="http://schemas.microsoft.com/office/drawing/2014/main" id="{E4834C2C-0544-43AE-BFCE-33C22471DEA6}"/>
              </a:ext>
            </a:extLst>
          </p:cNvPr>
          <p:cNvSpPr/>
          <p:nvPr/>
        </p:nvSpPr>
        <p:spPr>
          <a:xfrm>
            <a:off x="3052504" y="6485"/>
            <a:ext cx="94452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가져오기</a:t>
            </a:r>
            <a:endPar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5" name="Rectangle: Rounded Corners 14">
            <a:extLst>
              <a:ext uri="{FF2B5EF4-FFF2-40B4-BE49-F238E27FC236}">
                <a16:creationId xmlns:a16="http://schemas.microsoft.com/office/drawing/2014/main" id="{CC5B2D12-AEBD-4188-9F57-C787EDB83E46}"/>
              </a:ext>
            </a:extLst>
          </p:cNvPr>
          <p:cNvSpPr/>
          <p:nvPr/>
        </p:nvSpPr>
        <p:spPr>
          <a:xfrm>
            <a:off x="4079246" y="6485"/>
            <a:ext cx="1132433"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AMR-WGS intro</a:t>
            </a:r>
          </a:p>
        </p:txBody>
      </p:sp>
      <p:sp>
        <p:nvSpPr>
          <p:cNvPr id="16" name="Rectangle: Rounded Corners 15">
            <a:extLst>
              <a:ext uri="{FF2B5EF4-FFF2-40B4-BE49-F238E27FC236}">
                <a16:creationId xmlns:a16="http://schemas.microsoft.com/office/drawing/2014/main" id="{E9B8BA4A-57F0-44CB-9E04-026D822A6E41}"/>
              </a:ext>
            </a:extLst>
          </p:cNvPr>
          <p:cNvSpPr/>
          <p:nvPr/>
        </p:nvSpPr>
        <p:spPr>
          <a:xfrm>
            <a:off x="5293898" y="6485"/>
            <a:ext cx="1474524"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VM installation check</a:t>
            </a:r>
          </a:p>
        </p:txBody>
      </p:sp>
      <p:sp>
        <p:nvSpPr>
          <p:cNvPr id="17" name="Rectangle: Rounded Corners 16">
            <a:extLst>
              <a:ext uri="{FF2B5EF4-FFF2-40B4-BE49-F238E27FC236}">
                <a16:creationId xmlns:a16="http://schemas.microsoft.com/office/drawing/2014/main" id="{27FD847E-E12D-413D-82AC-F8620317279F}"/>
              </a:ext>
            </a:extLst>
          </p:cNvPr>
          <p:cNvSpPr/>
          <p:nvPr/>
        </p:nvSpPr>
        <p:spPr>
          <a:xfrm>
            <a:off x="6850641" y="6485"/>
            <a:ext cx="1065440"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intro</a:t>
            </a:r>
          </a:p>
        </p:txBody>
      </p:sp>
      <p:sp>
        <p:nvSpPr>
          <p:cNvPr id="18" name="Rectangle: Rounded Corners 17">
            <a:extLst>
              <a:ext uri="{FF2B5EF4-FFF2-40B4-BE49-F238E27FC236}">
                <a16:creationId xmlns:a16="http://schemas.microsoft.com/office/drawing/2014/main" id="{7790D336-1093-4EDA-8DA9-7A1EB815E262}"/>
              </a:ext>
            </a:extLst>
          </p:cNvPr>
          <p:cNvSpPr/>
          <p:nvPr/>
        </p:nvSpPr>
        <p:spPr>
          <a:xfrm>
            <a:off x="7998298" y="6485"/>
            <a:ext cx="1134068"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check</a:t>
            </a:r>
          </a:p>
        </p:txBody>
      </p:sp>
    </p:spTree>
    <p:extLst>
      <p:ext uri="{BB962C8B-B14F-4D97-AF65-F5344CB8AC3E}">
        <p14:creationId xmlns:p14="http://schemas.microsoft.com/office/powerpoint/2010/main" val="3179152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90D43A3-9825-44FD-A0D8-3993C4B4AA30}"/>
              </a:ext>
            </a:extLst>
          </p:cNvPr>
          <p:cNvGrpSpPr/>
          <p:nvPr/>
        </p:nvGrpSpPr>
        <p:grpSpPr>
          <a:xfrm>
            <a:off x="7208889" y="1160774"/>
            <a:ext cx="4187471" cy="4187471"/>
            <a:chOff x="6656439" y="1160774"/>
            <a:chExt cx="4187471" cy="4187471"/>
          </a:xfrm>
        </p:grpSpPr>
        <p:pic>
          <p:nvPicPr>
            <p:cNvPr id="3078" name="Picture 6" descr="Fig. 1">
              <a:extLst>
                <a:ext uri="{FF2B5EF4-FFF2-40B4-BE49-F238E27FC236}">
                  <a16:creationId xmlns:a16="http://schemas.microsoft.com/office/drawing/2014/main" id="{D38C3C02-6BBE-4587-9AE5-0BAEC1DDE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046"/>
            <a:stretch/>
          </p:blipFill>
          <p:spPr bwMode="auto">
            <a:xfrm>
              <a:off x="6799985" y="1300597"/>
              <a:ext cx="3907344" cy="3793707"/>
            </a:xfrm>
            <a:prstGeom prst="rect">
              <a:avLst/>
            </a:prstGeom>
            <a:noFill/>
            <a:extLst>
              <a:ext uri="{909E8E84-426E-40DD-AFC4-6F175D3DCCD1}">
                <a14:hiddenFill xmlns:a14="http://schemas.microsoft.com/office/drawing/2010/main">
                  <a:solidFill>
                    <a:srgbClr val="FFFFFF"/>
                  </a:solidFill>
                </a14:hiddenFill>
              </a:ext>
            </a:extLst>
          </p:spPr>
        </p:pic>
        <p:sp>
          <p:nvSpPr>
            <p:cNvPr id="7" name="Circle: Hollow 6">
              <a:extLst>
                <a:ext uri="{FF2B5EF4-FFF2-40B4-BE49-F238E27FC236}">
                  <a16:creationId xmlns:a16="http://schemas.microsoft.com/office/drawing/2014/main" id="{B242B17D-02A6-4335-8A15-55546F0EC4E4}"/>
                </a:ext>
              </a:extLst>
            </p:cNvPr>
            <p:cNvSpPr/>
            <p:nvPr/>
          </p:nvSpPr>
          <p:spPr>
            <a:xfrm>
              <a:off x="6656439" y="1160774"/>
              <a:ext cx="4187471" cy="4187471"/>
            </a:xfrm>
            <a:prstGeom prst="donut">
              <a:avLst>
                <a:gd name="adj" fmla="val 198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6D19599-B3F0-4F83-84D7-36938F9BDADB}"/>
                </a:ext>
              </a:extLst>
            </p:cNvPr>
            <p:cNvSpPr/>
            <p:nvPr/>
          </p:nvSpPr>
          <p:spPr>
            <a:xfrm>
              <a:off x="9891252" y="4145275"/>
              <a:ext cx="72764" cy="72764"/>
            </a:xfrm>
            <a:prstGeom prst="ellipse">
              <a:avLst/>
            </a:prstGeom>
            <a:solidFill>
              <a:srgbClr val="F734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17FF48-3596-4A8D-9170-6E081CE37C07}"/>
                </a:ext>
              </a:extLst>
            </p:cNvPr>
            <p:cNvSpPr/>
            <p:nvPr/>
          </p:nvSpPr>
          <p:spPr>
            <a:xfrm>
              <a:off x="9890261" y="4370439"/>
              <a:ext cx="72764" cy="72764"/>
            </a:xfrm>
            <a:prstGeom prst="ellipse">
              <a:avLst/>
            </a:prstGeom>
            <a:solidFill>
              <a:srgbClr val="5C9F4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FE28724-3585-4A81-8973-583B8A538259}"/>
                </a:ext>
              </a:extLst>
            </p:cNvPr>
            <p:cNvSpPr txBox="1"/>
            <p:nvPr/>
          </p:nvSpPr>
          <p:spPr>
            <a:xfrm>
              <a:off x="9925050" y="4032250"/>
              <a:ext cx="886701" cy="307777"/>
            </a:xfrm>
            <a:prstGeom prst="rect">
              <a:avLst/>
            </a:prstGeom>
            <a:noFill/>
          </p:spPr>
          <p:txBody>
            <a:bodyPr wrap="square" rtlCol="0">
              <a:spAutoFit/>
            </a:bodyPr>
            <a:lstStyle/>
            <a:p>
              <a:r>
                <a:rPr lang="en-US" sz="1400" dirty="0">
                  <a:latin typeface="Quire Sans" panose="020B0502040400020003" pitchFamily="34" charset="0"/>
                  <a:cs typeface="Quire Sans" panose="020B0502040400020003" pitchFamily="34" charset="0"/>
                </a:rPr>
                <a:t>MRSA</a:t>
              </a:r>
            </a:p>
          </p:txBody>
        </p:sp>
        <p:sp>
          <p:nvSpPr>
            <p:cNvPr id="18" name="TextBox 17">
              <a:extLst>
                <a:ext uri="{FF2B5EF4-FFF2-40B4-BE49-F238E27FC236}">
                  <a16:creationId xmlns:a16="http://schemas.microsoft.com/office/drawing/2014/main" id="{0DDC11A9-CD39-492A-A95B-716463112FC2}"/>
                </a:ext>
              </a:extLst>
            </p:cNvPr>
            <p:cNvSpPr txBox="1"/>
            <p:nvPr/>
          </p:nvSpPr>
          <p:spPr>
            <a:xfrm>
              <a:off x="9925050" y="4260850"/>
              <a:ext cx="886701" cy="307777"/>
            </a:xfrm>
            <a:prstGeom prst="rect">
              <a:avLst/>
            </a:prstGeom>
            <a:noFill/>
          </p:spPr>
          <p:txBody>
            <a:bodyPr wrap="square" rtlCol="0">
              <a:spAutoFit/>
            </a:bodyPr>
            <a:lstStyle/>
            <a:p>
              <a:r>
                <a:rPr lang="en-US" sz="1400" dirty="0">
                  <a:latin typeface="Quire Sans" panose="020B0502040400020003" pitchFamily="34" charset="0"/>
                  <a:cs typeface="Quire Sans" panose="020B0502040400020003" pitchFamily="34" charset="0"/>
                </a:rPr>
                <a:t>MSSA</a:t>
              </a:r>
            </a:p>
          </p:txBody>
        </p:sp>
      </p:grpSp>
      <p:sp>
        <p:nvSpPr>
          <p:cNvPr id="5" name="TextBox 4">
            <a:extLst>
              <a:ext uri="{FF2B5EF4-FFF2-40B4-BE49-F238E27FC236}">
                <a16:creationId xmlns:a16="http://schemas.microsoft.com/office/drawing/2014/main" id="{4CF6C861-47F5-4747-9C37-2DC11E579C37}"/>
              </a:ext>
            </a:extLst>
          </p:cNvPr>
          <p:cNvSpPr txBox="1"/>
          <p:nvPr/>
        </p:nvSpPr>
        <p:spPr>
          <a:xfrm>
            <a:off x="469127" y="822567"/>
            <a:ext cx="10631492" cy="584775"/>
          </a:xfrm>
          <a:prstGeom prst="rect">
            <a:avLst/>
          </a:prstGeom>
          <a:noFill/>
        </p:spPr>
        <p:txBody>
          <a:bodyPr wrap="square" rtlCol="0">
            <a:spAutoFit/>
          </a:bodyPr>
          <a:lstStyle/>
          <a:p>
            <a:r>
              <a:rPr lang="en-US" sz="1600" b="1" dirty="0">
                <a:latin typeface="Quire Sans" panose="020B0502040400020003" pitchFamily="34" charset="0"/>
                <a:cs typeface="Quire Sans" panose="020B0502040400020003" pitchFamily="34" charset="0"/>
              </a:rPr>
              <a:t>A study in a pediatric hospital in Italy, </a:t>
            </a:r>
            <a:r>
              <a:rPr lang="en-US" sz="1600" b="1" i="1" dirty="0">
                <a:latin typeface="Quire Sans" panose="020B0502040400020003" pitchFamily="34" charset="0"/>
                <a:cs typeface="Quire Sans" panose="020B0502040400020003" pitchFamily="34" charset="0"/>
              </a:rPr>
              <a:t>S. aureus </a:t>
            </a:r>
            <a:r>
              <a:rPr lang="en-US" sz="1600" b="1" dirty="0">
                <a:latin typeface="Quire Sans" panose="020B0502040400020003" pitchFamily="34" charset="0"/>
                <a:cs typeface="Quire Sans" panose="020B0502040400020003" pitchFamily="34" charset="0"/>
              </a:rPr>
              <a:t>from SSTI and airway infections, 135 patients from 2013 to 2015</a:t>
            </a:r>
          </a:p>
          <a:p>
            <a:r>
              <a:rPr lang="en-US" sz="1600" b="0" i="0" dirty="0">
                <a:solidFill>
                  <a:srgbClr val="666666"/>
                </a:solidFill>
                <a:effectLst/>
                <a:latin typeface="Quire Sans" panose="020B0502040400020003" pitchFamily="34" charset="0"/>
                <a:cs typeface="Quire Sans" panose="020B0502040400020003" pitchFamily="34" charset="0"/>
              </a:rPr>
              <a:t>(Genome Med 2018 10:82)</a:t>
            </a:r>
            <a:endParaRPr lang="en-US" sz="1600" dirty="0">
              <a:latin typeface="Quire Sans" panose="020B0502040400020003" pitchFamily="34" charset="0"/>
              <a:cs typeface="Quire Sans" panose="020B0502040400020003" pitchFamily="34" charset="0"/>
            </a:endParaRPr>
          </a:p>
        </p:txBody>
      </p:sp>
      <p:pic>
        <p:nvPicPr>
          <p:cNvPr id="3074" name="Picture 2" descr="Fig. 5">
            <a:extLst>
              <a:ext uri="{FF2B5EF4-FFF2-40B4-BE49-F238E27FC236}">
                <a16:creationId xmlns:a16="http://schemas.microsoft.com/office/drawing/2014/main" id="{435D1408-D59E-451F-8289-8357702E3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69" y="1833473"/>
            <a:ext cx="5540016" cy="477702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FFB01E08-DD79-4FB1-93E0-7FC24DD1AFF0}"/>
              </a:ext>
            </a:extLst>
          </p:cNvPr>
          <p:cNvSpPr/>
          <p:nvPr/>
        </p:nvSpPr>
        <p:spPr>
          <a:xfrm>
            <a:off x="5968182" y="4129548"/>
            <a:ext cx="294968" cy="2271252"/>
          </a:xfrm>
          <a:prstGeom prst="rightBrace">
            <a:avLst>
              <a:gd name="adj1" fmla="val 65000"/>
              <a:gd name="adj2" fmla="val 73904"/>
            </a:avLst>
          </a:prstGeom>
          <a:ln w="28575">
            <a:solidFill>
              <a:srgbClr val="CC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D92F94C-E56F-4B22-A939-1177A96A6962}"/>
              </a:ext>
            </a:extLst>
          </p:cNvPr>
          <p:cNvSpPr txBox="1"/>
          <p:nvPr/>
        </p:nvSpPr>
        <p:spPr>
          <a:xfrm>
            <a:off x="6567948" y="4851079"/>
            <a:ext cx="5624052" cy="584775"/>
          </a:xfrm>
          <a:prstGeom prst="rect">
            <a:avLst/>
          </a:prstGeom>
          <a:noFill/>
        </p:spPr>
        <p:txBody>
          <a:bodyPr wrap="square" rtlCol="0">
            <a:spAutoFit/>
          </a:bodyPr>
          <a:lstStyle/>
          <a:p>
            <a:r>
              <a:rPr lang="en-US" sz="1600" dirty="0">
                <a:latin typeface="Quire Sans" panose="020B0502040400020003" pitchFamily="34" charset="0"/>
                <a:cs typeface="Quire Sans" panose="020B0502040400020003" pitchFamily="34" charset="0"/>
              </a:rPr>
              <a:t>Identified 80 different clones (lineages) among 135 patients, including 5 novel unreported clones</a:t>
            </a:r>
          </a:p>
        </p:txBody>
      </p:sp>
      <p:sp>
        <p:nvSpPr>
          <p:cNvPr id="10" name="TextBox 9">
            <a:extLst>
              <a:ext uri="{FF2B5EF4-FFF2-40B4-BE49-F238E27FC236}">
                <a16:creationId xmlns:a16="http://schemas.microsoft.com/office/drawing/2014/main" id="{932998D0-BF3D-4D95-BAC2-40FBEC4D620B}"/>
              </a:ext>
            </a:extLst>
          </p:cNvPr>
          <p:cNvSpPr txBox="1"/>
          <p:nvPr/>
        </p:nvSpPr>
        <p:spPr>
          <a:xfrm>
            <a:off x="6567948" y="5436169"/>
            <a:ext cx="5624052" cy="1077218"/>
          </a:xfrm>
          <a:prstGeom prst="rect">
            <a:avLst/>
          </a:prstGeom>
          <a:noFill/>
        </p:spPr>
        <p:txBody>
          <a:bodyPr wrap="square" rtlCol="0">
            <a:spAutoFit/>
          </a:bodyPr>
          <a:lstStyle/>
          <a:p>
            <a:r>
              <a:rPr lang="en-US" sz="1600" dirty="0">
                <a:latin typeface="Quire Sans" panose="020B0502040400020003" pitchFamily="34" charset="0"/>
                <a:cs typeface="Quire Sans" panose="020B0502040400020003" pitchFamily="34" charset="0"/>
              </a:rPr>
              <a:t>Identified a recently diverged clone specific to the hospital</a:t>
            </a:r>
          </a:p>
          <a:p>
            <a:r>
              <a:rPr lang="en-US" sz="1600" dirty="0">
                <a:latin typeface="Quire Sans" panose="020B0502040400020003" pitchFamily="34" charset="0"/>
                <a:cs typeface="Quire Sans" panose="020B0502040400020003" pitchFamily="34" charset="0"/>
              </a:rPr>
              <a:t>(Within-hospital transmission?)</a:t>
            </a:r>
          </a:p>
          <a:p>
            <a:r>
              <a:rPr lang="en-US" sz="1600" dirty="0">
                <a:latin typeface="Quire Sans" panose="020B0502040400020003" pitchFamily="34" charset="0"/>
                <a:cs typeface="Quire Sans" panose="020B0502040400020003" pitchFamily="34" charset="0"/>
              </a:rPr>
              <a:t>But dated phylogeny indicates that the patients independently acquired the strains.</a:t>
            </a:r>
          </a:p>
        </p:txBody>
      </p:sp>
      <p:sp>
        <p:nvSpPr>
          <p:cNvPr id="19" name="TextBox 18">
            <a:extLst>
              <a:ext uri="{FF2B5EF4-FFF2-40B4-BE49-F238E27FC236}">
                <a16:creationId xmlns:a16="http://schemas.microsoft.com/office/drawing/2014/main" id="{9DE25638-0E05-4DCF-B9C4-6C2E09F13CE6}"/>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20" name="Rectangle: Rounded Corners 19">
            <a:extLst>
              <a:ext uri="{FF2B5EF4-FFF2-40B4-BE49-F238E27FC236}">
                <a16:creationId xmlns:a16="http://schemas.microsoft.com/office/drawing/2014/main" id="{D09DE07C-3A9B-4426-A6FB-18A79E509C23}"/>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21" name="Rectangle: Rounded Corners 20">
            <a:extLst>
              <a:ext uri="{FF2B5EF4-FFF2-40B4-BE49-F238E27FC236}">
                <a16:creationId xmlns:a16="http://schemas.microsoft.com/office/drawing/2014/main" id="{EBFB88EA-E4AB-4C9A-9CA8-651D716DC0AD}"/>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22" name="Rectangle: Rounded Corners 21">
            <a:extLst>
              <a:ext uri="{FF2B5EF4-FFF2-40B4-BE49-F238E27FC236}">
                <a16:creationId xmlns:a16="http://schemas.microsoft.com/office/drawing/2014/main" id="{2C723B1B-0D9D-42EC-8DCA-D8FA26A8CB0C}"/>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4" name="TextBox 23">
            <a:extLst>
              <a:ext uri="{FF2B5EF4-FFF2-40B4-BE49-F238E27FC236}">
                <a16:creationId xmlns:a16="http://schemas.microsoft.com/office/drawing/2014/main" id="{C7E8C02E-7CDA-476A-A6D8-00B375DB3733}"/>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genomic epidemiology – cases</a:t>
            </a:r>
          </a:p>
        </p:txBody>
      </p:sp>
      <p:sp>
        <p:nvSpPr>
          <p:cNvPr id="26" name="Rectangle: Rounded Corners 25">
            <a:extLst>
              <a:ext uri="{FF2B5EF4-FFF2-40B4-BE49-F238E27FC236}">
                <a16:creationId xmlns:a16="http://schemas.microsoft.com/office/drawing/2014/main" id="{E7F63D2D-27C4-4BAD-9553-C703135A1CAB}"/>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27" name="Rectangle: Rounded Corners 26">
            <a:extLst>
              <a:ext uri="{FF2B5EF4-FFF2-40B4-BE49-F238E27FC236}">
                <a16:creationId xmlns:a16="http://schemas.microsoft.com/office/drawing/2014/main" id="{382D5F76-AEEF-4DAD-B4F9-188A43A07341}"/>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custDataLst>
      <p:tags r:id="rId1"/>
    </p:custDataLst>
    <p:extLst>
      <p:ext uri="{BB962C8B-B14F-4D97-AF65-F5344CB8AC3E}">
        <p14:creationId xmlns:p14="http://schemas.microsoft.com/office/powerpoint/2010/main" val="2254616994"/>
      </p:ext>
    </p:extLst>
  </p:cSld>
  <p:clrMapOvr>
    <a:masterClrMapping/>
  </p:clrMapOvr>
  <mc:AlternateContent xmlns:mc="http://schemas.openxmlformats.org/markup-compatibility/2006" xmlns:p14="http://schemas.microsoft.com/office/powerpoint/2010/main">
    <mc:Choice Requires="p14">
      <p:transition spd="slow" p14:dur="2000" advTm="78841"/>
    </mc:Choice>
    <mc:Fallback xmlns="">
      <p:transition spd="slow" advTm="78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0376D6-E6C9-4164-B472-515F0B828F14}"/>
              </a:ext>
            </a:extLst>
          </p:cNvPr>
          <p:cNvSpPr/>
          <p:nvPr/>
        </p:nvSpPr>
        <p:spPr>
          <a:xfrm>
            <a:off x="292998" y="929015"/>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487E3-0AD5-4B22-AE3C-C5DF3F1590EA}"/>
              </a:ext>
            </a:extLst>
          </p:cNvPr>
          <p:cNvSpPr/>
          <p:nvPr/>
        </p:nvSpPr>
        <p:spPr>
          <a:xfrm>
            <a:off x="8674998" y="929014"/>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23588E1-9390-47D5-A699-85DDB86184C7}"/>
              </a:ext>
            </a:extLst>
          </p:cNvPr>
          <p:cNvSpPr txBox="1"/>
          <p:nvPr/>
        </p:nvSpPr>
        <p:spPr>
          <a:xfrm>
            <a:off x="67219" y="658368"/>
            <a:ext cx="11831783" cy="338554"/>
          </a:xfrm>
          <a:prstGeom prst="rect">
            <a:avLst/>
          </a:prstGeom>
          <a:noFill/>
        </p:spPr>
        <p:txBody>
          <a:bodyPr wrap="square" rtlCol="0">
            <a:spAutoFit/>
          </a:bodyPr>
          <a:lstStyle/>
          <a:p>
            <a:r>
              <a:rPr lang="en-US" sz="1600" b="1" dirty="0">
                <a:latin typeface="Quire Sans Light" panose="020B0302040400020003" pitchFamily="34" charset="0"/>
                <a:cs typeface="Arial" panose="020B0604020202020204" pitchFamily="34" charset="0"/>
              </a:rPr>
              <a:t>Case of MDR </a:t>
            </a:r>
            <a:r>
              <a:rPr lang="en-US" sz="1600" b="1" i="1" dirty="0">
                <a:latin typeface="Quire Sans Light" panose="020B0302040400020003" pitchFamily="34" charset="0"/>
                <a:cs typeface="Arial" panose="020B0604020202020204" pitchFamily="34" charset="0"/>
              </a:rPr>
              <a:t>Klebsiella pneumoniae</a:t>
            </a:r>
            <a:r>
              <a:rPr lang="en-US" sz="1600" b="1" dirty="0">
                <a:latin typeface="Quire Sans Light" panose="020B0302040400020003" pitchFamily="34" charset="0"/>
                <a:cs typeface="Arial" panose="020B0604020202020204" pitchFamily="34" charset="0"/>
              </a:rPr>
              <a:t> from Romania, 2019</a:t>
            </a:r>
          </a:p>
        </p:txBody>
      </p:sp>
      <p:sp>
        <p:nvSpPr>
          <p:cNvPr id="44" name="TextBox 43">
            <a:extLst>
              <a:ext uri="{FF2B5EF4-FFF2-40B4-BE49-F238E27FC236}">
                <a16:creationId xmlns:a16="http://schemas.microsoft.com/office/drawing/2014/main" id="{C68EC15A-505A-44E1-84B4-2CF96D92FBF6}"/>
              </a:ext>
            </a:extLst>
          </p:cNvPr>
          <p:cNvSpPr txBox="1"/>
          <p:nvPr/>
        </p:nvSpPr>
        <p:spPr>
          <a:xfrm>
            <a:off x="126018" y="927675"/>
            <a:ext cx="11939963" cy="369332"/>
          </a:xfrm>
          <a:prstGeom prst="rect">
            <a:avLst/>
          </a:prstGeom>
          <a:noFill/>
        </p:spPr>
        <p:txBody>
          <a:bodyPr wrap="square" rtlCol="0">
            <a:spAutoFit/>
          </a:bodyPr>
          <a:lstStyle/>
          <a:p>
            <a:pPr>
              <a:spcAft>
                <a:spcPts val="1200"/>
              </a:spcAft>
            </a:pPr>
            <a:r>
              <a:rPr lang="en-US" altLang="ko-KR" dirty="0">
                <a:latin typeface="Quire Sans Light" panose="020B0302040400020003" pitchFamily="34" charset="0"/>
                <a:cs typeface="Arial" panose="020B0604020202020204" pitchFamily="34" charset="0"/>
              </a:rPr>
              <a:t>Isolates from </a:t>
            </a:r>
            <a:r>
              <a:rPr lang="en-US" altLang="ko-KR" b="1" dirty="0">
                <a:latin typeface="Quire Sans Light" panose="020B0302040400020003" pitchFamily="34" charset="0"/>
                <a:cs typeface="Arial" panose="020B0604020202020204" pitchFamily="34" charset="0"/>
              </a:rPr>
              <a:t>human infection</a:t>
            </a:r>
            <a:r>
              <a:rPr lang="en-US" altLang="ko-KR" dirty="0">
                <a:latin typeface="Quire Sans Light" panose="020B0302040400020003" pitchFamily="34" charset="0"/>
                <a:cs typeface="Arial" panose="020B0604020202020204" pitchFamily="34" charset="0"/>
              </a:rPr>
              <a:t> and </a:t>
            </a:r>
            <a:r>
              <a:rPr lang="en-US" altLang="ko-KR" b="1" dirty="0">
                <a:latin typeface="Quire Sans Light" panose="020B0302040400020003" pitchFamily="34" charset="0"/>
                <a:cs typeface="Arial" panose="020B0604020202020204" pitchFamily="34" charset="0"/>
              </a:rPr>
              <a:t>wastewater</a:t>
            </a:r>
            <a:r>
              <a:rPr lang="en-US" altLang="ko-KR" dirty="0">
                <a:latin typeface="Quire Sans Light" panose="020B0302040400020003" pitchFamily="34" charset="0"/>
                <a:cs typeface="Arial" panose="020B0604020202020204" pitchFamily="34" charset="0"/>
              </a:rPr>
              <a:t> treatment plants (10.1371/journal.pone.0228079)</a:t>
            </a:r>
            <a:endParaRPr kumimoji="0" lang="en-US" altLang="ko-KR" b="0" i="0" u="none" strike="noStrike" kern="1200" cap="none" spc="0" normalizeH="0" baseline="0" noProof="0" dirty="0">
              <a:ln>
                <a:noFill/>
              </a:ln>
              <a:solidFill>
                <a:prstClr val="black"/>
              </a:solidFill>
              <a:effectLst/>
              <a:uLnTx/>
              <a:uFillTx/>
              <a:latin typeface="Quire Sans Light" panose="020B0302040400020003" pitchFamily="34" charset="0"/>
              <a:ea typeface="맑은 고딕" panose="020B0503020000020004" pitchFamily="50" charset="-127"/>
              <a:cs typeface="Arial" panose="020B0604020202020204" pitchFamily="34" charset="0"/>
            </a:endParaRPr>
          </a:p>
        </p:txBody>
      </p:sp>
      <p:sp>
        <p:nvSpPr>
          <p:cNvPr id="58" name="TextBox 57">
            <a:extLst>
              <a:ext uri="{FF2B5EF4-FFF2-40B4-BE49-F238E27FC236}">
                <a16:creationId xmlns:a16="http://schemas.microsoft.com/office/drawing/2014/main" id="{37AD0B7F-BF79-4E22-B80B-A51FB8625C20}"/>
              </a:ext>
            </a:extLst>
          </p:cNvPr>
          <p:cNvSpPr txBox="1"/>
          <p:nvPr/>
        </p:nvSpPr>
        <p:spPr>
          <a:xfrm>
            <a:off x="1326399" y="1757422"/>
            <a:ext cx="7313872" cy="369332"/>
          </a:xfrm>
          <a:prstGeom prst="rect">
            <a:avLst/>
          </a:prstGeom>
          <a:noFill/>
        </p:spPr>
        <p:txBody>
          <a:bodyPr wrap="square" rtlCol="0">
            <a:spAutoFit/>
          </a:bodyPr>
          <a:lstStyle/>
          <a:p>
            <a:r>
              <a:rPr lang="en-US" altLang="ko-KR" dirty="0">
                <a:latin typeface="Quire Sans Light" panose="020B0302040400020003" pitchFamily="34" charset="0"/>
                <a:cs typeface="Arial" panose="020B0604020202020204" pitchFamily="34" charset="0"/>
              </a:rPr>
              <a:t>Phenotype data for ST101 isolates indicate severe multi-drug resistance</a:t>
            </a:r>
            <a:endParaRPr lang="ko-KR" altLang="en-US" dirty="0">
              <a:latin typeface="Quire Sans Light" panose="020B0302040400020003" pitchFamily="34" charset="0"/>
              <a:cs typeface="Arial" panose="020B0604020202020204" pitchFamily="34" charset="0"/>
            </a:endParaRPr>
          </a:p>
        </p:txBody>
      </p:sp>
      <p:graphicFrame>
        <p:nvGraphicFramePr>
          <p:cNvPr id="60" name="Table 6">
            <a:extLst>
              <a:ext uri="{FF2B5EF4-FFF2-40B4-BE49-F238E27FC236}">
                <a16:creationId xmlns:a16="http://schemas.microsoft.com/office/drawing/2014/main" id="{9ED762AB-DB9A-410C-A91E-0B3E9F4D605E}"/>
              </a:ext>
            </a:extLst>
          </p:cNvPr>
          <p:cNvGraphicFramePr>
            <a:graphicFrameLocks noGrp="1"/>
          </p:cNvGraphicFramePr>
          <p:nvPr>
            <p:extLst>
              <p:ext uri="{D42A27DB-BD31-4B8C-83A1-F6EECF244321}">
                <p14:modId xmlns:p14="http://schemas.microsoft.com/office/powerpoint/2010/main" val="2633829696"/>
              </p:ext>
            </p:extLst>
          </p:nvPr>
        </p:nvGraphicFramePr>
        <p:xfrm>
          <a:off x="1372119" y="2092732"/>
          <a:ext cx="9447762" cy="3989059"/>
        </p:xfrm>
        <a:graphic>
          <a:graphicData uri="http://schemas.openxmlformats.org/drawingml/2006/table">
            <a:tbl>
              <a:tblPr>
                <a:tableStyleId>{5C22544A-7EE6-4342-B048-85BDC9FD1C3A}</a:tableStyleId>
              </a:tblPr>
              <a:tblGrid>
                <a:gridCol w="1495523">
                  <a:extLst>
                    <a:ext uri="{9D8B030D-6E8A-4147-A177-3AD203B41FA5}">
                      <a16:colId xmlns:a16="http://schemas.microsoft.com/office/drawing/2014/main" val="2109892316"/>
                    </a:ext>
                  </a:extLst>
                </a:gridCol>
                <a:gridCol w="949254">
                  <a:extLst>
                    <a:ext uri="{9D8B030D-6E8A-4147-A177-3AD203B41FA5}">
                      <a16:colId xmlns:a16="http://schemas.microsoft.com/office/drawing/2014/main" val="3239894471"/>
                    </a:ext>
                  </a:extLst>
                </a:gridCol>
                <a:gridCol w="636635">
                  <a:extLst>
                    <a:ext uri="{9D8B030D-6E8A-4147-A177-3AD203B41FA5}">
                      <a16:colId xmlns:a16="http://schemas.microsoft.com/office/drawing/2014/main" val="1158212705"/>
                    </a:ext>
                  </a:extLst>
                </a:gridCol>
                <a:gridCol w="636635">
                  <a:extLst>
                    <a:ext uri="{9D8B030D-6E8A-4147-A177-3AD203B41FA5}">
                      <a16:colId xmlns:a16="http://schemas.microsoft.com/office/drawing/2014/main" val="728606213"/>
                    </a:ext>
                  </a:extLst>
                </a:gridCol>
                <a:gridCol w="636635">
                  <a:extLst>
                    <a:ext uri="{9D8B030D-6E8A-4147-A177-3AD203B41FA5}">
                      <a16:colId xmlns:a16="http://schemas.microsoft.com/office/drawing/2014/main" val="2020227288"/>
                    </a:ext>
                  </a:extLst>
                </a:gridCol>
                <a:gridCol w="636635">
                  <a:extLst>
                    <a:ext uri="{9D8B030D-6E8A-4147-A177-3AD203B41FA5}">
                      <a16:colId xmlns:a16="http://schemas.microsoft.com/office/drawing/2014/main" val="2809205646"/>
                    </a:ext>
                  </a:extLst>
                </a:gridCol>
                <a:gridCol w="636635">
                  <a:extLst>
                    <a:ext uri="{9D8B030D-6E8A-4147-A177-3AD203B41FA5}">
                      <a16:colId xmlns:a16="http://schemas.microsoft.com/office/drawing/2014/main" val="3004253796"/>
                    </a:ext>
                  </a:extLst>
                </a:gridCol>
                <a:gridCol w="636635">
                  <a:extLst>
                    <a:ext uri="{9D8B030D-6E8A-4147-A177-3AD203B41FA5}">
                      <a16:colId xmlns:a16="http://schemas.microsoft.com/office/drawing/2014/main" val="3764066361"/>
                    </a:ext>
                  </a:extLst>
                </a:gridCol>
                <a:gridCol w="636635">
                  <a:extLst>
                    <a:ext uri="{9D8B030D-6E8A-4147-A177-3AD203B41FA5}">
                      <a16:colId xmlns:a16="http://schemas.microsoft.com/office/drawing/2014/main" val="3677612240"/>
                    </a:ext>
                  </a:extLst>
                </a:gridCol>
                <a:gridCol w="636635">
                  <a:extLst>
                    <a:ext uri="{9D8B030D-6E8A-4147-A177-3AD203B41FA5}">
                      <a16:colId xmlns:a16="http://schemas.microsoft.com/office/drawing/2014/main" val="2377023727"/>
                    </a:ext>
                  </a:extLst>
                </a:gridCol>
                <a:gridCol w="636635">
                  <a:extLst>
                    <a:ext uri="{9D8B030D-6E8A-4147-A177-3AD203B41FA5}">
                      <a16:colId xmlns:a16="http://schemas.microsoft.com/office/drawing/2014/main" val="1348983540"/>
                    </a:ext>
                  </a:extLst>
                </a:gridCol>
                <a:gridCol w="636635">
                  <a:extLst>
                    <a:ext uri="{9D8B030D-6E8A-4147-A177-3AD203B41FA5}">
                      <a16:colId xmlns:a16="http://schemas.microsoft.com/office/drawing/2014/main" val="769414214"/>
                    </a:ext>
                  </a:extLst>
                </a:gridCol>
                <a:gridCol w="636635">
                  <a:extLst>
                    <a:ext uri="{9D8B030D-6E8A-4147-A177-3AD203B41FA5}">
                      <a16:colId xmlns:a16="http://schemas.microsoft.com/office/drawing/2014/main" val="3010868843"/>
                    </a:ext>
                  </a:extLst>
                </a:gridCol>
              </a:tblGrid>
              <a:tr h="178945">
                <a:tc>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6">
                  <a:txBody>
                    <a:bodyPr/>
                    <a:lstStyle/>
                    <a:p>
                      <a:pPr algn="ctr" fontAlgn="b"/>
                      <a:r>
                        <a:rPr lang="en-US" sz="1200" b="1" u="none" strike="noStrike" dirty="0">
                          <a:effectLst/>
                          <a:latin typeface="Arial" panose="020B0604020202020204" pitchFamily="34" charset="0"/>
                          <a:cs typeface="Arial" panose="020B0604020202020204" pitchFamily="34" charset="0"/>
                        </a:rPr>
                        <a:t>Human infection</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gridSpan="3">
                  <a:txBody>
                    <a:bodyPr/>
                    <a:lstStyle/>
                    <a:p>
                      <a:pPr algn="ctr" fontAlgn="b"/>
                      <a:r>
                        <a:rPr lang="en-US" sz="1200" b="1" u="none" strike="noStrike" dirty="0">
                          <a:effectLst/>
                          <a:latin typeface="Arial" panose="020B0604020202020204" pitchFamily="34" charset="0"/>
                          <a:cs typeface="Arial" panose="020B0604020202020204" pitchFamily="34" charset="0"/>
                        </a:rPr>
                        <a:t>Wastewater influent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gridSpan="2">
                  <a:txBody>
                    <a:bodyPr/>
                    <a:lstStyle/>
                    <a:p>
                      <a:pPr algn="ctr" fontAlgn="b"/>
                      <a:r>
                        <a:rPr lang="en-US" sz="1200" b="1" u="none" strike="noStrike" dirty="0">
                          <a:effectLst/>
                          <a:latin typeface="Arial" panose="020B0604020202020204" pitchFamily="34" charset="0"/>
                          <a:cs typeface="Arial" panose="020B0604020202020204" pitchFamily="34" charset="0"/>
                        </a:rPr>
                        <a:t>Effluent</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extLst>
                  <a:ext uri="{0D108BD9-81ED-4DB2-BD59-A6C34878D82A}">
                    <a16:rowId xmlns:a16="http://schemas.microsoft.com/office/drawing/2014/main" val="272505814"/>
                  </a:ext>
                </a:extLst>
              </a:tr>
              <a:tr h="178945">
                <a:tc>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635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RADAR89</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635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RADAR86</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RADAR36</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a:effectLst/>
                          <a:latin typeface="Arial" panose="020B0604020202020204" pitchFamily="34" charset="0"/>
                          <a:cs typeface="Arial" panose="020B0604020202020204" pitchFamily="34" charset="0"/>
                        </a:rPr>
                        <a:t>RADAR43</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a:effectLst/>
                          <a:latin typeface="Arial" panose="020B0604020202020204" pitchFamily="34" charset="0"/>
                          <a:cs typeface="Arial" panose="020B0604020202020204" pitchFamily="34" charset="0"/>
                        </a:rPr>
                        <a:t>RADAR37</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RADAR120</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635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a:effectLst/>
                          <a:latin typeface="Arial" panose="020B0604020202020204" pitchFamily="34" charset="0"/>
                          <a:cs typeface="Arial" panose="020B0604020202020204" pitchFamily="34" charset="0"/>
                        </a:rPr>
                        <a:t>RADAR34</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5562" marR="5562" marT="5562" marB="0" anchor="ctr">
                    <a:lnL w="635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a:effectLst/>
                          <a:latin typeface="Arial" panose="020B0604020202020204" pitchFamily="34" charset="0"/>
                          <a:cs typeface="Arial" panose="020B0604020202020204" pitchFamily="34" charset="0"/>
                        </a:rPr>
                        <a:t>RADAR22</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RADAR29</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635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RADAR23</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635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1" u="none" strike="noStrike" dirty="0">
                          <a:effectLst/>
                          <a:latin typeface="Arial" panose="020B0604020202020204" pitchFamily="34" charset="0"/>
                          <a:cs typeface="Arial" panose="020B0604020202020204" pitchFamily="34" charset="0"/>
                        </a:rPr>
                        <a:t>RADAR82</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83304293"/>
                  </a:ext>
                </a:extLst>
              </a:tr>
              <a:tr h="201204">
                <a:tc rowSpan="3">
                  <a:txBody>
                    <a:bodyPr/>
                    <a:lstStyle/>
                    <a:p>
                      <a:pPr algn="ctr" fontAlgn="b"/>
                      <a:r>
                        <a:rPr lang="en-US" sz="900" u="none" strike="noStrike" dirty="0">
                          <a:effectLst/>
                          <a:latin typeface="Arial" panose="020B0604020202020204" pitchFamily="34" charset="0"/>
                          <a:cs typeface="Arial" panose="020B0604020202020204" pitchFamily="34" charset="0"/>
                        </a:rPr>
                        <a:t>Penicillin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err="1">
                          <a:effectLst/>
                          <a:latin typeface="Arial" panose="020B0604020202020204" pitchFamily="34" charset="0"/>
                          <a:cs typeface="Arial" panose="020B0604020202020204" pitchFamily="34" charset="0"/>
                        </a:rPr>
                        <a:t>Amoxi</a:t>
                      </a:r>
                      <a:r>
                        <a:rPr lang="en-US" sz="900" u="none" strike="noStrike" dirty="0">
                          <a:effectLst/>
                          <a:latin typeface="Arial" panose="020B0604020202020204" pitchFamily="34" charset="0"/>
                          <a:cs typeface="Arial" panose="020B0604020202020204" pitchFamily="34" charset="0"/>
                        </a:rPr>
                        <a:t>.-</a:t>
                      </a:r>
                      <a:r>
                        <a:rPr lang="en-US" sz="900" u="none" strike="noStrike" dirty="0" err="1">
                          <a:effectLst/>
                          <a:latin typeface="Arial" panose="020B0604020202020204" pitchFamily="34" charset="0"/>
                          <a:cs typeface="Arial" panose="020B0604020202020204" pitchFamily="34" charset="0"/>
                        </a:rPr>
                        <a:t>Clav</a:t>
                      </a:r>
                      <a:r>
                        <a:rPr lang="en-US" sz="900" u="none" strike="noStrike" dirty="0">
                          <a:effectLst/>
                          <a:latin typeface="Arial" panose="020B0604020202020204" pitchFamily="34" charset="0"/>
                          <a:cs typeface="Arial" panose="020B0604020202020204" pitchFamily="34" charset="0"/>
                        </a:rPr>
                        <a:t>.</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1342660727"/>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Ampicillin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1392715837"/>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Piperacillin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2385760856"/>
                  </a:ext>
                </a:extLst>
              </a:tr>
              <a:tr h="201204">
                <a:tc>
                  <a:txBody>
                    <a:bodyPr/>
                    <a:lstStyle/>
                    <a:p>
                      <a:pPr algn="ctr" fontAlgn="b"/>
                      <a:r>
                        <a:rPr lang="en-US" sz="900" u="none" strike="noStrike" dirty="0">
                          <a:effectLst/>
                          <a:latin typeface="Arial" panose="020B0604020202020204" pitchFamily="34" charset="0"/>
                          <a:cs typeface="Arial" panose="020B0604020202020204" pitchFamily="34" charset="0"/>
                        </a:rPr>
                        <a:t>1st-gen Cephalosporin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Cefazolin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371524849"/>
                  </a:ext>
                </a:extLst>
              </a:tr>
              <a:tr h="201204">
                <a:tc rowSpan="3">
                  <a:txBody>
                    <a:bodyPr/>
                    <a:lstStyle/>
                    <a:p>
                      <a:pPr algn="ctr" fontAlgn="b"/>
                      <a:r>
                        <a:rPr lang="en-US" sz="900" u="none" strike="noStrike" dirty="0">
                          <a:effectLst/>
                          <a:latin typeface="Arial" panose="020B0604020202020204" pitchFamily="34" charset="0"/>
                          <a:cs typeface="Arial" panose="020B0604020202020204" pitchFamily="34" charset="0"/>
                        </a:rPr>
                        <a:t>2nd-gen Cephalosporin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Cefuroxime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125554585"/>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Cefotetan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839614702"/>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Cefoxitin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3552725370"/>
                  </a:ext>
                </a:extLst>
              </a:tr>
              <a:tr h="201204">
                <a:tc rowSpan="2">
                  <a:txBody>
                    <a:bodyPr/>
                    <a:lstStyle/>
                    <a:p>
                      <a:pPr algn="ctr" fontAlgn="b"/>
                      <a:r>
                        <a:rPr lang="en-US" sz="900" u="none" strike="noStrike" dirty="0">
                          <a:effectLst/>
                          <a:latin typeface="Arial" panose="020B0604020202020204" pitchFamily="34" charset="0"/>
                          <a:cs typeface="Arial" panose="020B0604020202020204" pitchFamily="34" charset="0"/>
                        </a:rPr>
                        <a:t>3rd-gen Cephalosporin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Cefotaxime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4193381127"/>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Ceftriaxone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55766062"/>
                  </a:ext>
                </a:extLst>
              </a:tr>
              <a:tr h="201204">
                <a:tc>
                  <a:txBody>
                    <a:bodyPr/>
                    <a:lstStyle/>
                    <a:p>
                      <a:pPr algn="ctr" fontAlgn="b"/>
                      <a:r>
                        <a:rPr lang="en-US" sz="900" u="none" strike="noStrike" dirty="0">
                          <a:effectLst/>
                          <a:latin typeface="Arial" panose="020B0604020202020204" pitchFamily="34" charset="0"/>
                          <a:cs typeface="Arial" panose="020B0604020202020204" pitchFamily="34" charset="0"/>
                        </a:rPr>
                        <a:t>4th-gen Cephalosporin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Cefepime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381876749"/>
                  </a:ext>
                </a:extLst>
              </a:tr>
              <a:tr h="201204">
                <a:tc rowSpan="4">
                  <a:txBody>
                    <a:bodyPr/>
                    <a:lstStyle/>
                    <a:p>
                      <a:pPr algn="ctr" fontAlgn="b"/>
                      <a:r>
                        <a:rPr lang="en-US" sz="900" u="none" strike="noStrike" dirty="0">
                          <a:effectLst/>
                          <a:latin typeface="Arial" panose="020B0604020202020204" pitchFamily="34" charset="0"/>
                          <a:cs typeface="Arial" panose="020B0604020202020204" pitchFamily="34" charset="0"/>
                        </a:rPr>
                        <a:t>Carbapenem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Aztreonam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extLst>
                  <a:ext uri="{0D108BD9-81ED-4DB2-BD59-A6C34878D82A}">
                    <a16:rowId xmlns:a16="http://schemas.microsoft.com/office/drawing/2014/main" val="3345360023"/>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Ertapenem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741192253"/>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Imipenem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2349738995"/>
                  </a:ext>
                </a:extLst>
              </a:tr>
              <a:tr h="201204">
                <a:tc vMerge="1">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nchor="ctr"/>
                </a:tc>
                <a:tc>
                  <a:txBody>
                    <a:bodyPr/>
                    <a:lstStyle/>
                    <a:p>
                      <a:pPr algn="ctr" fontAlgn="b"/>
                      <a:r>
                        <a:rPr lang="en-US" sz="900" u="none" strike="noStrike" dirty="0">
                          <a:effectLst/>
                          <a:latin typeface="Arial" panose="020B0604020202020204" pitchFamily="34" charset="0"/>
                          <a:cs typeface="Arial" panose="020B0604020202020204" pitchFamily="34" charset="0"/>
                        </a:rPr>
                        <a:t>Meropenem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836849653"/>
                  </a:ext>
                </a:extLst>
              </a:tr>
              <a:tr h="201204">
                <a:tc>
                  <a:txBody>
                    <a:bodyPr/>
                    <a:lstStyle/>
                    <a:p>
                      <a:pPr algn="ctr" fontAlgn="b"/>
                      <a:r>
                        <a:rPr lang="en-US" sz="900" u="none" strike="noStrike" dirty="0">
                          <a:effectLst/>
                          <a:latin typeface="Arial" panose="020B0604020202020204" pitchFamily="34" charset="0"/>
                          <a:cs typeface="Arial" panose="020B0604020202020204" pitchFamily="34" charset="0"/>
                        </a:rPr>
                        <a:t>Aminoglycoside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Amikacin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FF1DF"/>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1771074858"/>
                  </a:ext>
                </a:extLst>
              </a:tr>
              <a:tr h="201204">
                <a:tc>
                  <a:txBody>
                    <a:bodyPr/>
                    <a:lstStyle/>
                    <a:p>
                      <a:pPr algn="ctr" fontAlgn="b"/>
                      <a:r>
                        <a:rPr lang="en-US" sz="900" u="none" strike="noStrike" dirty="0">
                          <a:effectLst/>
                          <a:latin typeface="Arial" panose="020B0604020202020204" pitchFamily="34" charset="0"/>
                          <a:cs typeface="Arial" panose="020B0604020202020204" pitchFamily="34" charset="0"/>
                        </a:rPr>
                        <a:t>Fluoroquinolone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Ciprofloxacin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4095142153"/>
                  </a:ext>
                </a:extLst>
              </a:tr>
              <a:tr h="201204">
                <a:tc>
                  <a:txBody>
                    <a:bodyPr/>
                    <a:lstStyle/>
                    <a:p>
                      <a:pPr algn="ctr" fontAlgn="b"/>
                      <a:r>
                        <a:rPr lang="en-US" sz="900" u="none" strike="noStrike" dirty="0">
                          <a:effectLst/>
                          <a:latin typeface="Arial" panose="020B0604020202020204" pitchFamily="34" charset="0"/>
                          <a:cs typeface="Arial" panose="020B0604020202020204" pitchFamily="34" charset="0"/>
                        </a:rPr>
                        <a:t>Tetracycline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dirty="0">
                          <a:effectLst/>
                          <a:latin typeface="Arial" panose="020B0604020202020204" pitchFamily="34" charset="0"/>
                          <a:cs typeface="Arial" panose="020B0604020202020204" pitchFamily="34" charset="0"/>
                        </a:rPr>
                        <a:t>Tetracycline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S</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3717787711"/>
                  </a:ext>
                </a:extLst>
              </a:tr>
              <a:tr h="201204">
                <a:tc>
                  <a:txBody>
                    <a:bodyPr/>
                    <a:lstStyle/>
                    <a:p>
                      <a:pPr algn="ctr" fontAlgn="b"/>
                      <a:r>
                        <a:rPr lang="en-US" sz="900" u="none" strike="noStrike">
                          <a:effectLst/>
                          <a:latin typeface="Arial" panose="020B0604020202020204" pitchFamily="34" charset="0"/>
                          <a:cs typeface="Arial" panose="020B0604020202020204" pitchFamily="34" charset="0"/>
                        </a:rPr>
                        <a: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dirty="0" err="1">
                          <a:effectLst/>
                          <a:latin typeface="Arial" panose="020B0604020202020204" pitchFamily="34" charset="0"/>
                          <a:cs typeface="Arial" panose="020B0604020202020204" pitchFamily="34" charset="0"/>
                        </a:rPr>
                        <a:t>Trm</a:t>
                      </a:r>
                      <a:r>
                        <a:rPr lang="en-US" sz="900" u="none" strike="noStrike" dirty="0">
                          <a:effectLst/>
                          <a:latin typeface="Arial" panose="020B0604020202020204" pitchFamily="34" charset="0"/>
                          <a:cs typeface="Arial" panose="020B0604020202020204" pitchFamily="34" charset="0"/>
                        </a:rPr>
                        <a:t>.-</a:t>
                      </a:r>
                      <a:r>
                        <a:rPr lang="en-US" sz="900" u="none" strike="noStrike" dirty="0" err="1">
                          <a:effectLst/>
                          <a:latin typeface="Arial" panose="020B0604020202020204" pitchFamily="34" charset="0"/>
                          <a:cs typeface="Arial" panose="020B0604020202020204" pitchFamily="34" charset="0"/>
                        </a:rPr>
                        <a:t>Smx</a:t>
                      </a:r>
                      <a:r>
                        <a:rPr lang="en-US" sz="900" u="none" strike="noStrike" dirty="0">
                          <a:effectLst/>
                          <a:latin typeface="Arial" panose="020B0604020202020204" pitchFamily="34" charset="0"/>
                          <a:cs typeface="Arial" panose="020B0604020202020204" pitchFamily="34" charset="0"/>
                        </a:rPr>
                        <a:t>.</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a:effectLst/>
                          <a:latin typeface="Arial" panose="020B0604020202020204" pitchFamily="34" charset="0"/>
                          <a:cs typeface="Arial" panose="020B0604020202020204" pitchFamily="34" charset="0"/>
                        </a:rPr>
                        <a:t>R</a:t>
                      </a:r>
                      <a:endParaRPr lang="en-US" sz="900" b="0" i="0" u="none" strike="noStrike">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635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635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R</a:t>
                      </a:r>
                      <a:endParaRPr lang="en-US" sz="900" b="0" i="0" u="none" strike="noStrike" dirty="0">
                        <a:solidFill>
                          <a:srgbClr val="9C0006"/>
                        </a:solidFill>
                        <a:effectLst/>
                        <a:latin typeface="Arial" panose="020B0604020202020204" pitchFamily="34" charset="0"/>
                        <a:cs typeface="Arial" panose="020B0604020202020204" pitchFamily="34" charset="0"/>
                      </a:endParaRPr>
                    </a:p>
                  </a:txBody>
                  <a:tcPr marL="5562" marR="5562" marT="5562"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D2D2"/>
                    </a:solidFill>
                  </a:tcPr>
                </a:tc>
                <a:extLst>
                  <a:ext uri="{0D108BD9-81ED-4DB2-BD59-A6C34878D82A}">
                    <a16:rowId xmlns:a16="http://schemas.microsoft.com/office/drawing/2014/main" val="3008699918"/>
                  </a:ext>
                </a:extLst>
              </a:tr>
            </a:tbl>
          </a:graphicData>
        </a:graphic>
      </p:graphicFrame>
      <p:sp>
        <p:nvSpPr>
          <p:cNvPr id="16" name="TextBox 15">
            <a:extLst>
              <a:ext uri="{FF2B5EF4-FFF2-40B4-BE49-F238E27FC236}">
                <a16:creationId xmlns:a16="http://schemas.microsoft.com/office/drawing/2014/main" id="{DCFD9542-A909-422F-94EA-3B97FD6ACC4A}"/>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17" name="Rectangle: Rounded Corners 16">
            <a:extLst>
              <a:ext uri="{FF2B5EF4-FFF2-40B4-BE49-F238E27FC236}">
                <a16:creationId xmlns:a16="http://schemas.microsoft.com/office/drawing/2014/main" id="{AA8472FC-993A-413B-88BC-82B38C15ACB3}"/>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8" name="Rectangle: Rounded Corners 17">
            <a:extLst>
              <a:ext uri="{FF2B5EF4-FFF2-40B4-BE49-F238E27FC236}">
                <a16:creationId xmlns:a16="http://schemas.microsoft.com/office/drawing/2014/main" id="{64A4EA37-12DA-457F-9E5E-4BCF1F3F11DE}"/>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9" name="Rectangle: Rounded Corners 18">
            <a:extLst>
              <a:ext uri="{FF2B5EF4-FFF2-40B4-BE49-F238E27FC236}">
                <a16:creationId xmlns:a16="http://schemas.microsoft.com/office/drawing/2014/main" id="{333739A0-2806-408A-AFF0-2347CDE42C4B}"/>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1" name="TextBox 20">
            <a:extLst>
              <a:ext uri="{FF2B5EF4-FFF2-40B4-BE49-F238E27FC236}">
                <a16:creationId xmlns:a16="http://schemas.microsoft.com/office/drawing/2014/main" id="{530DC6A8-3CB4-411B-A141-85AE62BF6A26}"/>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genomic epidemiology – cases</a:t>
            </a:r>
          </a:p>
        </p:txBody>
      </p:sp>
      <p:sp>
        <p:nvSpPr>
          <p:cNvPr id="23" name="Rectangle: Rounded Corners 22">
            <a:extLst>
              <a:ext uri="{FF2B5EF4-FFF2-40B4-BE49-F238E27FC236}">
                <a16:creationId xmlns:a16="http://schemas.microsoft.com/office/drawing/2014/main" id="{C4926C19-B5B1-4078-82E2-56E38A0ACF81}"/>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24" name="Rectangle: Rounded Corners 23">
            <a:extLst>
              <a:ext uri="{FF2B5EF4-FFF2-40B4-BE49-F238E27FC236}">
                <a16:creationId xmlns:a16="http://schemas.microsoft.com/office/drawing/2014/main" id="{05C2CC35-9572-4A86-9121-2496419336A8}"/>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extLst>
      <p:ext uri="{BB962C8B-B14F-4D97-AF65-F5344CB8AC3E}">
        <p14:creationId xmlns:p14="http://schemas.microsoft.com/office/powerpoint/2010/main" val="1080467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4">
            <a:extLst>
              <a:ext uri="{FF2B5EF4-FFF2-40B4-BE49-F238E27FC236}">
                <a16:creationId xmlns:a16="http://schemas.microsoft.com/office/drawing/2014/main" id="{C917F9CF-F36C-44C2-957F-DD85BC92A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475" y="1075624"/>
            <a:ext cx="10801350" cy="5400675"/>
          </a:xfrm>
          <a:prstGeom prst="rect">
            <a:avLst/>
          </a:prstGeom>
        </p:spPr>
      </p:pic>
      <p:sp>
        <p:nvSpPr>
          <p:cNvPr id="17" name="Oval 6">
            <a:extLst>
              <a:ext uri="{FF2B5EF4-FFF2-40B4-BE49-F238E27FC236}">
                <a16:creationId xmlns:a16="http://schemas.microsoft.com/office/drawing/2014/main" id="{B6AB58BF-509E-4997-B0FE-F5C22D295F01}"/>
              </a:ext>
            </a:extLst>
          </p:cNvPr>
          <p:cNvSpPr/>
          <p:nvPr/>
        </p:nvSpPr>
        <p:spPr>
          <a:xfrm>
            <a:off x="5889621" y="3489325"/>
            <a:ext cx="109728" cy="109728"/>
          </a:xfrm>
          <a:prstGeom prst="ellipse">
            <a:avLst/>
          </a:prstGeom>
          <a:solidFill>
            <a:srgbClr val="C88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W</a:t>
            </a:r>
          </a:p>
        </p:txBody>
      </p:sp>
      <p:sp>
        <p:nvSpPr>
          <p:cNvPr id="18" name="Oval 8">
            <a:extLst>
              <a:ext uri="{FF2B5EF4-FFF2-40B4-BE49-F238E27FC236}">
                <a16:creationId xmlns:a16="http://schemas.microsoft.com/office/drawing/2014/main" id="{50D1A70C-A12D-4FB2-8564-7ACE6BA4E902}"/>
              </a:ext>
            </a:extLst>
          </p:cNvPr>
          <p:cNvSpPr/>
          <p:nvPr/>
        </p:nvSpPr>
        <p:spPr>
          <a:xfrm>
            <a:off x="5889621" y="3733798"/>
            <a:ext cx="109728" cy="109728"/>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H</a:t>
            </a:r>
          </a:p>
        </p:txBody>
      </p:sp>
      <p:sp>
        <p:nvSpPr>
          <p:cNvPr id="19" name="Oval 10">
            <a:extLst>
              <a:ext uri="{FF2B5EF4-FFF2-40B4-BE49-F238E27FC236}">
                <a16:creationId xmlns:a16="http://schemas.microsoft.com/office/drawing/2014/main" id="{5CE86588-77B5-49DB-B0D3-8152DD6AF657}"/>
              </a:ext>
            </a:extLst>
          </p:cNvPr>
          <p:cNvSpPr/>
          <p:nvPr/>
        </p:nvSpPr>
        <p:spPr>
          <a:xfrm>
            <a:off x="5889621" y="3821110"/>
            <a:ext cx="109728" cy="109728"/>
          </a:xfrm>
          <a:prstGeom prst="ellipse">
            <a:avLst/>
          </a:prstGeom>
          <a:solidFill>
            <a:srgbClr val="C88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W</a:t>
            </a:r>
          </a:p>
        </p:txBody>
      </p:sp>
      <p:sp>
        <p:nvSpPr>
          <p:cNvPr id="20" name="Oval 12">
            <a:extLst>
              <a:ext uri="{FF2B5EF4-FFF2-40B4-BE49-F238E27FC236}">
                <a16:creationId xmlns:a16="http://schemas.microsoft.com/office/drawing/2014/main" id="{7CA8CF33-F522-4106-8862-CB605B42CCCE}"/>
              </a:ext>
            </a:extLst>
          </p:cNvPr>
          <p:cNvSpPr/>
          <p:nvPr/>
        </p:nvSpPr>
        <p:spPr>
          <a:xfrm>
            <a:off x="5889621" y="4309515"/>
            <a:ext cx="109728" cy="109728"/>
          </a:xfrm>
          <a:prstGeom prst="ellipse">
            <a:avLst/>
          </a:prstGeom>
          <a:solidFill>
            <a:srgbClr val="C88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W</a:t>
            </a:r>
          </a:p>
        </p:txBody>
      </p:sp>
      <p:sp>
        <p:nvSpPr>
          <p:cNvPr id="21" name="Oval 24">
            <a:extLst>
              <a:ext uri="{FF2B5EF4-FFF2-40B4-BE49-F238E27FC236}">
                <a16:creationId xmlns:a16="http://schemas.microsoft.com/office/drawing/2014/main" id="{19DCE8E9-56B5-41E3-9BAF-6475BA017C55}"/>
              </a:ext>
            </a:extLst>
          </p:cNvPr>
          <p:cNvSpPr/>
          <p:nvPr/>
        </p:nvSpPr>
        <p:spPr>
          <a:xfrm>
            <a:off x="5889621" y="4392061"/>
            <a:ext cx="109728" cy="10972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rgbClr val="0070C0"/>
                </a:solidFill>
                <a:latin typeface="Arial" panose="020B0604020202020204" pitchFamily="34" charset="0"/>
                <a:cs typeface="Arial" panose="020B0604020202020204" pitchFamily="34" charset="0"/>
              </a:rPr>
              <a:t>E</a:t>
            </a:r>
          </a:p>
        </p:txBody>
      </p:sp>
      <p:sp>
        <p:nvSpPr>
          <p:cNvPr id="22" name="Oval 26">
            <a:extLst>
              <a:ext uri="{FF2B5EF4-FFF2-40B4-BE49-F238E27FC236}">
                <a16:creationId xmlns:a16="http://schemas.microsoft.com/office/drawing/2014/main" id="{E9620560-CF71-473E-BD9D-6F0AC0C2D4ED}"/>
              </a:ext>
            </a:extLst>
          </p:cNvPr>
          <p:cNvSpPr/>
          <p:nvPr/>
        </p:nvSpPr>
        <p:spPr>
          <a:xfrm>
            <a:off x="5889621" y="4968327"/>
            <a:ext cx="109728" cy="109728"/>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H</a:t>
            </a:r>
          </a:p>
        </p:txBody>
      </p:sp>
      <p:sp>
        <p:nvSpPr>
          <p:cNvPr id="23" name="Oval 14">
            <a:extLst>
              <a:ext uri="{FF2B5EF4-FFF2-40B4-BE49-F238E27FC236}">
                <a16:creationId xmlns:a16="http://schemas.microsoft.com/office/drawing/2014/main" id="{DF525C72-A07D-49CA-B8BD-FEC7020DF4B9}"/>
              </a:ext>
            </a:extLst>
          </p:cNvPr>
          <p:cNvSpPr/>
          <p:nvPr/>
        </p:nvSpPr>
        <p:spPr>
          <a:xfrm>
            <a:off x="5889621" y="4474607"/>
            <a:ext cx="109728" cy="109728"/>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H</a:t>
            </a:r>
          </a:p>
        </p:txBody>
      </p:sp>
      <p:sp>
        <p:nvSpPr>
          <p:cNvPr id="24" name="Oval 20">
            <a:extLst>
              <a:ext uri="{FF2B5EF4-FFF2-40B4-BE49-F238E27FC236}">
                <a16:creationId xmlns:a16="http://schemas.microsoft.com/office/drawing/2014/main" id="{172A9437-633E-40D7-AD56-95B39445EAAF}"/>
              </a:ext>
            </a:extLst>
          </p:cNvPr>
          <p:cNvSpPr/>
          <p:nvPr/>
        </p:nvSpPr>
        <p:spPr>
          <a:xfrm>
            <a:off x="5889621" y="4557153"/>
            <a:ext cx="109728" cy="109728"/>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H</a:t>
            </a:r>
          </a:p>
        </p:txBody>
      </p:sp>
      <p:sp>
        <p:nvSpPr>
          <p:cNvPr id="25" name="Oval 16">
            <a:extLst>
              <a:ext uri="{FF2B5EF4-FFF2-40B4-BE49-F238E27FC236}">
                <a16:creationId xmlns:a16="http://schemas.microsoft.com/office/drawing/2014/main" id="{16C9A6D3-2F9E-41BC-AC57-6427EB727644}"/>
              </a:ext>
            </a:extLst>
          </p:cNvPr>
          <p:cNvSpPr/>
          <p:nvPr/>
        </p:nvSpPr>
        <p:spPr>
          <a:xfrm>
            <a:off x="5889621" y="4639699"/>
            <a:ext cx="109728" cy="109728"/>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H</a:t>
            </a:r>
          </a:p>
        </p:txBody>
      </p:sp>
      <p:sp>
        <p:nvSpPr>
          <p:cNvPr id="26" name="Oval 18">
            <a:extLst>
              <a:ext uri="{FF2B5EF4-FFF2-40B4-BE49-F238E27FC236}">
                <a16:creationId xmlns:a16="http://schemas.microsoft.com/office/drawing/2014/main" id="{3583F273-2A33-4E2C-8746-E4A6E42DEA22}"/>
              </a:ext>
            </a:extLst>
          </p:cNvPr>
          <p:cNvSpPr/>
          <p:nvPr/>
        </p:nvSpPr>
        <p:spPr>
          <a:xfrm>
            <a:off x="5889621" y="4722245"/>
            <a:ext cx="109728" cy="10972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rgbClr val="0070C0"/>
                </a:solidFill>
                <a:latin typeface="Arial" panose="020B0604020202020204" pitchFamily="34" charset="0"/>
                <a:cs typeface="Arial" panose="020B0604020202020204" pitchFamily="34" charset="0"/>
              </a:rPr>
              <a:t>E</a:t>
            </a:r>
          </a:p>
        </p:txBody>
      </p:sp>
      <p:sp>
        <p:nvSpPr>
          <p:cNvPr id="27" name="Oval 22">
            <a:extLst>
              <a:ext uri="{FF2B5EF4-FFF2-40B4-BE49-F238E27FC236}">
                <a16:creationId xmlns:a16="http://schemas.microsoft.com/office/drawing/2014/main" id="{5A69E03A-55EE-4E7B-98DD-62B214C0CA4C}"/>
              </a:ext>
            </a:extLst>
          </p:cNvPr>
          <p:cNvSpPr/>
          <p:nvPr/>
        </p:nvSpPr>
        <p:spPr>
          <a:xfrm>
            <a:off x="5889621" y="4804788"/>
            <a:ext cx="109728" cy="109728"/>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anose="020B0604020202020204" pitchFamily="34" charset="0"/>
                <a:cs typeface="Arial" panose="020B0604020202020204" pitchFamily="34" charset="0"/>
              </a:rPr>
              <a:t>H</a:t>
            </a:r>
          </a:p>
        </p:txBody>
      </p:sp>
      <p:sp>
        <p:nvSpPr>
          <p:cNvPr id="28" name="Oval 29">
            <a:extLst>
              <a:ext uri="{FF2B5EF4-FFF2-40B4-BE49-F238E27FC236}">
                <a16:creationId xmlns:a16="http://schemas.microsoft.com/office/drawing/2014/main" id="{C5159EB1-81E0-4D03-9BF3-ED13DCEAE328}"/>
              </a:ext>
            </a:extLst>
          </p:cNvPr>
          <p:cNvSpPr/>
          <p:nvPr/>
        </p:nvSpPr>
        <p:spPr>
          <a:xfrm>
            <a:off x="1235071" y="3327700"/>
            <a:ext cx="182880" cy="182880"/>
          </a:xfrm>
          <a:prstGeom prst="ellipse">
            <a:avLst/>
          </a:prstGeom>
          <a:solidFill>
            <a:srgbClr val="EC1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H</a:t>
            </a:r>
          </a:p>
        </p:txBody>
      </p:sp>
      <p:sp>
        <p:nvSpPr>
          <p:cNvPr id="29" name="Oval 31">
            <a:extLst>
              <a:ext uri="{FF2B5EF4-FFF2-40B4-BE49-F238E27FC236}">
                <a16:creationId xmlns:a16="http://schemas.microsoft.com/office/drawing/2014/main" id="{EEDAC56C-239C-481E-AF0C-6AC6AA98AC2D}"/>
              </a:ext>
            </a:extLst>
          </p:cNvPr>
          <p:cNvSpPr/>
          <p:nvPr/>
        </p:nvSpPr>
        <p:spPr>
          <a:xfrm>
            <a:off x="1235071" y="3596035"/>
            <a:ext cx="182880" cy="182880"/>
          </a:xfrm>
          <a:prstGeom prst="ellipse">
            <a:avLst/>
          </a:prstGeom>
          <a:solidFill>
            <a:srgbClr val="C88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Arial" panose="020B0604020202020204" pitchFamily="34" charset="0"/>
                <a:cs typeface="Arial" panose="020B0604020202020204" pitchFamily="34" charset="0"/>
              </a:rPr>
              <a:t>W</a:t>
            </a:r>
          </a:p>
        </p:txBody>
      </p:sp>
      <p:sp>
        <p:nvSpPr>
          <p:cNvPr id="30" name="Oval 33">
            <a:extLst>
              <a:ext uri="{FF2B5EF4-FFF2-40B4-BE49-F238E27FC236}">
                <a16:creationId xmlns:a16="http://schemas.microsoft.com/office/drawing/2014/main" id="{8459836D-F843-46CE-B1E3-BAA03757514F}"/>
              </a:ext>
            </a:extLst>
          </p:cNvPr>
          <p:cNvSpPr/>
          <p:nvPr/>
        </p:nvSpPr>
        <p:spPr>
          <a:xfrm>
            <a:off x="1235071" y="3864371"/>
            <a:ext cx="182880" cy="1828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70C0"/>
                </a:solidFill>
                <a:latin typeface="Arial" panose="020B0604020202020204" pitchFamily="34" charset="0"/>
                <a:cs typeface="Arial" panose="020B0604020202020204" pitchFamily="34" charset="0"/>
              </a:rPr>
              <a:t>E</a:t>
            </a:r>
          </a:p>
        </p:txBody>
      </p:sp>
      <p:sp>
        <p:nvSpPr>
          <p:cNvPr id="32" name="TextBox 31">
            <a:extLst>
              <a:ext uri="{FF2B5EF4-FFF2-40B4-BE49-F238E27FC236}">
                <a16:creationId xmlns:a16="http://schemas.microsoft.com/office/drawing/2014/main" id="{254883F8-DDFB-4FEE-814A-ED5B2CDC90E5}"/>
              </a:ext>
            </a:extLst>
          </p:cNvPr>
          <p:cNvSpPr txBox="1"/>
          <p:nvPr/>
        </p:nvSpPr>
        <p:spPr>
          <a:xfrm>
            <a:off x="1359021" y="3280304"/>
            <a:ext cx="167005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Human infection</a:t>
            </a:r>
          </a:p>
        </p:txBody>
      </p:sp>
      <p:sp>
        <p:nvSpPr>
          <p:cNvPr id="33" name="TextBox 32">
            <a:extLst>
              <a:ext uri="{FF2B5EF4-FFF2-40B4-BE49-F238E27FC236}">
                <a16:creationId xmlns:a16="http://schemas.microsoft.com/office/drawing/2014/main" id="{C43E4B1B-31D4-4AA0-A404-F796E556B64B}"/>
              </a:ext>
            </a:extLst>
          </p:cNvPr>
          <p:cNvSpPr txBox="1"/>
          <p:nvPr/>
        </p:nvSpPr>
        <p:spPr>
          <a:xfrm>
            <a:off x="1359021" y="3547720"/>
            <a:ext cx="167005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Wastewater</a:t>
            </a:r>
          </a:p>
        </p:txBody>
      </p:sp>
      <p:sp>
        <p:nvSpPr>
          <p:cNvPr id="35" name="TextBox 34">
            <a:extLst>
              <a:ext uri="{FF2B5EF4-FFF2-40B4-BE49-F238E27FC236}">
                <a16:creationId xmlns:a16="http://schemas.microsoft.com/office/drawing/2014/main" id="{0FA4E8B6-08E3-4DF6-8D0C-A99120E4F22C}"/>
              </a:ext>
            </a:extLst>
          </p:cNvPr>
          <p:cNvSpPr txBox="1"/>
          <p:nvPr/>
        </p:nvSpPr>
        <p:spPr>
          <a:xfrm>
            <a:off x="1359021" y="3815136"/>
            <a:ext cx="167005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Treatment effluent</a:t>
            </a:r>
          </a:p>
        </p:txBody>
      </p:sp>
      <p:sp>
        <p:nvSpPr>
          <p:cNvPr id="36" name="TextBox 35">
            <a:extLst>
              <a:ext uri="{FF2B5EF4-FFF2-40B4-BE49-F238E27FC236}">
                <a16:creationId xmlns:a16="http://schemas.microsoft.com/office/drawing/2014/main" id="{9FC7840B-8900-4AE1-A367-D56AA427685F}"/>
              </a:ext>
            </a:extLst>
          </p:cNvPr>
          <p:cNvSpPr txBox="1"/>
          <p:nvPr/>
        </p:nvSpPr>
        <p:spPr>
          <a:xfrm>
            <a:off x="1085295" y="3048295"/>
            <a:ext cx="1670050"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Romanian isolates</a:t>
            </a:r>
          </a:p>
        </p:txBody>
      </p:sp>
      <p:sp>
        <p:nvSpPr>
          <p:cNvPr id="37" name="TextBox 36">
            <a:extLst>
              <a:ext uri="{FF2B5EF4-FFF2-40B4-BE49-F238E27FC236}">
                <a16:creationId xmlns:a16="http://schemas.microsoft.com/office/drawing/2014/main" id="{F158BA50-FA30-45D5-BC21-6CD8E4308A62}"/>
              </a:ext>
            </a:extLst>
          </p:cNvPr>
          <p:cNvSpPr txBox="1"/>
          <p:nvPr/>
        </p:nvSpPr>
        <p:spPr>
          <a:xfrm>
            <a:off x="3632046" y="4613615"/>
            <a:ext cx="860055" cy="276999"/>
          </a:xfrm>
          <a:prstGeom prst="rect">
            <a:avLst/>
          </a:prstGeom>
          <a:noFill/>
        </p:spPr>
        <p:txBody>
          <a:bodyPr wrap="square" rtlCol="0">
            <a:spAutoFit/>
          </a:bodyPr>
          <a:lstStyle/>
          <a:p>
            <a:r>
              <a:rPr lang="en-US" sz="1200" b="1" dirty="0">
                <a:solidFill>
                  <a:srgbClr val="029198"/>
                </a:solidFill>
                <a:latin typeface="Arial" panose="020B0604020202020204" pitchFamily="34" charset="0"/>
                <a:cs typeface="Arial" panose="020B0604020202020204" pitchFamily="34" charset="0"/>
              </a:rPr>
              <a:t>ST101</a:t>
            </a:r>
          </a:p>
        </p:txBody>
      </p:sp>
      <p:grpSp>
        <p:nvGrpSpPr>
          <p:cNvPr id="38" name="Group 45">
            <a:extLst>
              <a:ext uri="{FF2B5EF4-FFF2-40B4-BE49-F238E27FC236}">
                <a16:creationId xmlns:a16="http://schemas.microsoft.com/office/drawing/2014/main" id="{8B431EA4-D5B5-453B-A3DB-F37762C96C8D}"/>
              </a:ext>
            </a:extLst>
          </p:cNvPr>
          <p:cNvGrpSpPr/>
          <p:nvPr/>
        </p:nvGrpSpPr>
        <p:grpSpPr>
          <a:xfrm>
            <a:off x="5378450" y="4284780"/>
            <a:ext cx="6696090" cy="692497"/>
            <a:chOff x="5378450" y="4284780"/>
            <a:chExt cx="6696090" cy="692497"/>
          </a:xfrm>
        </p:grpSpPr>
        <p:sp>
          <p:nvSpPr>
            <p:cNvPr id="39" name="Rectangle 27">
              <a:extLst>
                <a:ext uri="{FF2B5EF4-FFF2-40B4-BE49-F238E27FC236}">
                  <a16:creationId xmlns:a16="http://schemas.microsoft.com/office/drawing/2014/main" id="{B325A145-A719-48DB-9403-C7DFD1317AF1}"/>
                </a:ext>
              </a:extLst>
            </p:cNvPr>
            <p:cNvSpPr/>
            <p:nvPr/>
          </p:nvSpPr>
          <p:spPr>
            <a:xfrm>
              <a:off x="5378450" y="4318393"/>
              <a:ext cx="3860800" cy="585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82E4B05-E902-4100-A1BE-9C1411114B78}"/>
                </a:ext>
              </a:extLst>
            </p:cNvPr>
            <p:cNvSpPr txBox="1"/>
            <p:nvPr/>
          </p:nvSpPr>
          <p:spPr>
            <a:xfrm>
              <a:off x="9248794" y="4284780"/>
              <a:ext cx="2825746" cy="692497"/>
            </a:xfrm>
            <a:prstGeom prst="rect">
              <a:avLst/>
            </a:prstGeom>
            <a:noFill/>
          </p:spPr>
          <p:txBody>
            <a:bodyPr wrap="square" rtlCol="0">
              <a:spAutoFit/>
            </a:bodyPr>
            <a:lstStyle/>
            <a:p>
              <a:r>
                <a:rPr lang="en-US" sz="1300" dirty="0">
                  <a:solidFill>
                    <a:srgbClr val="FF0000"/>
                  </a:solidFill>
                  <a:latin typeface="Arial" panose="020B0604020202020204" pitchFamily="34" charset="0"/>
                  <a:cs typeface="Arial" panose="020B0604020202020204" pitchFamily="34" charset="0"/>
                </a:rPr>
                <a:t>Human – wastewater – effluent </a:t>
              </a:r>
            </a:p>
            <a:p>
              <a:r>
                <a:rPr lang="en-US" sz="1300" dirty="0">
                  <a:solidFill>
                    <a:srgbClr val="FF0000"/>
                  </a:solidFill>
                  <a:latin typeface="Arial" panose="020B0604020202020204" pitchFamily="34" charset="0"/>
                  <a:cs typeface="Arial" panose="020B0604020202020204" pitchFamily="34" charset="0"/>
                </a:rPr>
                <a:t>isolates sharing close SNV types,</a:t>
              </a:r>
            </a:p>
            <a:p>
              <a:r>
                <a:rPr lang="en-US" sz="1300" dirty="0">
                  <a:solidFill>
                    <a:srgbClr val="FF0000"/>
                  </a:solidFill>
                  <a:latin typeface="Arial" panose="020B0604020202020204" pitchFamily="34" charset="0"/>
                  <a:cs typeface="Arial" panose="020B0604020202020204" pitchFamily="34" charset="0"/>
                </a:rPr>
                <a:t>similar AMR gene contents</a:t>
              </a:r>
            </a:p>
          </p:txBody>
        </p:sp>
      </p:grpSp>
      <p:grpSp>
        <p:nvGrpSpPr>
          <p:cNvPr id="41" name="Group 57">
            <a:extLst>
              <a:ext uri="{FF2B5EF4-FFF2-40B4-BE49-F238E27FC236}">
                <a16:creationId xmlns:a16="http://schemas.microsoft.com/office/drawing/2014/main" id="{DC2AFBCB-53C6-4300-BA7D-438BCFA203B1}"/>
              </a:ext>
            </a:extLst>
          </p:cNvPr>
          <p:cNvGrpSpPr/>
          <p:nvPr/>
        </p:nvGrpSpPr>
        <p:grpSpPr>
          <a:xfrm>
            <a:off x="5424320" y="3192510"/>
            <a:ext cx="6872870" cy="2395743"/>
            <a:chOff x="5424320" y="3192510"/>
            <a:chExt cx="6872870" cy="2395743"/>
          </a:xfrm>
        </p:grpSpPr>
        <p:sp>
          <p:nvSpPr>
            <p:cNvPr id="49" name="Rectangle 47">
              <a:extLst>
                <a:ext uri="{FF2B5EF4-FFF2-40B4-BE49-F238E27FC236}">
                  <a16:creationId xmlns:a16="http://schemas.microsoft.com/office/drawing/2014/main" id="{DD615595-90ED-4D58-8D76-7B21BB23FC41}"/>
                </a:ext>
              </a:extLst>
            </p:cNvPr>
            <p:cNvSpPr/>
            <p:nvPr/>
          </p:nvSpPr>
          <p:spPr>
            <a:xfrm>
              <a:off x="5424320" y="3325837"/>
              <a:ext cx="5823690" cy="60500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8B71FDA-063D-4342-98C8-1B23F1EF4666}"/>
                </a:ext>
              </a:extLst>
            </p:cNvPr>
            <p:cNvSpPr/>
            <p:nvPr/>
          </p:nvSpPr>
          <p:spPr>
            <a:xfrm>
              <a:off x="5424320" y="4959522"/>
              <a:ext cx="5823690" cy="118534"/>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6">
              <a:extLst>
                <a:ext uri="{FF2B5EF4-FFF2-40B4-BE49-F238E27FC236}">
                  <a16:creationId xmlns:a16="http://schemas.microsoft.com/office/drawing/2014/main" id="{D8EE8A4D-7C52-4E1F-BF5C-6B9BE753DC35}"/>
                </a:ext>
              </a:extLst>
            </p:cNvPr>
            <p:cNvGrpSpPr/>
            <p:nvPr/>
          </p:nvGrpSpPr>
          <p:grpSpPr>
            <a:xfrm>
              <a:off x="11185863" y="3192510"/>
              <a:ext cx="1111327" cy="2395743"/>
              <a:chOff x="11185863" y="3192510"/>
              <a:chExt cx="1111327" cy="2395743"/>
            </a:xfrm>
          </p:grpSpPr>
          <p:sp>
            <p:nvSpPr>
              <p:cNvPr id="52" name="Freeform: Shape 50">
                <a:extLst>
                  <a:ext uri="{FF2B5EF4-FFF2-40B4-BE49-F238E27FC236}">
                    <a16:creationId xmlns:a16="http://schemas.microsoft.com/office/drawing/2014/main" id="{94355D58-E58A-4F58-A3E3-BED380658863}"/>
                  </a:ext>
                </a:extLst>
              </p:cNvPr>
              <p:cNvSpPr/>
              <p:nvPr/>
            </p:nvSpPr>
            <p:spPr>
              <a:xfrm rot="19957808">
                <a:off x="11185863" y="3684953"/>
                <a:ext cx="312337" cy="599827"/>
              </a:xfrm>
              <a:custGeom>
                <a:avLst/>
                <a:gdLst>
                  <a:gd name="connsiteX0" fmla="*/ 0 w 1031428"/>
                  <a:gd name="connsiteY0" fmla="*/ 692458 h 692458"/>
                  <a:gd name="connsiteX1" fmla="*/ 816745 w 1031428"/>
                  <a:gd name="connsiteY1" fmla="*/ 568171 h 692458"/>
                  <a:gd name="connsiteX2" fmla="*/ 1020932 w 1031428"/>
                  <a:gd name="connsiteY2" fmla="*/ 346229 h 692458"/>
                  <a:gd name="connsiteX3" fmla="*/ 985421 w 1031428"/>
                  <a:gd name="connsiteY3" fmla="*/ 115409 h 692458"/>
                  <a:gd name="connsiteX4" fmla="*/ 843378 w 1031428"/>
                  <a:gd name="connsiteY4" fmla="*/ 0 h 692458"/>
                  <a:gd name="connsiteX5" fmla="*/ 843378 w 1031428"/>
                  <a:gd name="connsiteY5" fmla="*/ 0 h 692458"/>
                  <a:gd name="connsiteX6" fmla="*/ 843378 w 1031428"/>
                  <a:gd name="connsiteY6" fmla="*/ 0 h 69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428" h="692458">
                    <a:moveTo>
                      <a:pt x="0" y="692458"/>
                    </a:moveTo>
                    <a:cubicBezTo>
                      <a:pt x="323295" y="659167"/>
                      <a:pt x="646590" y="625876"/>
                      <a:pt x="816745" y="568171"/>
                    </a:cubicBezTo>
                    <a:cubicBezTo>
                      <a:pt x="986900" y="510466"/>
                      <a:pt x="992819" y="421689"/>
                      <a:pt x="1020932" y="346229"/>
                    </a:cubicBezTo>
                    <a:cubicBezTo>
                      <a:pt x="1049045" y="270769"/>
                      <a:pt x="1015013" y="173114"/>
                      <a:pt x="985421" y="115409"/>
                    </a:cubicBezTo>
                    <a:cubicBezTo>
                      <a:pt x="955829" y="57704"/>
                      <a:pt x="843378" y="0"/>
                      <a:pt x="843378" y="0"/>
                    </a:cubicBezTo>
                    <a:lnTo>
                      <a:pt x="843378" y="0"/>
                    </a:lnTo>
                    <a:lnTo>
                      <a:pt x="843378" y="0"/>
                    </a:lnTo>
                  </a:path>
                </a:pathLst>
              </a:custGeom>
              <a:noFill/>
              <a:ln w="28575">
                <a:solidFill>
                  <a:srgbClr val="9966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1">
                <a:extLst>
                  <a:ext uri="{FF2B5EF4-FFF2-40B4-BE49-F238E27FC236}">
                    <a16:creationId xmlns:a16="http://schemas.microsoft.com/office/drawing/2014/main" id="{C212DE94-9AC5-4100-AE64-31B54AE68856}"/>
                  </a:ext>
                </a:extLst>
              </p:cNvPr>
              <p:cNvSpPr/>
              <p:nvPr/>
            </p:nvSpPr>
            <p:spPr>
              <a:xfrm>
                <a:off x="11292396" y="4838330"/>
                <a:ext cx="613495" cy="261186"/>
              </a:xfrm>
              <a:custGeom>
                <a:avLst/>
                <a:gdLst>
                  <a:gd name="connsiteX0" fmla="*/ 115410 w 613495"/>
                  <a:gd name="connsiteY0" fmla="*/ 0 h 261186"/>
                  <a:gd name="connsiteX1" fmla="*/ 541538 w 613495"/>
                  <a:gd name="connsiteY1" fmla="*/ 44388 h 261186"/>
                  <a:gd name="connsiteX2" fmla="*/ 559293 w 613495"/>
                  <a:gd name="connsiteY2" fmla="*/ 248575 h 261186"/>
                  <a:gd name="connsiteX3" fmla="*/ 0 w 613495"/>
                  <a:gd name="connsiteY3" fmla="*/ 221942 h 261186"/>
                </a:gdLst>
                <a:ahLst/>
                <a:cxnLst>
                  <a:cxn ang="0">
                    <a:pos x="connsiteX0" y="connsiteY0"/>
                  </a:cxn>
                  <a:cxn ang="0">
                    <a:pos x="connsiteX1" y="connsiteY1"/>
                  </a:cxn>
                  <a:cxn ang="0">
                    <a:pos x="connsiteX2" y="connsiteY2"/>
                  </a:cxn>
                  <a:cxn ang="0">
                    <a:pos x="connsiteX3" y="connsiteY3"/>
                  </a:cxn>
                </a:cxnLst>
                <a:rect l="l" t="t" r="r" b="b"/>
                <a:pathLst>
                  <a:path w="613495" h="261186">
                    <a:moveTo>
                      <a:pt x="115410" y="0"/>
                    </a:moveTo>
                    <a:cubicBezTo>
                      <a:pt x="291484" y="1479"/>
                      <a:pt x="467558" y="2959"/>
                      <a:pt x="541538" y="44388"/>
                    </a:cubicBezTo>
                    <a:cubicBezTo>
                      <a:pt x="615518" y="85817"/>
                      <a:pt x="649549" y="218983"/>
                      <a:pt x="559293" y="248575"/>
                    </a:cubicBezTo>
                    <a:cubicBezTo>
                      <a:pt x="469037" y="278167"/>
                      <a:pt x="234518" y="250054"/>
                      <a:pt x="0" y="221942"/>
                    </a:cubicBezTo>
                  </a:path>
                </a:pathLst>
              </a:custGeom>
              <a:noFill/>
              <a:ln w="28575">
                <a:solidFill>
                  <a:srgbClr val="9966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208B51F-03CC-4B94-B4B2-591970DF62A0}"/>
                  </a:ext>
                </a:extLst>
              </p:cNvPr>
              <p:cNvSpPr txBox="1"/>
              <p:nvPr/>
            </p:nvSpPr>
            <p:spPr>
              <a:xfrm>
                <a:off x="11257006" y="3192510"/>
                <a:ext cx="1031428" cy="492443"/>
              </a:xfrm>
              <a:prstGeom prst="rect">
                <a:avLst/>
              </a:prstGeom>
              <a:noFill/>
            </p:spPr>
            <p:txBody>
              <a:bodyPr wrap="square" rtlCol="0">
                <a:spAutoFit/>
              </a:bodyPr>
              <a:lstStyle/>
              <a:p>
                <a:pPr algn="ctr"/>
                <a:r>
                  <a:rPr lang="en-US" sz="1300" dirty="0">
                    <a:solidFill>
                      <a:srgbClr val="996600"/>
                    </a:solidFill>
                    <a:latin typeface="Arial" panose="020B0604020202020204" pitchFamily="34" charset="0"/>
                    <a:cs typeface="Arial" panose="020B0604020202020204" pitchFamily="34" charset="0"/>
                  </a:rPr>
                  <a:t>Distinct</a:t>
                </a:r>
              </a:p>
              <a:p>
                <a:pPr algn="ctr"/>
                <a:r>
                  <a:rPr lang="en-US" sz="1300" dirty="0" err="1">
                    <a:solidFill>
                      <a:srgbClr val="996600"/>
                    </a:solidFill>
                    <a:latin typeface="Arial" panose="020B0604020202020204" pitchFamily="34" charset="0"/>
                    <a:cs typeface="Arial" panose="020B0604020202020204" pitchFamily="34" charset="0"/>
                  </a:rPr>
                  <a:t>resistome</a:t>
                </a:r>
                <a:endParaRPr lang="en-US" sz="1300" dirty="0">
                  <a:solidFill>
                    <a:srgbClr val="996600"/>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FA7A3B51-B49C-4795-A77B-35CC821F6269}"/>
                  </a:ext>
                </a:extLst>
              </p:cNvPr>
              <p:cNvSpPr txBox="1"/>
              <p:nvPr/>
            </p:nvSpPr>
            <p:spPr>
              <a:xfrm>
                <a:off x="11265762" y="5095810"/>
                <a:ext cx="1031428" cy="492443"/>
              </a:xfrm>
              <a:prstGeom prst="rect">
                <a:avLst/>
              </a:prstGeom>
              <a:noFill/>
            </p:spPr>
            <p:txBody>
              <a:bodyPr wrap="square" rtlCol="0">
                <a:spAutoFit/>
              </a:bodyPr>
              <a:lstStyle/>
              <a:p>
                <a:pPr algn="ctr"/>
                <a:r>
                  <a:rPr lang="en-US" sz="1300" dirty="0">
                    <a:solidFill>
                      <a:srgbClr val="996600"/>
                    </a:solidFill>
                    <a:latin typeface="Arial" panose="020B0604020202020204" pitchFamily="34" charset="0"/>
                    <a:cs typeface="Arial" panose="020B0604020202020204" pitchFamily="34" charset="0"/>
                  </a:rPr>
                  <a:t>Distinct</a:t>
                </a:r>
              </a:p>
              <a:p>
                <a:pPr algn="ctr"/>
                <a:r>
                  <a:rPr lang="en-US" sz="1300" dirty="0" err="1">
                    <a:solidFill>
                      <a:srgbClr val="996600"/>
                    </a:solidFill>
                    <a:latin typeface="Arial" panose="020B0604020202020204" pitchFamily="34" charset="0"/>
                    <a:cs typeface="Arial" panose="020B0604020202020204" pitchFamily="34" charset="0"/>
                  </a:rPr>
                  <a:t>resistome</a:t>
                </a:r>
                <a:endParaRPr lang="en-US" sz="1300" dirty="0">
                  <a:solidFill>
                    <a:srgbClr val="996600"/>
                  </a:solidFill>
                  <a:latin typeface="Arial" panose="020B0604020202020204" pitchFamily="34" charset="0"/>
                  <a:cs typeface="Arial" panose="020B0604020202020204" pitchFamily="34" charset="0"/>
                </a:endParaRPr>
              </a:p>
            </p:txBody>
          </p:sp>
        </p:grpSp>
      </p:grpSp>
      <p:sp>
        <p:nvSpPr>
          <p:cNvPr id="5" name="Rectangle 4">
            <a:extLst>
              <a:ext uri="{FF2B5EF4-FFF2-40B4-BE49-F238E27FC236}">
                <a16:creationId xmlns:a16="http://schemas.microsoft.com/office/drawing/2014/main" id="{E80376D6-E6C9-4164-B472-515F0B828F14}"/>
              </a:ext>
            </a:extLst>
          </p:cNvPr>
          <p:cNvSpPr/>
          <p:nvPr/>
        </p:nvSpPr>
        <p:spPr>
          <a:xfrm>
            <a:off x="292998" y="929015"/>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8487E3-0AD5-4B22-AE3C-C5DF3F1590EA}"/>
              </a:ext>
            </a:extLst>
          </p:cNvPr>
          <p:cNvSpPr/>
          <p:nvPr/>
        </p:nvSpPr>
        <p:spPr>
          <a:xfrm>
            <a:off x="8674998" y="929014"/>
            <a:ext cx="1891402" cy="44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D0A4D97-826E-44D6-A35B-6962C296BCA5}"/>
              </a:ext>
            </a:extLst>
          </p:cNvPr>
          <p:cNvSpPr txBox="1"/>
          <p:nvPr/>
        </p:nvSpPr>
        <p:spPr>
          <a:xfrm>
            <a:off x="67219" y="658368"/>
            <a:ext cx="11831783" cy="338554"/>
          </a:xfrm>
          <a:prstGeom prst="rect">
            <a:avLst/>
          </a:prstGeom>
          <a:noFill/>
        </p:spPr>
        <p:txBody>
          <a:bodyPr wrap="square" rtlCol="0">
            <a:spAutoFit/>
          </a:bodyPr>
          <a:lstStyle/>
          <a:p>
            <a:r>
              <a:rPr lang="en-US" sz="1600" b="1" dirty="0">
                <a:latin typeface="Quire Sans Light" panose="020B0302040400020003" pitchFamily="34" charset="0"/>
                <a:cs typeface="Arial" panose="020B0604020202020204" pitchFamily="34" charset="0"/>
              </a:rPr>
              <a:t>Case of MDR </a:t>
            </a:r>
            <a:r>
              <a:rPr lang="en-US" sz="1600" b="1" i="1" dirty="0">
                <a:latin typeface="Quire Sans Light" panose="020B0302040400020003" pitchFamily="34" charset="0"/>
                <a:cs typeface="Arial" panose="020B0604020202020204" pitchFamily="34" charset="0"/>
              </a:rPr>
              <a:t>Klebsiella pneumoniae</a:t>
            </a:r>
            <a:r>
              <a:rPr lang="en-US" sz="1600" b="1" dirty="0">
                <a:latin typeface="Quire Sans Light" panose="020B0302040400020003" pitchFamily="34" charset="0"/>
                <a:cs typeface="Arial" panose="020B0604020202020204" pitchFamily="34" charset="0"/>
              </a:rPr>
              <a:t> from Romania, 2019</a:t>
            </a:r>
          </a:p>
        </p:txBody>
      </p:sp>
      <p:sp>
        <p:nvSpPr>
          <p:cNvPr id="57" name="TextBox 56">
            <a:extLst>
              <a:ext uri="{FF2B5EF4-FFF2-40B4-BE49-F238E27FC236}">
                <a16:creationId xmlns:a16="http://schemas.microsoft.com/office/drawing/2014/main" id="{44D1FA02-B00F-48D8-A512-CEC5AA37755C}"/>
              </a:ext>
            </a:extLst>
          </p:cNvPr>
          <p:cNvSpPr txBox="1"/>
          <p:nvPr/>
        </p:nvSpPr>
        <p:spPr>
          <a:xfrm>
            <a:off x="126018" y="927675"/>
            <a:ext cx="11939963" cy="369332"/>
          </a:xfrm>
          <a:prstGeom prst="rect">
            <a:avLst/>
          </a:prstGeom>
          <a:noFill/>
        </p:spPr>
        <p:txBody>
          <a:bodyPr wrap="square" rtlCol="0">
            <a:spAutoFit/>
          </a:bodyPr>
          <a:lstStyle/>
          <a:p>
            <a:pPr>
              <a:spcAft>
                <a:spcPts val="1200"/>
              </a:spcAft>
            </a:pPr>
            <a:r>
              <a:rPr lang="en-US" altLang="ko-KR" dirty="0">
                <a:latin typeface="Quire Sans Light" panose="020B0302040400020003" pitchFamily="34" charset="0"/>
                <a:cs typeface="Arial" panose="020B0604020202020204" pitchFamily="34" charset="0"/>
              </a:rPr>
              <a:t>Isolates from </a:t>
            </a:r>
            <a:r>
              <a:rPr lang="en-US" altLang="ko-KR" b="1" dirty="0">
                <a:latin typeface="Quire Sans Light" panose="020B0302040400020003" pitchFamily="34" charset="0"/>
                <a:cs typeface="Arial" panose="020B0604020202020204" pitchFamily="34" charset="0"/>
              </a:rPr>
              <a:t>human infection</a:t>
            </a:r>
            <a:r>
              <a:rPr lang="en-US" altLang="ko-KR" dirty="0">
                <a:latin typeface="Quire Sans Light" panose="020B0302040400020003" pitchFamily="34" charset="0"/>
                <a:cs typeface="Arial" panose="020B0604020202020204" pitchFamily="34" charset="0"/>
              </a:rPr>
              <a:t> and </a:t>
            </a:r>
            <a:r>
              <a:rPr lang="en-US" altLang="ko-KR" b="1" dirty="0">
                <a:latin typeface="Quire Sans Light" panose="020B0302040400020003" pitchFamily="34" charset="0"/>
                <a:cs typeface="Arial" panose="020B0604020202020204" pitchFamily="34" charset="0"/>
              </a:rPr>
              <a:t>wastewater</a:t>
            </a:r>
            <a:r>
              <a:rPr lang="en-US" altLang="ko-KR" dirty="0">
                <a:latin typeface="Quire Sans Light" panose="020B0302040400020003" pitchFamily="34" charset="0"/>
                <a:cs typeface="Arial" panose="020B0604020202020204" pitchFamily="34" charset="0"/>
              </a:rPr>
              <a:t> treatment plants (10.1371/journal.pone.0228079)</a:t>
            </a:r>
            <a:endParaRPr kumimoji="0" lang="en-US" altLang="ko-KR" b="0" i="0" u="none" strike="noStrike" kern="1200" cap="none" spc="0" normalizeH="0" baseline="0" noProof="0" dirty="0">
              <a:ln>
                <a:noFill/>
              </a:ln>
              <a:solidFill>
                <a:prstClr val="black"/>
              </a:solidFill>
              <a:effectLst/>
              <a:uLnTx/>
              <a:uFillTx/>
              <a:latin typeface="Quire Sans Light" panose="020B0302040400020003" pitchFamily="34" charset="0"/>
              <a:ea typeface="맑은 고딕" panose="020B0503020000020004" pitchFamily="50" charset="-127"/>
              <a:cs typeface="Arial" panose="020B0604020202020204" pitchFamily="34" charset="0"/>
            </a:endParaRPr>
          </a:p>
        </p:txBody>
      </p:sp>
      <p:sp>
        <p:nvSpPr>
          <p:cNvPr id="58" name="TextBox 57">
            <a:extLst>
              <a:ext uri="{FF2B5EF4-FFF2-40B4-BE49-F238E27FC236}">
                <a16:creationId xmlns:a16="http://schemas.microsoft.com/office/drawing/2014/main" id="{57ECD11A-4047-4A1E-8802-84C18AAB13E0}"/>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59" name="Rectangle: Rounded Corners 58">
            <a:extLst>
              <a:ext uri="{FF2B5EF4-FFF2-40B4-BE49-F238E27FC236}">
                <a16:creationId xmlns:a16="http://schemas.microsoft.com/office/drawing/2014/main" id="{6EDFECFD-AD4C-4586-A385-531B8EBCE500}"/>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60" name="Rectangle: Rounded Corners 59">
            <a:extLst>
              <a:ext uri="{FF2B5EF4-FFF2-40B4-BE49-F238E27FC236}">
                <a16:creationId xmlns:a16="http://schemas.microsoft.com/office/drawing/2014/main" id="{3F438AA9-02B1-4D17-AF00-DF57740BA23A}"/>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61" name="Rectangle: Rounded Corners 60">
            <a:extLst>
              <a:ext uri="{FF2B5EF4-FFF2-40B4-BE49-F238E27FC236}">
                <a16:creationId xmlns:a16="http://schemas.microsoft.com/office/drawing/2014/main" id="{7D9DE228-2ED2-4D67-9AE2-A0BAFCB46A51}"/>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63" name="TextBox 62">
            <a:extLst>
              <a:ext uri="{FF2B5EF4-FFF2-40B4-BE49-F238E27FC236}">
                <a16:creationId xmlns:a16="http://schemas.microsoft.com/office/drawing/2014/main" id="{CC8052E6-A03D-45E9-BB10-A3D27F84F179}"/>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Introduction to genomic epidemiology – cases</a:t>
            </a:r>
          </a:p>
        </p:txBody>
      </p:sp>
      <p:sp>
        <p:nvSpPr>
          <p:cNvPr id="65" name="Rectangle: Rounded Corners 64">
            <a:extLst>
              <a:ext uri="{FF2B5EF4-FFF2-40B4-BE49-F238E27FC236}">
                <a16:creationId xmlns:a16="http://schemas.microsoft.com/office/drawing/2014/main" id="{864B557A-28D1-4234-A1E7-4F5681D0F5D9}"/>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66" name="Rectangle: Rounded Corners 65">
            <a:extLst>
              <a:ext uri="{FF2B5EF4-FFF2-40B4-BE49-F238E27FC236}">
                <a16:creationId xmlns:a16="http://schemas.microsoft.com/office/drawing/2014/main" id="{BD337BF7-2B67-4428-BBC4-F80CBC228BA3}"/>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extLst>
      <p:ext uri="{BB962C8B-B14F-4D97-AF65-F5344CB8AC3E}">
        <p14:creationId xmlns:p14="http://schemas.microsoft.com/office/powerpoint/2010/main" val="318055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outHorizontal)">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345219" y="6485"/>
            <a:ext cx="1277066"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688595" y="6485"/>
            <a:ext cx="42691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641A2C"/>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 workflow</a:t>
            </a:r>
          </a:p>
        </p:txBody>
      </p:sp>
      <p:pic>
        <p:nvPicPr>
          <p:cNvPr id="11266" name="Picture 2">
            <a:extLst>
              <a:ext uri="{FF2B5EF4-FFF2-40B4-BE49-F238E27FC236}">
                <a16:creationId xmlns:a16="http://schemas.microsoft.com/office/drawing/2014/main" id="{FD5415FB-3DBF-40F3-A099-9198F954B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838" y="2764254"/>
            <a:ext cx="9310253" cy="17383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43D7A0-472F-455A-8D64-8A8997962ABB}"/>
              </a:ext>
            </a:extLst>
          </p:cNvPr>
          <p:cNvSpPr txBox="1"/>
          <p:nvPr/>
        </p:nvSpPr>
        <p:spPr>
          <a:xfrm>
            <a:off x="1059724" y="4373878"/>
            <a:ext cx="8257310" cy="307777"/>
          </a:xfrm>
          <a:prstGeom prst="rect">
            <a:avLst/>
          </a:prstGeom>
          <a:noFill/>
        </p:spPr>
        <p:txBody>
          <a:bodyPr wrap="square" rtlCol="0">
            <a:spAutoFit/>
          </a:bodyPr>
          <a:lstStyle/>
          <a:p>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Didelot</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and Parkhill, 2021 </a:t>
            </a:r>
            <a:r>
              <a:rPr lang="en-US" sz="14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bioRxiv</a:t>
            </a:r>
            <a:r>
              <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DOI: </a:t>
            </a:r>
            <a:r>
              <a:rPr lang="en-US" sz="1400" b="0" i="0" dirty="0">
                <a:solidFill>
                  <a:srgbClr val="333333"/>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10.1101/2021.11.19.469232</a:t>
            </a:r>
            <a:endParaRPr 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3" name="TextBox 12">
            <a:extLst>
              <a:ext uri="{FF2B5EF4-FFF2-40B4-BE49-F238E27FC236}">
                <a16:creationId xmlns:a16="http://schemas.microsoft.com/office/drawing/2014/main" id="{0F6E63D8-7D92-4117-8BBF-F21F75981C87}"/>
              </a:ext>
            </a:extLst>
          </p:cNvPr>
          <p:cNvSpPr txBox="1"/>
          <p:nvPr/>
        </p:nvSpPr>
        <p:spPr>
          <a:xfrm>
            <a:off x="490242" y="2373867"/>
            <a:ext cx="10972085" cy="338554"/>
          </a:xfrm>
          <a:prstGeom prst="rect">
            <a:avLst/>
          </a:prstGeom>
          <a:noFill/>
        </p:spPr>
        <p:txBody>
          <a:bodyPr wrap="square">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Best practice for genomic epidemiology analysis among closely related genomes (like in the same MLST) may look like:</a:t>
            </a:r>
          </a:p>
        </p:txBody>
      </p:sp>
      <p:sp>
        <p:nvSpPr>
          <p:cNvPr id="15" name="TextBox 14">
            <a:extLst>
              <a:ext uri="{FF2B5EF4-FFF2-40B4-BE49-F238E27FC236}">
                <a16:creationId xmlns:a16="http://schemas.microsoft.com/office/drawing/2014/main" id="{133A214B-B910-451A-B69E-6CF895E69B1E}"/>
              </a:ext>
            </a:extLst>
          </p:cNvPr>
          <p:cNvSpPr txBox="1"/>
          <p:nvPr/>
        </p:nvSpPr>
        <p:spPr>
          <a:xfrm>
            <a:off x="491897" y="5130925"/>
            <a:ext cx="10972085" cy="1569660"/>
          </a:xfrm>
          <a:prstGeom prst="rect">
            <a:avLst/>
          </a:prstGeom>
          <a:noFill/>
        </p:spPr>
        <p:txBody>
          <a:bodyPr wrap="square">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 this practice, we focus on the first – second part. </a:t>
            </a:r>
          </a:p>
          <a:p>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We will practice:</a:t>
            </a: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Extract the core genome</a:t>
            </a: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Align the core genome</a:t>
            </a: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(Remove recombined positions)</a:t>
            </a: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Construct phylogeny</a:t>
            </a:r>
          </a:p>
        </p:txBody>
      </p:sp>
      <p:sp>
        <p:nvSpPr>
          <p:cNvPr id="16" name="TextBox 15">
            <a:extLst>
              <a:ext uri="{FF2B5EF4-FFF2-40B4-BE49-F238E27FC236}">
                <a16:creationId xmlns:a16="http://schemas.microsoft.com/office/drawing/2014/main" id="{9B6810C0-AD1B-453F-9DE4-329D8B6398E2}"/>
              </a:ext>
            </a:extLst>
          </p:cNvPr>
          <p:cNvSpPr txBox="1"/>
          <p:nvPr/>
        </p:nvSpPr>
        <p:spPr>
          <a:xfrm>
            <a:off x="490242" y="937082"/>
            <a:ext cx="10972085" cy="1323439"/>
          </a:xfrm>
          <a:prstGeom prst="rect">
            <a:avLst/>
          </a:prstGeom>
          <a:noFill/>
        </p:spPr>
        <p:txBody>
          <a:bodyPr wrap="square">
            <a:spAutoFit/>
          </a:bodyPr>
          <a:lstStyle/>
          <a:p>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 preliminary step,</a:t>
            </a: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Confirm the identification using the genome sequences</a:t>
            </a:r>
          </a:p>
          <a:p>
            <a:pPr marL="285750" indent="-285750">
              <a:buFont typeface="Arial" panose="020B0604020202020204" pitchFamily="34" charset="0"/>
              <a:buChar char="•"/>
            </a:pP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Assign MLST to the genome sequences</a:t>
            </a:r>
          </a:p>
          <a:p>
            <a:pPr marL="285750" indent="-285750">
              <a:buFont typeface="Arial" panose="020B0604020202020204" pitchFamily="34" charset="0"/>
              <a:buChar char="•"/>
            </a:pPr>
            <a:r>
              <a:rPr lang="en-US" sz="1600" dirty="0">
                <a:solidFill>
                  <a:srgbClr val="0000FF"/>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We will practice both</a:t>
            </a:r>
          </a:p>
          <a:p>
            <a:pPr marL="285750" indent="-285750">
              <a:buFont typeface="Arial" panose="020B0604020202020204" pitchFamily="34" charset="0"/>
              <a:buChar char="•"/>
            </a:pP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7" name="Rectangle: Rounded Corners 16">
            <a:extLst>
              <a:ext uri="{FF2B5EF4-FFF2-40B4-BE49-F238E27FC236}">
                <a16:creationId xmlns:a16="http://schemas.microsoft.com/office/drawing/2014/main" id="{3891FA96-1F79-4999-B0E4-E459FDD4C7E0}"/>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18" name="Rectangle: Rounded Corners 17">
            <a:extLst>
              <a:ext uri="{FF2B5EF4-FFF2-40B4-BE49-F238E27FC236}">
                <a16:creationId xmlns:a16="http://schemas.microsoft.com/office/drawing/2014/main" id="{DFB203DA-58FA-495A-9F32-49AA4D7E9C7B}"/>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Tree>
    <p:extLst>
      <p:ext uri="{BB962C8B-B14F-4D97-AF65-F5344CB8AC3E}">
        <p14:creationId xmlns:p14="http://schemas.microsoft.com/office/powerpoint/2010/main" val="1648850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345219" y="6485"/>
            <a:ext cx="12770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688595" y="6485"/>
            <a:ext cx="42691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err="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Multilocus</a:t>
            </a:r>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sequence typing (MLST)</a:t>
            </a:r>
          </a:p>
        </p:txBody>
      </p:sp>
      <p:sp>
        <p:nvSpPr>
          <p:cNvPr id="15" name="Rectangle: Rounded Corners 14">
            <a:extLst>
              <a:ext uri="{FF2B5EF4-FFF2-40B4-BE49-F238E27FC236}">
                <a16:creationId xmlns:a16="http://schemas.microsoft.com/office/drawing/2014/main" id="{1B56E40C-6B7C-433D-A6FB-1BE17F587966}"/>
              </a:ext>
            </a:extLst>
          </p:cNvPr>
          <p:cNvSpPr/>
          <p:nvPr/>
        </p:nvSpPr>
        <p:spPr>
          <a:xfrm>
            <a:off x="5181824" y="6486"/>
            <a:ext cx="996811"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16" name="Rectangle: Rounded Corners 15">
            <a:extLst>
              <a:ext uri="{FF2B5EF4-FFF2-40B4-BE49-F238E27FC236}">
                <a16:creationId xmlns:a16="http://schemas.microsoft.com/office/drawing/2014/main" id="{5A51A8C5-55A0-4223-BCBC-80E857E7303D}"/>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
        <p:nvSpPr>
          <p:cNvPr id="17" name="TextBox 16">
            <a:extLst>
              <a:ext uri="{FF2B5EF4-FFF2-40B4-BE49-F238E27FC236}">
                <a16:creationId xmlns:a16="http://schemas.microsoft.com/office/drawing/2014/main" id="{A1B2DC52-BA5C-4678-9440-7395C219330D}"/>
              </a:ext>
            </a:extLst>
          </p:cNvPr>
          <p:cNvSpPr txBox="1"/>
          <p:nvPr/>
        </p:nvSpPr>
        <p:spPr>
          <a:xfrm>
            <a:off x="490242" y="803686"/>
            <a:ext cx="10972085" cy="1323439"/>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a:t>
            </a:r>
            <a:r>
              <a:rPr lang="en-US" sz="1600" i="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tool. </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https://github.com/tseemann/mlst</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This tool uses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PubMLST</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databases (allele sequences, ST profiles) which are currently available for 134 species.</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This tool automatically detect, if the target species not specified, the species/scheme and assign the ST.</a:t>
            </a:r>
          </a:p>
        </p:txBody>
      </p:sp>
      <p:sp>
        <p:nvSpPr>
          <p:cNvPr id="18" name="TextBox 17">
            <a:extLst>
              <a:ext uri="{FF2B5EF4-FFF2-40B4-BE49-F238E27FC236}">
                <a16:creationId xmlns:a16="http://schemas.microsoft.com/office/drawing/2014/main" id="{384B21B4-C4AC-42CF-B23A-732EA7011135}"/>
              </a:ext>
            </a:extLst>
          </p:cNvPr>
          <p:cNvSpPr txBox="1"/>
          <p:nvPr/>
        </p:nvSpPr>
        <p:spPr>
          <a:xfrm>
            <a:off x="1437063" y="2951946"/>
            <a:ext cx="10636979" cy="954107"/>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https://github.com/kihyunee/genomics_tutorial_repo/blob/main/7_genomic_epi_class.md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 assignment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섹션부터 시작</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는 매우 빨리 끝남</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p:txBody>
      </p:sp>
      <p:sp>
        <p:nvSpPr>
          <p:cNvPr id="19" name="Arrow: Right 18">
            <a:extLst>
              <a:ext uri="{FF2B5EF4-FFF2-40B4-BE49-F238E27FC236}">
                <a16:creationId xmlns:a16="http://schemas.microsoft.com/office/drawing/2014/main" id="{145F6D21-5882-43D0-AA6F-AFF9E67743D4}"/>
              </a:ext>
            </a:extLst>
          </p:cNvPr>
          <p:cNvSpPr/>
          <p:nvPr/>
        </p:nvSpPr>
        <p:spPr>
          <a:xfrm>
            <a:off x="490242" y="3096556"/>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580CEEB-DB02-4951-8308-856C9809F8F4}"/>
              </a:ext>
            </a:extLst>
          </p:cNvPr>
          <p:cNvSpPr txBox="1"/>
          <p:nvPr/>
        </p:nvSpPr>
        <p:spPr>
          <a:xfrm>
            <a:off x="490242" y="3204277"/>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543294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345219" y="6485"/>
            <a:ext cx="12770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688595" y="6485"/>
            <a:ext cx="42691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Extract core-genome</a:t>
            </a:r>
          </a:p>
        </p:txBody>
      </p:sp>
      <p:sp>
        <p:nvSpPr>
          <p:cNvPr id="15" name="Rectangle: Rounded Corners 14">
            <a:extLst>
              <a:ext uri="{FF2B5EF4-FFF2-40B4-BE49-F238E27FC236}">
                <a16:creationId xmlns:a16="http://schemas.microsoft.com/office/drawing/2014/main" id="{535C8971-ADBC-41B7-ABE1-2056B9DD689C}"/>
              </a:ext>
            </a:extLst>
          </p:cNvPr>
          <p:cNvSpPr/>
          <p:nvPr/>
        </p:nvSpPr>
        <p:spPr>
          <a:xfrm>
            <a:off x="5181824" y="6486"/>
            <a:ext cx="99681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16" name="Rectangle: Rounded Corners 15">
            <a:extLst>
              <a:ext uri="{FF2B5EF4-FFF2-40B4-BE49-F238E27FC236}">
                <a16:creationId xmlns:a16="http://schemas.microsoft.com/office/drawing/2014/main" id="{E83E0160-39DA-47C4-B1B0-FDD420657AC0}"/>
              </a:ext>
            </a:extLst>
          </p:cNvPr>
          <p:cNvSpPr/>
          <p:nvPr/>
        </p:nvSpPr>
        <p:spPr>
          <a:xfrm>
            <a:off x="6233991" y="6485"/>
            <a:ext cx="983739" cy="24517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
        <p:nvSpPr>
          <p:cNvPr id="17" name="TextBox 16">
            <a:extLst>
              <a:ext uri="{FF2B5EF4-FFF2-40B4-BE49-F238E27FC236}">
                <a16:creationId xmlns:a16="http://schemas.microsoft.com/office/drawing/2014/main" id="{44667809-2BA0-4F79-9A1B-CDEFF16B7B7A}"/>
              </a:ext>
            </a:extLst>
          </p:cNvPr>
          <p:cNvSpPr txBox="1"/>
          <p:nvPr/>
        </p:nvSpPr>
        <p:spPr>
          <a:xfrm>
            <a:off x="490242" y="803686"/>
            <a:ext cx="11387722" cy="2062103"/>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a:t>
            </a:r>
            <a:r>
              <a:rPr lang="en-US" sz="1600" i="1"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CoreCruncher</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tool. </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https://github.com/lbobay/CoreCruncher</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This tool uses blastp or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usearch</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comparison on every input genome vs. single selected reference genome.</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Then find the orthologs of the reference genome’s proteins that are present in almost every (&gt; 90% or user-defined cutoff) input genomes.</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It outputs the sequence collection (fasta) per ortholog cluster, therefore provides a convenient starting point for the downstream phylogenetic analysis.</a:t>
            </a:r>
          </a:p>
        </p:txBody>
      </p:sp>
      <p:sp>
        <p:nvSpPr>
          <p:cNvPr id="18" name="TextBox 17">
            <a:extLst>
              <a:ext uri="{FF2B5EF4-FFF2-40B4-BE49-F238E27FC236}">
                <a16:creationId xmlns:a16="http://schemas.microsoft.com/office/drawing/2014/main" id="{AB4698F9-9B61-4283-918C-F732F83940EC}"/>
              </a:ext>
            </a:extLst>
          </p:cNvPr>
          <p:cNvSpPr txBox="1"/>
          <p:nvPr/>
        </p:nvSpPr>
        <p:spPr>
          <a:xfrm>
            <a:off x="1437063" y="2951946"/>
            <a:ext cx="10636979" cy="738664"/>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https://github.com/kihyunee/genomics_tutorial_repo/blob/main/7_genomic_epi_class.md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Extract the core genome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섹션부터 시작</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Arrow: Right 18">
            <a:extLst>
              <a:ext uri="{FF2B5EF4-FFF2-40B4-BE49-F238E27FC236}">
                <a16:creationId xmlns:a16="http://schemas.microsoft.com/office/drawing/2014/main" id="{08CAE687-58F0-4B3F-8AA6-D6AB19C458CC}"/>
              </a:ext>
            </a:extLst>
          </p:cNvPr>
          <p:cNvSpPr/>
          <p:nvPr/>
        </p:nvSpPr>
        <p:spPr>
          <a:xfrm>
            <a:off x="490242" y="3096556"/>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7D1EA4-609E-4081-8C40-FF811B073A15}"/>
              </a:ext>
            </a:extLst>
          </p:cNvPr>
          <p:cNvSpPr txBox="1"/>
          <p:nvPr/>
        </p:nvSpPr>
        <p:spPr>
          <a:xfrm>
            <a:off x="490242" y="3204277"/>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7643294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BFAB6-C65B-488E-B3BC-B2297E2DDDD1}"/>
              </a:ext>
            </a:extLst>
          </p:cNvPr>
          <p:cNvSpPr txBox="1"/>
          <p:nvPr/>
        </p:nvSpPr>
        <p:spPr>
          <a:xfrm>
            <a:off x="0" y="0"/>
            <a:ext cx="12192000" cy="276999"/>
          </a:xfrm>
          <a:prstGeom prst="rect">
            <a:avLst/>
          </a:prstGeom>
          <a:solidFill>
            <a:schemeClr val="bg2"/>
          </a:solidFill>
        </p:spPr>
        <p:txBody>
          <a:bodyPr wrap="square" rtlCol="0">
            <a:spAutoFit/>
          </a:bodyPr>
          <a:lstStyle/>
          <a:p>
            <a:r>
              <a:rPr lang="en-US" sz="12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p:txBody>
      </p:sp>
      <p:sp>
        <p:nvSpPr>
          <p:cNvPr id="9" name="Rectangle: Rounded Corners 8">
            <a:extLst>
              <a:ext uri="{FF2B5EF4-FFF2-40B4-BE49-F238E27FC236}">
                <a16:creationId xmlns:a16="http://schemas.microsoft.com/office/drawing/2014/main" id="{ADA2012C-A34E-424C-9764-6B6D0610860D}"/>
              </a:ext>
            </a:extLst>
          </p:cNvPr>
          <p:cNvSpPr/>
          <p:nvPr/>
        </p:nvSpPr>
        <p:spPr>
          <a:xfrm>
            <a:off x="1062894" y="6486"/>
            <a:ext cx="2216015"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 to genomic epidemiology</a:t>
            </a:r>
          </a:p>
        </p:txBody>
      </p:sp>
      <p:sp>
        <p:nvSpPr>
          <p:cNvPr id="10" name="Rectangle: Rounded Corners 9">
            <a:extLst>
              <a:ext uri="{FF2B5EF4-FFF2-40B4-BE49-F238E27FC236}">
                <a16:creationId xmlns:a16="http://schemas.microsoft.com/office/drawing/2014/main" id="{78D11DD3-A719-4323-8203-40C438D240C3}"/>
              </a:ext>
            </a:extLst>
          </p:cNvPr>
          <p:cNvSpPr/>
          <p:nvPr/>
        </p:nvSpPr>
        <p:spPr>
          <a:xfrm>
            <a:off x="3345219" y="6485"/>
            <a:ext cx="1277066"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Genome-based ID</a:t>
            </a:r>
          </a:p>
        </p:txBody>
      </p:sp>
      <p:sp>
        <p:nvSpPr>
          <p:cNvPr id="11" name="Rectangle: Rounded Corners 10">
            <a:extLst>
              <a:ext uri="{FF2B5EF4-FFF2-40B4-BE49-F238E27FC236}">
                <a16:creationId xmlns:a16="http://schemas.microsoft.com/office/drawing/2014/main" id="{8E7D499C-31FD-4AD2-88FA-2E892ECDAC36}"/>
              </a:ext>
            </a:extLst>
          </p:cNvPr>
          <p:cNvSpPr/>
          <p:nvPr/>
        </p:nvSpPr>
        <p:spPr>
          <a:xfrm>
            <a:off x="4688595" y="6485"/>
            <a:ext cx="42691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p>
        </p:txBody>
      </p:sp>
      <p:sp>
        <p:nvSpPr>
          <p:cNvPr id="27" name="TextBox 26">
            <a:extLst>
              <a:ext uri="{FF2B5EF4-FFF2-40B4-BE49-F238E27FC236}">
                <a16:creationId xmlns:a16="http://schemas.microsoft.com/office/drawing/2014/main" id="{630401FF-049C-43A4-8632-9C8B6FD62A71}"/>
              </a:ext>
            </a:extLst>
          </p:cNvPr>
          <p:cNvSpPr txBox="1"/>
          <p:nvPr/>
        </p:nvSpPr>
        <p:spPr>
          <a:xfrm>
            <a:off x="0" y="355606"/>
            <a:ext cx="12192000" cy="369332"/>
          </a:xfrm>
          <a:prstGeom prst="rect">
            <a:avLst/>
          </a:prstGeom>
          <a:solidFill>
            <a:srgbClr val="0B0B9D"/>
          </a:solidFill>
        </p:spPr>
        <p:txBody>
          <a:bodyPr wrap="square" lIns="274320" rtlCol="0">
            <a:spAutoFit/>
          </a:bodyPr>
          <a:lstStyle/>
          <a:p>
            <a:r>
              <a:rPr lang="en-US" b="1">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 analysis using core genes</a:t>
            </a:r>
            <a:endParaRPr lang="en-US" b="1" dirty="0">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6" name="Rectangle: Rounded Corners 15">
            <a:extLst>
              <a:ext uri="{FF2B5EF4-FFF2-40B4-BE49-F238E27FC236}">
                <a16:creationId xmlns:a16="http://schemas.microsoft.com/office/drawing/2014/main" id="{9DA9BC9B-DED2-4C9E-A9C1-64025B9657BF}"/>
              </a:ext>
            </a:extLst>
          </p:cNvPr>
          <p:cNvSpPr/>
          <p:nvPr/>
        </p:nvSpPr>
        <p:spPr>
          <a:xfrm>
            <a:off x="5181824" y="6486"/>
            <a:ext cx="996811"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Core-genome</a:t>
            </a:r>
          </a:p>
        </p:txBody>
      </p:sp>
      <p:sp>
        <p:nvSpPr>
          <p:cNvPr id="17" name="Rectangle: Rounded Corners 16">
            <a:extLst>
              <a:ext uri="{FF2B5EF4-FFF2-40B4-BE49-F238E27FC236}">
                <a16:creationId xmlns:a16="http://schemas.microsoft.com/office/drawing/2014/main" id="{12A71673-2ED0-4BA8-A28E-9A7451BC9906}"/>
              </a:ext>
            </a:extLst>
          </p:cNvPr>
          <p:cNvSpPr/>
          <p:nvPr/>
        </p:nvSpPr>
        <p:spPr>
          <a:xfrm>
            <a:off x="6233991" y="6485"/>
            <a:ext cx="983739" cy="245174"/>
          </a:xfrm>
          <a:prstGeom prst="roundRect">
            <a:avLst/>
          </a:prstGeom>
          <a:solidFill>
            <a:srgbClr val="34B92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spAutoFit/>
          </a:bodyPr>
          <a:lstStyle/>
          <a:p>
            <a:r>
              <a:rPr lang="en-US" sz="12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p:txBody>
      </p:sp>
      <p:sp>
        <p:nvSpPr>
          <p:cNvPr id="18" name="TextBox 17">
            <a:extLst>
              <a:ext uri="{FF2B5EF4-FFF2-40B4-BE49-F238E27FC236}">
                <a16:creationId xmlns:a16="http://schemas.microsoft.com/office/drawing/2014/main" id="{317718B1-B075-455E-BB5B-193AA3E2E67C}"/>
              </a:ext>
            </a:extLst>
          </p:cNvPr>
          <p:cNvSpPr txBox="1"/>
          <p:nvPr/>
        </p:nvSpPr>
        <p:spPr>
          <a:xfrm>
            <a:off x="490242" y="803686"/>
            <a:ext cx="11387722" cy="2062103"/>
          </a:xfrm>
          <a:prstGeom prst="rect">
            <a:avLst/>
          </a:prstGeom>
          <a:noFill/>
        </p:spPr>
        <p:txBody>
          <a:bodyPr wrap="square">
            <a:spAutoFit/>
          </a:bodyPr>
          <a:lstStyle/>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Use </a:t>
            </a:r>
            <a:r>
              <a:rPr lang="en-US" sz="1600" b="1" i="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Muscle</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for multiple sequence alignment of each individual ortholog cluster. </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2"/>
              </a:rPr>
              <a:t>https://www.drive5.com/muscle/</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Then use a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custom script</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to</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sz="16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concatenate</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all alignment files into a very long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supermatrix</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Then run </a:t>
            </a:r>
            <a:r>
              <a:rPr lang="en-US" sz="1600" dirty="0" err="1">
                <a:latin typeface="맑은 고딕 Semilight" panose="020B0502040204020203" pitchFamily="50" charset="-127"/>
                <a:ea typeface="맑은 고딕 Semilight" panose="020B0502040204020203" pitchFamily="50" charset="-127"/>
                <a:cs typeface="맑은 고딕 Semilight" panose="020B0502040204020203" pitchFamily="50" charset="-127"/>
              </a:rPr>
              <a:t>ClonalFrameML</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to reconstruct the phylogenetic tree considering recombination.</a:t>
            </a:r>
          </a:p>
          <a:p>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Website: </a:t>
            </a:r>
            <a:r>
              <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3"/>
              </a:rPr>
              <a:t>https://github.com/xavierdidelot/ClonalFrameML</a:t>
            </a:r>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endParaRPr lang="en-US" sz="16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19" name="TextBox 18">
            <a:extLst>
              <a:ext uri="{FF2B5EF4-FFF2-40B4-BE49-F238E27FC236}">
                <a16:creationId xmlns:a16="http://schemas.microsoft.com/office/drawing/2014/main" id="{AD433ABD-8226-4FFA-B974-1FE7AE0AF931}"/>
              </a:ext>
            </a:extLst>
          </p:cNvPr>
          <p:cNvSpPr txBox="1"/>
          <p:nvPr/>
        </p:nvSpPr>
        <p:spPr>
          <a:xfrm>
            <a:off x="1437063" y="2951946"/>
            <a:ext cx="10636979" cy="738664"/>
          </a:xfrm>
          <a:prstGeom prst="rect">
            <a:avLst/>
          </a:prstGeom>
          <a:noFill/>
          <a:ln w="19050">
            <a:solidFill>
              <a:srgbClr val="FF3399"/>
            </a:solidFill>
          </a:ln>
        </p:spPr>
        <p:txBody>
          <a:bodyPr wrap="square" rtlCol="0">
            <a:spAutoFit/>
          </a:bodyPr>
          <a:lstStyle/>
          <a:p>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hlinkClick r:id="rId4"/>
              </a:rPr>
              <a:t>https://github.com/kihyunee/genomics_tutorial_repo/blob/main/7_genomic_epi_class.md</a:t>
            </a:r>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페이지를 열고</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400"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Recombination detection and phylogenetic analysis </a:t>
            </a:r>
            <a:r>
              <a:rPr lang="ko-KR" altLang="en-US"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섹션부터 시작</a:t>
            </a:r>
            <a:r>
              <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p>
          <a:p>
            <a:endParaRPr lang="en-US" altLang="ko-KR" sz="1400" dirty="0">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20" name="Arrow: Right 19">
            <a:extLst>
              <a:ext uri="{FF2B5EF4-FFF2-40B4-BE49-F238E27FC236}">
                <a16:creationId xmlns:a16="http://schemas.microsoft.com/office/drawing/2014/main" id="{3267F4BF-AE3C-4BDE-850C-290A99D8D6A6}"/>
              </a:ext>
            </a:extLst>
          </p:cNvPr>
          <p:cNvSpPr/>
          <p:nvPr/>
        </p:nvSpPr>
        <p:spPr>
          <a:xfrm>
            <a:off x="490242" y="3096556"/>
            <a:ext cx="801278" cy="584771"/>
          </a:xfrm>
          <a:prstGeom prst="rightArrow">
            <a:avLst>
              <a:gd name="adj1" fmla="val 69345"/>
              <a:gd name="adj2" fmla="val 50000"/>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D501CAE-78CE-480A-A468-7E8700A464EE}"/>
              </a:ext>
            </a:extLst>
          </p:cNvPr>
          <p:cNvSpPr txBox="1"/>
          <p:nvPr/>
        </p:nvSpPr>
        <p:spPr>
          <a:xfrm>
            <a:off x="490242" y="3204277"/>
            <a:ext cx="735290" cy="369332"/>
          </a:xfrm>
          <a:prstGeom prst="rect">
            <a:avLst/>
          </a:prstGeom>
          <a:noFill/>
        </p:spPr>
        <p:txBody>
          <a:bodyPr wrap="square" rtlCol="0">
            <a:spAutoFit/>
          </a:bodyPr>
          <a:lstStyle/>
          <a:p>
            <a:r>
              <a:rPr lang="ko-KR" altLang="en-US" b="1" dirty="0"/>
              <a:t>실습 </a:t>
            </a:r>
            <a:endParaRPr lang="en-US" b="1" dirty="0"/>
          </a:p>
        </p:txBody>
      </p:sp>
    </p:spTree>
    <p:extLst>
      <p:ext uri="{BB962C8B-B14F-4D97-AF65-F5344CB8AC3E}">
        <p14:creationId xmlns:p14="http://schemas.microsoft.com/office/powerpoint/2010/main" val="30509611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226EB6-2302-41A8-AAC3-84FFDE7308AA}"/>
              </a:ext>
            </a:extLst>
          </p:cNvPr>
          <p:cNvSpPr txBox="1"/>
          <p:nvPr/>
        </p:nvSpPr>
        <p:spPr>
          <a:xfrm>
            <a:off x="0" y="355606"/>
            <a:ext cx="12192000" cy="615553"/>
          </a:xfrm>
          <a:prstGeom prst="rect">
            <a:avLst/>
          </a:prstGeom>
          <a:noFill/>
        </p:spPr>
        <p:txBody>
          <a:bodyPr wrap="square" lIns="274320" rtlCol="0">
            <a:spAutoFit/>
          </a:bodyPr>
          <a:lstStyle/>
          <a:p>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Workshop </a:t>
            </a:r>
            <a:r>
              <a:rPr lang="ko-KR" altLang="en-US"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당일 일정</a:t>
            </a:r>
            <a:r>
              <a:rPr lang="en-US" altLang="ko-KR" b="1"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p>
          <a:p>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600"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600"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강의 항목</a:t>
            </a:r>
            <a:r>
              <a:rPr lang="en-US" altLang="ko-KR" sz="1600"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en-US" dirty="0">
              <a:solidFill>
                <a:srgbClr val="0B0B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aphicFrame>
        <p:nvGraphicFramePr>
          <p:cNvPr id="2" name="Table 2">
            <a:extLst>
              <a:ext uri="{FF2B5EF4-FFF2-40B4-BE49-F238E27FC236}">
                <a16:creationId xmlns:a16="http://schemas.microsoft.com/office/drawing/2014/main" id="{F372C646-0919-4C06-B9B6-EC0E398AAB42}"/>
              </a:ext>
            </a:extLst>
          </p:cNvPr>
          <p:cNvGraphicFramePr>
            <a:graphicFrameLocks noGrp="1"/>
          </p:cNvGraphicFramePr>
          <p:nvPr>
            <p:extLst>
              <p:ext uri="{D42A27DB-BD31-4B8C-83A1-F6EECF244321}">
                <p14:modId xmlns:p14="http://schemas.microsoft.com/office/powerpoint/2010/main" val="281896571"/>
              </p:ext>
            </p:extLst>
          </p:nvPr>
        </p:nvGraphicFramePr>
        <p:xfrm>
          <a:off x="801278" y="1178353"/>
          <a:ext cx="10718277" cy="4713400"/>
        </p:xfrm>
        <a:graphic>
          <a:graphicData uri="http://schemas.openxmlformats.org/drawingml/2006/table">
            <a:tbl>
              <a:tblPr firstRow="1" bandRow="1">
                <a:tableStyleId>{2D5ABB26-0587-4C30-8999-92F81FD0307C}</a:tableStyleId>
              </a:tblPr>
              <a:tblGrid>
                <a:gridCol w="1694983">
                  <a:extLst>
                    <a:ext uri="{9D8B030D-6E8A-4147-A177-3AD203B41FA5}">
                      <a16:colId xmlns:a16="http://schemas.microsoft.com/office/drawing/2014/main" val="3367357233"/>
                    </a:ext>
                  </a:extLst>
                </a:gridCol>
                <a:gridCol w="9023294">
                  <a:extLst>
                    <a:ext uri="{9D8B030D-6E8A-4147-A177-3AD203B41FA5}">
                      <a16:colId xmlns:a16="http://schemas.microsoft.com/office/drawing/2014/main" val="271704543"/>
                    </a:ext>
                  </a:extLst>
                </a:gridCol>
              </a:tblGrid>
              <a:tr h="589175">
                <a:tc>
                  <a:txBody>
                    <a:bodyPr/>
                    <a:lstStyle/>
                    <a:p>
                      <a:pPr algn="ctr"/>
                      <a:r>
                        <a:rPr lang="en-US" sz="1600" b="0"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09:00 – 10:00</a:t>
                      </a: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활용한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AMR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intro</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설치</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err="1">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softwares</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및 설치 점검</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28575"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838530016"/>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10:00 – 11:00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WGS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분석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workflow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Public WGS data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수집 전략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예제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datasets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소개</a:t>
                      </a:r>
                      <a:endPar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extLst>
                  <a:ext uri="{0D108BD9-81ED-4DB2-BD59-A6C34878D82A}">
                    <a16:rowId xmlns:a16="http://schemas.microsoft.com/office/drawing/2014/main" val="83946736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11:00 – 12:00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실습용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raw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data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다운로드</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NCBI submission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오전 세션의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trouble shoot</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339594618"/>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12:00 – 13:00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274320" algn="l"/>
                      <a:r>
                        <a:rPr lang="ko-KR" alt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점 심 식 사</a:t>
                      </a:r>
                      <a:endParaRPr lang="en-US" dirty="0">
                        <a:solidFill>
                          <a:schemeClr val="bg2">
                            <a:lumMod val="50000"/>
                          </a:schemeClr>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85445157"/>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13:00 – 14:00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NGS reads QC</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Short-read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extLst>
                  <a:ext uri="{0D108BD9-81ED-4DB2-BD59-A6C34878D82A}">
                    <a16:rowId xmlns:a16="http://schemas.microsoft.com/office/drawing/2014/main" val="3242558360"/>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14:00 – 15:00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Long-read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Hybrid assembly</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Assembly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결과 체크</a:t>
                      </a:r>
                      <a:endParaRPr lang="en-US" b="1"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1050405045"/>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15:00 – 16:00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tc>
                  <a:txBody>
                    <a:bodyPr/>
                    <a:lstStyle/>
                    <a:p>
                      <a:pPr marL="274320" algn="l"/>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내성균 </a:t>
                      </a:r>
                      <a:r>
                        <a:rPr lang="en-US" altLang="ko-KR"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a:t>
                      </a:r>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enome annotation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내성유전자 실습</a:t>
                      </a:r>
                      <a:r>
                        <a:rPr lang="en-US" altLang="ko-KR" dirty="0">
                          <a:solidFill>
                            <a:schemeClr val="tx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mobile genetic element</a:t>
                      </a:r>
                      <a:r>
                        <a:rPr lang="ko-KR" alt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a:t>
                      </a:r>
                      <a:endPar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5E8EB"/>
                    </a:solidFill>
                  </a:tcPr>
                </a:tc>
                <a:extLst>
                  <a:ext uri="{0D108BD9-81ED-4DB2-BD59-A6C34878D82A}">
                    <a16:rowId xmlns:a16="http://schemas.microsoft.com/office/drawing/2014/main" val="3173662091"/>
                  </a:ext>
                </a:extLst>
              </a:tr>
              <a:tr h="5891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맑은 고딕 Semilight" panose="020B0502040204020203" pitchFamily="50" charset="-127"/>
                          <a:ea typeface="맑은 고딕 Semilight" panose="020B0502040204020203" pitchFamily="50" charset="-127"/>
                          <a:cs typeface="맑은 고딕 Semilight" panose="020B0502040204020203" pitchFamily="50" charset="-127"/>
                        </a:rPr>
                        <a:t>16:00 – 17:00</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4F1DC"/>
                    </a:solidFill>
                  </a:tcPr>
                </a:tc>
                <a:tc>
                  <a:txBody>
                    <a:bodyPr/>
                    <a:lstStyle/>
                    <a:p>
                      <a:pPr marL="274320" algn="l"/>
                      <a:r>
                        <a:rPr 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Genomic epidemiology </a:t>
                      </a:r>
                      <a:r>
                        <a:rPr lang="ko-KR" altLang="en-US" dirty="0">
                          <a:solidFill>
                            <a:srgbClr val="CC33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개요</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identification</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MLST</a:t>
                      </a:r>
                      <a:r>
                        <a:rPr lang="en-US"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pangenome</a:t>
                      </a:r>
                      <a:r>
                        <a:rPr lang="en-US" altLang="ko-KR" dirty="0">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dirty="0">
                          <a:solidFill>
                            <a:srgbClr val="3D9D9D"/>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phylogenetics</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4F1DC"/>
                    </a:solidFill>
                  </a:tcPr>
                </a:tc>
                <a:extLst>
                  <a:ext uri="{0D108BD9-81ED-4DB2-BD59-A6C34878D82A}">
                    <a16:rowId xmlns:a16="http://schemas.microsoft.com/office/drawing/2014/main" val="1848998664"/>
                  </a:ext>
                </a:extLst>
              </a:tr>
            </a:tbl>
          </a:graphicData>
        </a:graphic>
      </p:graphicFrame>
      <p:cxnSp>
        <p:nvCxnSpPr>
          <p:cNvPr id="16" name="Straight Connector 15">
            <a:extLst>
              <a:ext uri="{FF2B5EF4-FFF2-40B4-BE49-F238E27FC236}">
                <a16:creationId xmlns:a16="http://schemas.microsoft.com/office/drawing/2014/main" id="{67F68B97-AF62-454D-8C36-B56A3879CAFD}"/>
              </a:ext>
            </a:extLst>
          </p:cNvPr>
          <p:cNvCxnSpPr/>
          <p:nvPr/>
        </p:nvCxnSpPr>
        <p:spPr>
          <a:xfrm>
            <a:off x="381000" y="1085850"/>
            <a:ext cx="0" cy="49149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F005E33-94AB-4917-93FB-03300C1BB2B0}"/>
              </a:ext>
            </a:extLst>
          </p:cNvPr>
          <p:cNvSpPr/>
          <p:nvPr/>
        </p:nvSpPr>
        <p:spPr>
          <a:xfrm>
            <a:off x="266700" y="134302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2EB46-8957-4802-9C70-56A0AA219E2A}"/>
              </a:ext>
            </a:extLst>
          </p:cNvPr>
          <p:cNvSpPr/>
          <p:nvPr/>
        </p:nvSpPr>
        <p:spPr>
          <a:xfrm>
            <a:off x="266700" y="1939018"/>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9B6CA9-D2F7-4E11-ABC4-2C49542FEF75}"/>
              </a:ext>
            </a:extLst>
          </p:cNvPr>
          <p:cNvSpPr/>
          <p:nvPr/>
        </p:nvSpPr>
        <p:spPr>
          <a:xfrm>
            <a:off x="266700" y="2535011"/>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1A560B4-6E3E-4A2F-98B5-4D15F7FE9C46}"/>
              </a:ext>
            </a:extLst>
          </p:cNvPr>
          <p:cNvSpPr/>
          <p:nvPr/>
        </p:nvSpPr>
        <p:spPr>
          <a:xfrm>
            <a:off x="266700" y="3726997"/>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25FC5A-A744-4CD8-8974-BBA3119D5349}"/>
              </a:ext>
            </a:extLst>
          </p:cNvPr>
          <p:cNvSpPr/>
          <p:nvPr/>
        </p:nvSpPr>
        <p:spPr>
          <a:xfrm>
            <a:off x="266700" y="4322990"/>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BBF7654-8A09-4416-A6BE-24B59DBFEA10}"/>
              </a:ext>
            </a:extLst>
          </p:cNvPr>
          <p:cNvSpPr/>
          <p:nvPr/>
        </p:nvSpPr>
        <p:spPr>
          <a:xfrm>
            <a:off x="266700" y="5514975"/>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B55C7D-88E5-40CA-BA96-9754F07F7845}"/>
              </a:ext>
            </a:extLst>
          </p:cNvPr>
          <p:cNvSpPr/>
          <p:nvPr/>
        </p:nvSpPr>
        <p:spPr>
          <a:xfrm>
            <a:off x="266700" y="4918983"/>
            <a:ext cx="228599" cy="228599"/>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D682F2-6CF8-4D69-95AB-9ED5F6C3F913}"/>
              </a:ext>
            </a:extLst>
          </p:cNvPr>
          <p:cNvGrpSpPr/>
          <p:nvPr/>
        </p:nvGrpSpPr>
        <p:grpSpPr>
          <a:xfrm>
            <a:off x="381000" y="5743574"/>
            <a:ext cx="6250707" cy="785275"/>
            <a:chOff x="381000" y="5743574"/>
            <a:chExt cx="6250707" cy="785275"/>
          </a:xfrm>
        </p:grpSpPr>
        <p:sp>
          <p:nvSpPr>
            <p:cNvPr id="3" name="TextBox 2">
              <a:extLst>
                <a:ext uri="{FF2B5EF4-FFF2-40B4-BE49-F238E27FC236}">
                  <a16:creationId xmlns:a16="http://schemas.microsoft.com/office/drawing/2014/main" id="{ACC8AFF9-81DD-4264-93BD-B900D5A3912B}"/>
                </a:ext>
              </a:extLst>
            </p:cNvPr>
            <p:cNvSpPr txBox="1"/>
            <p:nvPr/>
          </p:nvSpPr>
          <p:spPr>
            <a:xfrm>
              <a:off x="3906982" y="5882518"/>
              <a:ext cx="2724725" cy="646331"/>
            </a:xfrm>
            <a:prstGeom prst="rect">
              <a:avLst/>
            </a:prstGeom>
            <a:noFill/>
          </p:spPr>
          <p:txBody>
            <a:bodyPr wrap="square" rtlCol="0">
              <a:spAutoFit/>
            </a:bodyPr>
            <a:lstStyle/>
            <a:p>
              <a:pPr algn="ctr"/>
              <a:r>
                <a:rPr lang="en-US" sz="3600" b="1" dirty="0">
                  <a:latin typeface="Arial Black" panose="020B0A04020102020204" pitchFamily="34" charset="0"/>
                  <a:ea typeface="맑은 고딕 Semilight" panose="020B0502040204020203" pitchFamily="50" charset="-127"/>
                  <a:cs typeface="Aharoni" panose="02010803020104030203" pitchFamily="2" charset="-79"/>
                </a:rPr>
                <a:t>THE END</a:t>
              </a:r>
            </a:p>
          </p:txBody>
        </p:sp>
        <p:cxnSp>
          <p:nvCxnSpPr>
            <p:cNvPr id="9" name="Connector: Elbow 8">
              <a:extLst>
                <a:ext uri="{FF2B5EF4-FFF2-40B4-BE49-F238E27FC236}">
                  <a16:creationId xmlns:a16="http://schemas.microsoft.com/office/drawing/2014/main" id="{7866E44E-F7C3-44F5-BD72-28167D90591B}"/>
                </a:ext>
              </a:extLst>
            </p:cNvPr>
            <p:cNvCxnSpPr>
              <a:cxnSpLocks/>
              <a:stCxn id="23" idx="4"/>
              <a:endCxn id="3" idx="1"/>
            </p:cNvCxnSpPr>
            <p:nvPr/>
          </p:nvCxnSpPr>
          <p:spPr>
            <a:xfrm rot="16200000" flipH="1">
              <a:off x="1912936" y="4211638"/>
              <a:ext cx="462110" cy="3525982"/>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1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5.9|23.6"/>
</p:tagLst>
</file>

<file path=ppt/tags/tag2.xml><?xml version="1.0" encoding="utf-8"?>
<p:tagLst xmlns:a="http://schemas.openxmlformats.org/drawingml/2006/main" xmlns:r="http://schemas.openxmlformats.org/officeDocument/2006/relationships" xmlns:p="http://schemas.openxmlformats.org/presentationml/2006/main">
  <p:tag name="TIMING" val="|0.6|10"/>
</p:tagLst>
</file>

<file path=ppt/tags/tag3.xml><?xml version="1.0" encoding="utf-8"?>
<p:tagLst xmlns:a="http://schemas.openxmlformats.org/drawingml/2006/main" xmlns:r="http://schemas.openxmlformats.org/officeDocument/2006/relationships" xmlns:p="http://schemas.openxmlformats.org/presentationml/2006/main">
  <p:tag name="TIMING" val="|19.6|18.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5298</TotalTime>
  <Words>11323</Words>
  <Application>Microsoft Office PowerPoint</Application>
  <PresentationFormat>Widescreen</PresentationFormat>
  <Paragraphs>2175</Paragraphs>
  <Slides>97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inherit</vt:lpstr>
      <vt:lpstr>맑은 고딕 Semilight</vt:lpstr>
      <vt:lpstr>Arial</vt:lpstr>
      <vt:lpstr>Arial Black</vt:lpstr>
      <vt:lpstr>Calibri</vt:lpstr>
      <vt:lpstr>Calibri Light</vt:lpstr>
      <vt:lpstr>Quire Sans</vt:lpstr>
      <vt:lpstr>Quire Sans Light</vt:lpstr>
      <vt:lpstr>Source Sans Pro</vt:lpstr>
      <vt:lpstr>Wingdings</vt:lpstr>
      <vt:lpstr>Office Theme</vt:lpstr>
      <vt:lpstr>WGS analysis of AMR pathogens practical tutorials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WGS analysis of AMR pathogens practical tutorials</dc:title>
  <dc:creator>Lee Kihyun</dc:creator>
  <cp:lastModifiedBy>Lee Kihyun</cp:lastModifiedBy>
  <cp:revision>506</cp:revision>
  <dcterms:created xsi:type="dcterms:W3CDTF">2021-11-29T03:51:06Z</dcterms:created>
  <dcterms:modified xsi:type="dcterms:W3CDTF">2021-12-02T20:10:06Z</dcterms:modified>
</cp:coreProperties>
</file>